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8"/>
  </p:notesMasterIdLst>
  <p:sldIdLst>
    <p:sldId id="518" r:id="rId2"/>
    <p:sldId id="258" r:id="rId3"/>
    <p:sldId id="259" r:id="rId4"/>
    <p:sldId id="260" r:id="rId5"/>
    <p:sldId id="261" r:id="rId6"/>
    <p:sldId id="262" r:id="rId7"/>
    <p:sldId id="263" r:id="rId8"/>
    <p:sldId id="375" r:id="rId9"/>
    <p:sldId id="567" r:id="rId10"/>
    <p:sldId id="351" r:id="rId11"/>
    <p:sldId id="602" r:id="rId12"/>
    <p:sldId id="600" r:id="rId13"/>
    <p:sldId id="601" r:id="rId14"/>
    <p:sldId id="397" r:id="rId15"/>
    <p:sldId id="398" r:id="rId16"/>
    <p:sldId id="519" r:id="rId17"/>
    <p:sldId id="520" r:id="rId18"/>
    <p:sldId id="521" r:id="rId19"/>
    <p:sldId id="523" r:id="rId20"/>
    <p:sldId id="378" r:id="rId21"/>
    <p:sldId id="596" r:id="rId22"/>
    <p:sldId id="381" r:id="rId23"/>
    <p:sldId id="331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3" r:id="rId33"/>
    <p:sldId id="344" r:id="rId34"/>
    <p:sldId id="383" r:id="rId35"/>
    <p:sldId id="346" r:id="rId36"/>
    <p:sldId id="394" r:id="rId37"/>
    <p:sldId id="396" r:id="rId38"/>
    <p:sldId id="391" r:id="rId39"/>
    <p:sldId id="392" r:id="rId40"/>
    <p:sldId id="495" r:id="rId41"/>
    <p:sldId id="599" r:id="rId42"/>
    <p:sldId id="571" r:id="rId43"/>
    <p:sldId id="570" r:id="rId44"/>
    <p:sldId id="574" r:id="rId45"/>
    <p:sldId id="583" r:id="rId46"/>
    <p:sldId id="582" r:id="rId47"/>
    <p:sldId id="581" r:id="rId48"/>
    <p:sldId id="580" r:id="rId49"/>
    <p:sldId id="579" r:id="rId50"/>
    <p:sldId id="578" r:id="rId51"/>
    <p:sldId id="577" r:id="rId52"/>
    <p:sldId id="576" r:id="rId53"/>
    <p:sldId id="575" r:id="rId54"/>
    <p:sldId id="573" r:id="rId55"/>
    <p:sldId id="572" r:id="rId56"/>
    <p:sldId id="592" r:id="rId57"/>
    <p:sldId id="591" r:id="rId58"/>
    <p:sldId id="590" r:id="rId59"/>
    <p:sldId id="589" r:id="rId60"/>
    <p:sldId id="588" r:id="rId61"/>
    <p:sldId id="587" r:id="rId62"/>
    <p:sldId id="586" r:id="rId63"/>
    <p:sldId id="585" r:id="rId64"/>
    <p:sldId id="584" r:id="rId65"/>
    <p:sldId id="593" r:id="rId66"/>
    <p:sldId id="512" r:id="rId67"/>
    <p:sldId id="598" r:id="rId68"/>
    <p:sldId id="515" r:id="rId69"/>
    <p:sldId id="516" r:id="rId70"/>
    <p:sldId id="517" r:id="rId71"/>
    <p:sldId id="514" r:id="rId72"/>
    <p:sldId id="496" r:id="rId73"/>
    <p:sldId id="497" r:id="rId74"/>
    <p:sldId id="498" r:id="rId75"/>
    <p:sldId id="499" r:id="rId76"/>
    <p:sldId id="500" r:id="rId77"/>
    <p:sldId id="501" r:id="rId78"/>
    <p:sldId id="502" r:id="rId79"/>
    <p:sldId id="503" r:id="rId80"/>
    <p:sldId id="504" r:id="rId81"/>
    <p:sldId id="505" r:id="rId82"/>
    <p:sldId id="506" r:id="rId83"/>
    <p:sldId id="507" r:id="rId84"/>
    <p:sldId id="508" r:id="rId85"/>
    <p:sldId id="509" r:id="rId86"/>
    <p:sldId id="510" r:id="rId8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000000"/>
    <a:srgbClr val="000066"/>
    <a:srgbClr val="333399"/>
    <a:srgbClr val="0000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7" autoAdjust="0"/>
    <p:restoredTop sz="94728" autoAdjust="0"/>
  </p:normalViewPr>
  <p:slideViewPr>
    <p:cSldViewPr>
      <p:cViewPr varScale="1">
        <p:scale>
          <a:sx n="72" d="100"/>
          <a:sy n="72" d="100"/>
        </p:scale>
        <p:origin x="-12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33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3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33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33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fld id="{A2CD82D7-B836-4F2C-9D2A-B47F27A1CF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19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7ECDB8-89D7-4AF7-A84E-B5C86D1AC160}" type="slidenum">
              <a:rPr lang="en-US"/>
              <a:pPr/>
              <a:t>1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76C46-20EE-4552-BCA2-F869E443727A}" type="slidenum">
              <a:rPr lang="en-US"/>
              <a:pPr/>
              <a:t>14</a:t>
            </a:fld>
            <a:endParaRPr lang="en-US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BB0F92-EB17-4082-A0D1-B1C3A023360E}" type="slidenum">
              <a:rPr lang="en-US"/>
              <a:pPr/>
              <a:t>15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1AC9E-02F5-4A01-9DC8-3656CA819475}" type="slidenum">
              <a:rPr lang="en-US"/>
              <a:pPr/>
              <a:t>16</a:t>
            </a:fld>
            <a:endParaRPr lang="en-U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58397A-C8BB-4AF4-AABE-869BA3AF434B}" type="slidenum">
              <a:rPr lang="en-US"/>
              <a:pPr/>
              <a:t>17</a:t>
            </a:fld>
            <a:endParaRPr lang="en-US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52260-30AE-4075-8D51-9E2CB8E3A9AB}" type="slidenum">
              <a:rPr lang="en-US"/>
              <a:pPr/>
              <a:t>18</a:t>
            </a:fld>
            <a:endParaRPr lang="en-U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C53FDA-DA69-4BF1-849D-36A7A65E9549}" type="slidenum">
              <a:rPr lang="en-US"/>
              <a:pPr/>
              <a:t>19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70519E-F378-40D7-9F9E-B9F870BE40D8}" type="slidenum">
              <a:rPr lang="en-US"/>
              <a:pPr/>
              <a:t>20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E29A4E-18DF-4D38-8ADA-6F0DC2DB5C7B}" type="slidenum">
              <a:rPr lang="en-US"/>
              <a:pPr/>
              <a:t>22</a:t>
            </a:fld>
            <a:endParaRPr lang="en-US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FA79F-9394-49CA-A2FD-B12BA7492AF1}" type="slidenum">
              <a:rPr lang="en-US"/>
              <a:pPr/>
              <a:t>23</a:t>
            </a:fld>
            <a:endParaRPr lang="en-US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A98AFE-CE3C-48B8-8F5C-C4E38F118D79}" type="slidenum">
              <a:rPr lang="en-US"/>
              <a:pPr/>
              <a:t>24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0DD81-2458-4F1D-B566-1AE6CF35E923}" type="slidenum">
              <a:rPr lang="en-US"/>
              <a:pPr/>
              <a:t>2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73E910-D4C4-4F9C-B8B4-814AA522878E}" type="slidenum">
              <a:rPr lang="en-US"/>
              <a:pPr/>
              <a:t>25</a:t>
            </a:fld>
            <a:endParaRPr lang="en-US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8EA2C-9351-40A6-9FA0-BAC9E70DDBB0}" type="slidenum">
              <a:rPr lang="en-US"/>
              <a:pPr/>
              <a:t>26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E2A671-BF1B-4C79-BA0D-F9F6EF0690E0}" type="slidenum">
              <a:rPr lang="en-US"/>
              <a:pPr/>
              <a:t>27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A2E3-B0BF-4E7F-A55D-6FD38658F2EC}" type="slidenum">
              <a:rPr lang="en-US"/>
              <a:pPr/>
              <a:t>28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A5AC13-5EEC-4A76-87CC-7D49E3EAE43C}" type="slidenum">
              <a:rPr lang="en-US"/>
              <a:pPr/>
              <a:t>29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132CA-EA1F-460E-9D47-A902133CF5FB}" type="slidenum">
              <a:rPr lang="en-US"/>
              <a:pPr/>
              <a:t>30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4ACA0-F97D-43FA-A789-977C63D25D1C}" type="slidenum">
              <a:rPr lang="en-US"/>
              <a:pPr/>
              <a:t>31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D3BE8-C287-4284-BCB3-81BD2DEA838B}" type="slidenum">
              <a:rPr lang="en-US"/>
              <a:pPr/>
              <a:t>32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11A66-2F32-4726-8AB5-D8F7B27D6EFC}" type="slidenum">
              <a:rPr lang="en-US"/>
              <a:pPr/>
              <a:t>33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12007-02C5-4833-AECF-E9B3106D5442}" type="slidenum">
              <a:rPr lang="en-US"/>
              <a:pPr/>
              <a:t>34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732BCB-8131-45E3-BE68-813D15B4A65F}" type="slidenum">
              <a:rPr lang="en-US"/>
              <a:pPr/>
              <a:t>3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09422-B0DA-4BAB-90DB-56137487196A}" type="slidenum">
              <a:rPr lang="en-US"/>
              <a:pPr/>
              <a:t>35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DF97D-47C9-476A-ACFF-AACFBC874E4A}" type="slidenum">
              <a:rPr lang="en-US"/>
              <a:pPr/>
              <a:t>36</a:t>
            </a:fld>
            <a:endParaRPr lang="en-US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668DB-E2DF-4E5B-873D-0534272CE08D}" type="slidenum">
              <a:rPr lang="en-US"/>
              <a:pPr/>
              <a:t>37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4762FC-657E-4D5B-87C5-4CBD2BA0D8F7}" type="slidenum">
              <a:rPr lang="en-US"/>
              <a:pPr/>
              <a:t>38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B84A29-B911-4704-82CD-E608A317875C}" type="slidenum">
              <a:rPr lang="en-US"/>
              <a:pPr/>
              <a:t>39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D648E4-9C9A-48DB-BBFC-64621399D5ED}" type="slidenum">
              <a:rPr lang="en-US"/>
              <a:pPr/>
              <a:t>40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272D01-1A48-498A-B68C-E0D0EB97C5B4}" type="slidenum">
              <a:rPr lang="en-US"/>
              <a:pPr/>
              <a:t>66</a:t>
            </a:fld>
            <a:endParaRPr lang="en-U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C87E0-701D-4090-B00B-0FA1D90DA735}" type="slidenum">
              <a:rPr lang="en-US"/>
              <a:pPr/>
              <a:t>67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60CC6-0531-4805-960C-F187B72CFB0A}" type="slidenum">
              <a:rPr lang="en-US"/>
              <a:pPr/>
              <a:t>68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46AD84-965D-4F94-965F-1B08FD4091B9}" type="slidenum">
              <a:rPr lang="en-US"/>
              <a:pPr/>
              <a:t>69</a:t>
            </a:fld>
            <a:endParaRPr lang="en-US"/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E7898-2718-4107-B054-8996AC49959A}" type="slidenum">
              <a:rPr lang="en-US"/>
              <a:pPr/>
              <a:t>4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5BD607-6B02-488B-B507-22F11457940C}" type="slidenum">
              <a:rPr lang="en-US"/>
              <a:pPr/>
              <a:t>70</a:t>
            </a:fld>
            <a:endParaRPr lang="en-US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5893B7-40C4-45C3-99B0-1A52B2F78363}" type="slidenum">
              <a:rPr lang="en-US"/>
              <a:pPr/>
              <a:t>71</a:t>
            </a:fld>
            <a:endParaRPr lang="en-US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851021-8553-4322-A00F-93C03BB05F6C}" type="slidenum">
              <a:rPr lang="en-US"/>
              <a:pPr/>
              <a:t>72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E08721-7B00-4BAE-9650-BCA6F7AC8FB4}" type="slidenum">
              <a:rPr lang="en-US"/>
              <a:pPr/>
              <a:t>73</a:t>
            </a:fld>
            <a:endParaRPr lang="en-US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E4F55-49C9-4F7E-BACD-829666371C8F}" type="slidenum">
              <a:rPr lang="en-US"/>
              <a:pPr/>
              <a:t>74</a:t>
            </a:fld>
            <a:endParaRPr 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FD201-D308-41D4-9B70-884FCE1A37A2}" type="slidenum">
              <a:rPr lang="en-US"/>
              <a:pPr/>
              <a:t>75</a:t>
            </a:fld>
            <a:endParaRPr 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A3FC96-DF74-4950-A516-5FA6B2C1E0AC}" type="slidenum">
              <a:rPr lang="en-US"/>
              <a:pPr/>
              <a:t>76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B40248-DCE0-41D4-976E-BEB1E3B997BB}" type="slidenum">
              <a:rPr lang="en-US"/>
              <a:pPr/>
              <a:t>77</a:t>
            </a:fld>
            <a:endParaRPr lang="en-US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C1CFA2-A965-475C-ACA8-9974C06B6E9C}" type="slidenum">
              <a:rPr lang="en-US"/>
              <a:pPr/>
              <a:t>78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49C71C-CB55-4A21-9898-367E720556E8}" type="slidenum">
              <a:rPr lang="en-US"/>
              <a:pPr/>
              <a:t>79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943F6F-850B-42E7-9547-AD7F5A4E5320}" type="slidenum">
              <a:rPr lang="en-US"/>
              <a:pPr/>
              <a:t>5</a:t>
            </a:fld>
            <a:endParaRPr lang="en-US"/>
          </a:p>
        </p:txBody>
      </p:sp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6117D-F926-40AF-BAD1-B5FB3057D36A}" type="slidenum">
              <a:rPr lang="en-US"/>
              <a:pPr/>
              <a:t>80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DD835-B014-49DB-AE1E-B8027BD5E9AB}" type="slidenum">
              <a:rPr lang="en-US"/>
              <a:pPr/>
              <a:t>81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98A4D-6681-47A6-A8FB-496A09B37E34}" type="slidenum">
              <a:rPr lang="en-US"/>
              <a:pPr/>
              <a:t>82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7F54DA-E92D-4A3D-8EDF-668C27083945}" type="slidenum">
              <a:rPr lang="en-US"/>
              <a:pPr/>
              <a:t>83</a:t>
            </a:fld>
            <a:endParaRPr 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4FE61-E73A-4470-B57B-0ECC8E713F96}" type="slidenum">
              <a:rPr lang="en-US"/>
              <a:pPr/>
              <a:t>84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4800E-409B-45F3-89F4-514746438F8C}" type="slidenum">
              <a:rPr lang="en-US"/>
              <a:pPr/>
              <a:t>85</a:t>
            </a:fld>
            <a:endParaRPr lang="en-US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4373A-4942-4EEC-98CA-3E6216C78A2E}" type="slidenum">
              <a:rPr lang="en-US"/>
              <a:pPr/>
              <a:t>86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66659-C96A-4FEB-909B-12686FE32542}" type="slidenum">
              <a:rPr lang="en-US"/>
              <a:pPr/>
              <a:t>6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81C8B7-B724-482A-B06A-E4034BBD5B93}" type="slidenum">
              <a:rPr lang="en-US"/>
              <a:pPr/>
              <a:t>7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25D6E-ADD3-4B88-BE09-30E2479762B9}" type="slidenum">
              <a:rPr lang="en-US"/>
              <a:pPr/>
              <a:t>8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A8A2A-EAE0-4BFC-89B4-9C37169B0A37}" type="slidenum">
              <a:rPr lang="en-US"/>
              <a:pPr/>
              <a:t>10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7AA104-55E7-43C6-82F2-00786C5E57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5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E70-0934-4E92-87BE-6C5AD1F716C1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7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6ED8A-9870-4A2C-8AFC-2B24C8E01B0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64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C0C6BF5-6F37-4DF4-9011-9D756DEAF044}" type="slidenum">
              <a:rPr lang="en-US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8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B2E382F-8D0C-4A62-AF58-4A7034C5D0DD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44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2269E-8052-4E70-8E00-44CB692E287C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02055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C109-F6F5-4672-9413-38E10C7C0900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3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F89D20-B7E4-40A0-A97D-964EFA39AE6E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4306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018EA-E0AD-4DA9-A7AA-23DA1FE86BD5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1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917A4-0D4B-4B16-8E2F-662447E48839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5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5A97-C9AF-4B55-8FCD-FFC4EC7E13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F9C52-DCC1-4BB6-8888-3B39E39A4D33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41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BE0F2C6-B2EA-43E6-A8EA-C2A88E9DEA33}" type="datetimeFigureOut">
              <a:rPr lang="en-US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7/9/2017</a:t>
            </a:fld>
            <a:endParaRPr lang="en-US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37F413C-FAE4-4696-9FAB-350CFF9481DC}" type="slidenum">
              <a:rPr lang="en-US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7455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9" name="Rectangle 3"/>
          <p:cNvSpPr>
            <a:spLocks noChangeArrowheads="1"/>
          </p:cNvSpPr>
          <p:nvPr/>
        </p:nvSpPr>
        <p:spPr bwMode="auto">
          <a:xfrm>
            <a:off x="0" y="980728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Paleocurrents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A Window into Geologic History</a:t>
            </a:r>
          </a:p>
          <a:p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 we learn about the past history of the 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earth from studying the sediments?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60648"/>
            <a:ext cx="8686800" cy="838200"/>
          </a:xfrm>
        </p:spPr>
        <p:txBody>
          <a:bodyPr/>
          <a:lstStyle/>
          <a:p>
            <a:pPr algn="l"/>
            <a:r>
              <a:rPr lang="en-US" dirty="0" smtClean="0">
                <a:latin typeface="Arial Rounded MT Bold" pitchFamily="34" charset="0"/>
              </a:rPr>
              <a:t>Where do we get them?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96752"/>
            <a:ext cx="8686800" cy="54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Arial Rounded MT Bold" pitchFamily="34" charset="0"/>
              </a:rPr>
              <a:t>Theses and dissertations </a:t>
            </a:r>
            <a:r>
              <a:rPr lang="en-US" sz="2800" smtClean="0">
                <a:latin typeface="Arial Rounded MT Bold" pitchFamily="34" charset="0"/>
              </a:rPr>
              <a:t>in libraries </a:t>
            </a:r>
            <a:r>
              <a:rPr lang="en-US" sz="2800" dirty="0" smtClean="0">
                <a:latin typeface="Arial Rounded MT Bold" pitchFamily="34" charset="0"/>
              </a:rPr>
              <a:t>of major universities with geology departments.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Arial Rounded MT Bold" pitchFamily="34" charset="0"/>
              </a:rPr>
              <a:t>Online.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Arial Rounded MT Bold" pitchFamily="34" charset="0"/>
              </a:rPr>
              <a:t>Results </a:t>
            </a:r>
            <a:r>
              <a:rPr lang="en-US" sz="2800" dirty="0">
                <a:latin typeface="Arial Rounded MT Bold" pitchFamily="34" charset="0"/>
              </a:rPr>
              <a:t>of over 1,000,000 measurements of </a:t>
            </a:r>
            <a:r>
              <a:rPr lang="en-US" sz="2800" dirty="0" err="1">
                <a:latin typeface="Arial Rounded MT Bold" pitchFamily="34" charset="0"/>
              </a:rPr>
              <a:t>paleocurrents</a:t>
            </a:r>
            <a:r>
              <a:rPr lang="en-US" sz="2800" dirty="0">
                <a:latin typeface="Arial Rounded MT Bold" pitchFamily="34" charset="0"/>
              </a:rPr>
              <a:t> throughout the geologic record are in the database.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Arial Rounded MT Bold" pitchFamily="34" charset="0"/>
              </a:rPr>
              <a:t>North America, South America, Australia, Great Britain, parts of Western </a:t>
            </a:r>
            <a:r>
              <a:rPr lang="en-US" sz="2800" dirty="0" smtClean="0">
                <a:latin typeface="Arial Rounded MT Bold" pitchFamily="34" charset="0"/>
              </a:rPr>
              <a:t>Europe, China, Africa fairly </a:t>
            </a:r>
            <a:r>
              <a:rPr lang="en-US" sz="2800" dirty="0">
                <a:latin typeface="Arial Rounded MT Bold" pitchFamily="34" charset="0"/>
              </a:rPr>
              <a:t>well represented.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Arial Rounded MT Bold" pitchFamily="34" charset="0"/>
              </a:rPr>
              <a:t>Antarctica</a:t>
            </a:r>
            <a:r>
              <a:rPr lang="en-US" sz="2800" dirty="0">
                <a:latin typeface="Arial Rounded MT Bold" pitchFamily="34" charset="0"/>
              </a:rPr>
              <a:t>, </a:t>
            </a:r>
            <a:r>
              <a:rPr lang="en-US" sz="2800" dirty="0" smtClean="0">
                <a:latin typeface="Arial Rounded MT Bold" pitchFamily="34" charset="0"/>
              </a:rPr>
              <a:t>Eastern Europe, Asia </a:t>
            </a:r>
            <a:r>
              <a:rPr lang="en-US" sz="2800" dirty="0">
                <a:latin typeface="Arial Rounded MT Bold" pitchFamily="34" charset="0"/>
              </a:rPr>
              <a:t>modestly represented.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Arial Rounded MT Bold" pitchFamily="34" charset="0"/>
              </a:rPr>
              <a:t>Russia poorly </a:t>
            </a:r>
            <a:r>
              <a:rPr lang="en-US" sz="2800" dirty="0">
                <a:latin typeface="Arial Rounded MT Bold" pitchFamily="34" charset="0"/>
              </a:rPr>
              <a:t>represented.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0"/>
            <a:ext cx="9144000" cy="498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5776" y="5517232"/>
            <a:ext cx="8686800" cy="838200"/>
          </a:xfrm>
        </p:spPr>
        <p:txBody>
          <a:bodyPr>
            <a:noAutofit/>
          </a:bodyPr>
          <a:lstStyle/>
          <a:p>
            <a:r>
              <a:rPr lang="en-US" sz="2000" dirty="0">
                <a:effectLst/>
              </a:rPr>
              <a:t>Brand, L. </a:t>
            </a:r>
            <a:r>
              <a:rPr lang="en-US" sz="2000" i="1" dirty="0">
                <a:effectLst/>
              </a:rPr>
              <a:t>et al.</a:t>
            </a:r>
            <a:r>
              <a:rPr lang="en-US" sz="2000" dirty="0">
                <a:effectLst/>
              </a:rPr>
              <a:t> Global database of </a:t>
            </a:r>
            <a:r>
              <a:rPr lang="en-US" sz="2000" dirty="0" err="1">
                <a:effectLst/>
              </a:rPr>
              <a:t>paleocurrent</a:t>
            </a:r>
            <a:r>
              <a:rPr lang="en-US" sz="2000" dirty="0">
                <a:effectLst/>
              </a:rPr>
              <a:t> trends through the Phanerozoic and Precambrian. </a:t>
            </a:r>
            <a:r>
              <a:rPr lang="en-US" sz="2000" i="1" dirty="0">
                <a:effectLst/>
              </a:rPr>
              <a:t>Sci. Data</a:t>
            </a:r>
            <a:r>
              <a:rPr lang="en-US" sz="2000" dirty="0">
                <a:effectLst/>
              </a:rPr>
              <a:t> 2:150025 </a:t>
            </a:r>
            <a:r>
              <a:rPr lang="en-US" sz="2000" dirty="0" err="1">
                <a:effectLst/>
              </a:rPr>
              <a:t>doi</a:t>
            </a:r>
            <a:r>
              <a:rPr lang="en-US" sz="2000" dirty="0">
                <a:effectLst/>
              </a:rPr>
              <a:t>: 10.1038/sdata.2015.25 (2015).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509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4" y="1124744"/>
            <a:ext cx="9253133" cy="4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4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8641"/>
            <a:ext cx="9188058" cy="623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03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610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Arial Rounded MT Bold" pitchFamily="34" charset="0"/>
              </a:rPr>
              <a:t>How can we interpret them?</a:t>
            </a:r>
            <a:endParaRPr lang="en-US" sz="4000" dirty="0">
              <a:latin typeface="Arial Rounded MT Bold" pitchFamily="34" charset="0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/>
          <a:lstStyle/>
          <a:p>
            <a:r>
              <a:rPr lang="en-US" dirty="0">
                <a:latin typeface="Arial Rounded MT Bold" pitchFamily="34" charset="0"/>
              </a:rPr>
              <a:t>What do we expect to see:</a:t>
            </a:r>
          </a:p>
          <a:p>
            <a:pPr lvl="1"/>
            <a:r>
              <a:rPr lang="en-US" dirty="0">
                <a:latin typeface="Arial Rounded MT Bold" pitchFamily="34" charset="0"/>
              </a:rPr>
              <a:t>from standard geological models?</a:t>
            </a:r>
          </a:p>
          <a:p>
            <a:pPr lvl="1"/>
            <a:r>
              <a:rPr lang="en-US" dirty="0">
                <a:latin typeface="Arial Rounded MT Bold" pitchFamily="34" charset="0"/>
              </a:rPr>
              <a:t>from a catastrophic, global flood?</a:t>
            </a:r>
          </a:p>
          <a:p>
            <a:r>
              <a:rPr lang="en-US" dirty="0">
                <a:latin typeface="Arial Rounded MT Bold" pitchFamily="34" charset="0"/>
              </a:rPr>
              <a:t>What do we see?</a:t>
            </a:r>
          </a:p>
          <a:p>
            <a:r>
              <a:rPr lang="en-US" dirty="0">
                <a:latin typeface="Arial Rounded MT Bold" pitchFamily="34" charset="0"/>
              </a:rPr>
              <a:t>Which model best fits the data?</a:t>
            </a:r>
          </a:p>
          <a:p>
            <a:r>
              <a:rPr lang="en-US" dirty="0">
                <a:latin typeface="Arial Rounded MT Bold" pitchFamily="34" charset="0"/>
              </a:rPr>
              <a:t>What can we learn in the process?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1" name="Picture 7" descr="Pat in wash ba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0" y="6350"/>
            <a:ext cx="11811000" cy="6889750"/>
          </a:xfrm>
          <a:prstGeom prst="rect">
            <a:avLst/>
          </a:prstGeom>
          <a:noFill/>
        </p:spPr>
      </p:pic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203200" y="685800"/>
            <a:ext cx="8940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What is a Sedimentary Basin?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basi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-38100"/>
            <a:ext cx="7543800" cy="700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3" name="Picture 5" descr="ba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0"/>
            <a:ext cx="8001000" cy="5291138"/>
          </a:xfrm>
          <a:prstGeom prst="rect">
            <a:avLst/>
          </a:prstGeom>
          <a:noFill/>
        </p:spPr>
      </p:pic>
      <p:pic>
        <p:nvPicPr>
          <p:cNvPr id="329734" name="Picture 6" descr="basi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257800"/>
            <a:ext cx="78486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5" name="Picture 3" descr="basi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257800"/>
            <a:ext cx="7848600" cy="1600200"/>
          </a:xfrm>
          <a:prstGeom prst="rect">
            <a:avLst/>
          </a:prstGeom>
          <a:noFill/>
        </p:spPr>
      </p:pic>
      <p:pic>
        <p:nvPicPr>
          <p:cNvPr id="330759" name="Picture 7" descr="basi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0"/>
            <a:ext cx="8001000" cy="5291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colum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7883624" cy="6858000"/>
          </a:xfrm>
          <a:prstGeom prst="rect">
            <a:avLst/>
          </a:prstGeom>
          <a:noFill/>
        </p:spPr>
      </p:pic>
      <p:sp>
        <p:nvSpPr>
          <p:cNvPr id="332803" name="Text Box 3"/>
          <p:cNvSpPr txBox="1">
            <a:spLocks noChangeArrowheads="1"/>
          </p:cNvSpPr>
          <p:nvPr/>
        </p:nvSpPr>
        <p:spPr bwMode="auto">
          <a:xfrm>
            <a:off x="304800" y="381000"/>
            <a:ext cx="2667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3600"/>
              <a:t>The Geologic Column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FF00"/>
                </a:solidFill>
                <a:latin typeface="Arial Rounded MT Bold" pitchFamily="34" charset="0"/>
              </a:rPr>
              <a:t>What are </a:t>
            </a:r>
            <a:r>
              <a:rPr lang="en-US" dirty="0" err="1">
                <a:solidFill>
                  <a:srgbClr val="FFFF00"/>
                </a:solidFill>
                <a:latin typeface="Arial Rounded MT Bold" pitchFamily="34" charset="0"/>
              </a:rPr>
              <a:t>Paleocurrents</a:t>
            </a:r>
            <a:r>
              <a:rPr lang="en-US" dirty="0">
                <a:solidFill>
                  <a:srgbClr val="FFFF00"/>
                </a:solidFill>
                <a:latin typeface="Arial Rounded MT Bold" pitchFamily="34" charset="0"/>
              </a:rPr>
              <a:t>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FFFFCC">
              <a:alpha val="63137"/>
            </a:srgbClr>
          </a:solidFill>
        </p:spPr>
        <p:txBody>
          <a:bodyPr/>
          <a:lstStyle/>
          <a:p>
            <a:r>
              <a:rPr lang="en-US" b="1" dirty="0" err="1">
                <a:latin typeface="Arial Rounded MT Bold" pitchFamily="34" charset="0"/>
              </a:rPr>
              <a:t>Paleocurrents</a:t>
            </a:r>
            <a:r>
              <a:rPr lang="en-US" dirty="0">
                <a:latin typeface="Arial Rounded MT Bold" pitchFamily="34" charset="0"/>
              </a:rPr>
              <a:t> are flow directions derived from features of sedimentary rocks that reveal the sense of the current of wind or water that deposited the sediment.</a:t>
            </a:r>
          </a:p>
          <a:p>
            <a:r>
              <a:rPr lang="en-US" dirty="0">
                <a:latin typeface="Arial Rounded MT Bold" pitchFamily="34" charset="0"/>
              </a:rPr>
              <a:t>All sedimentary rocks contain </a:t>
            </a:r>
            <a:r>
              <a:rPr lang="en-US" dirty="0" err="1">
                <a:latin typeface="Arial Rounded MT Bold" pitchFamily="34" charset="0"/>
              </a:rPr>
              <a:t>paleocurrent</a:t>
            </a:r>
            <a:r>
              <a:rPr lang="en-US" dirty="0">
                <a:latin typeface="Arial Rounded MT Bold" pitchFamily="34" charset="0"/>
              </a:rPr>
              <a:t> indicators, some of which can be read and interpreted.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026" descr="precam1equal50smooth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9225"/>
            <a:ext cx="9144000" cy="6557963"/>
          </a:xfrm>
          <a:prstGeom prst="rect">
            <a:avLst/>
          </a:prstGeom>
          <a:noFill/>
        </p:spPr>
      </p:pic>
      <p:pic>
        <p:nvPicPr>
          <p:cNvPr id="131077" name="Picture 1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1078" name="Text Box 1030"/>
          <p:cNvSpPr txBox="1">
            <a:spLocks noChangeArrowheads="1"/>
          </p:cNvSpPr>
          <p:nvPr/>
        </p:nvSpPr>
        <p:spPr bwMode="auto">
          <a:xfrm>
            <a:off x="1116013" y="5949950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18613" cy="670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030"/>
          <p:cNvSpPr txBox="1">
            <a:spLocks noChangeArrowheads="1"/>
          </p:cNvSpPr>
          <p:nvPr/>
        </p:nvSpPr>
        <p:spPr bwMode="auto">
          <a:xfrm>
            <a:off x="1116013" y="5949950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latin typeface="Wingdings 3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84024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1028" descr="pz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050"/>
            <a:ext cx="9144000" cy="6565900"/>
          </a:xfrm>
          <a:prstGeom prst="rect">
            <a:avLst/>
          </a:prstGeom>
          <a:noFill/>
        </p:spPr>
      </p:pic>
      <p:pic>
        <p:nvPicPr>
          <p:cNvPr id="134149" name="Picture 1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50" name="Text Box 1030"/>
          <p:cNvSpPr txBox="1">
            <a:spLocks noChangeArrowheads="1"/>
          </p:cNvSpPr>
          <p:nvPr/>
        </p:nvSpPr>
        <p:spPr bwMode="auto">
          <a:xfrm>
            <a:off x="250825" y="5445125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am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48438"/>
          </a:xfrm>
          <a:prstGeom prst="rect">
            <a:avLst/>
          </a:prstGeom>
          <a:noFill/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971550" y="5805488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ordo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34150"/>
          </a:xfrm>
          <a:prstGeom prst="rect">
            <a:avLst/>
          </a:prstGeom>
          <a:noFill/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042988" y="5661025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sil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88125"/>
          </a:xfrm>
          <a:prstGeom prst="rect">
            <a:avLst/>
          </a:prstGeom>
          <a:noFill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042988" y="55165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ev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6554788"/>
          </a:xfrm>
          <a:prstGeom prst="rect">
            <a:avLst/>
          </a:prstGeom>
          <a:noFill/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971550" y="5445125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lcarb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37325"/>
          </a:xfrm>
          <a:prstGeom prst="rect">
            <a:avLst/>
          </a:prstGeom>
          <a:noFill/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971550" y="53006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ucarb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5100"/>
            <a:ext cx="9144000" cy="6527800"/>
          </a:xfrm>
          <a:prstGeom prst="rect">
            <a:avLst/>
          </a:prstGeom>
          <a:noFill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971550" y="53006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perm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37325"/>
          </a:xfrm>
          <a:prstGeom prst="rect">
            <a:avLst/>
          </a:prstGeom>
          <a:noFill/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900113" y="5157788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rossbedd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eso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34150"/>
          </a:xfrm>
          <a:prstGeom prst="rect">
            <a:avLst/>
          </a:prstGeom>
          <a:noFill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95288" y="48688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trias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43675"/>
          </a:xfrm>
          <a:prstGeom prst="rect">
            <a:avLst/>
          </a:prstGeom>
          <a:noFill/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900113" y="5013325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juras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42088"/>
          </a:xfrm>
          <a:prstGeom prst="rect">
            <a:avLst/>
          </a:prstGeom>
          <a:noFill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900113" y="48688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lcret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34150"/>
          </a:xfrm>
          <a:prstGeom prst="rect">
            <a:avLst/>
          </a:prstGeom>
          <a:noFill/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971550" y="4724400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ucret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3"/>
            <a:ext cx="9144000" cy="6543675"/>
          </a:xfrm>
          <a:prstGeom prst="rect">
            <a:avLst/>
          </a:prstGeom>
          <a:noFill/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971550" y="4724400"/>
            <a:ext cx="7270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retpal1equal2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577013"/>
          </a:xfrm>
          <a:prstGeom prst="rect">
            <a:avLst/>
          </a:prstGeom>
          <a:noFill/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900113" y="46529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1026" descr="pPale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825"/>
            <a:ext cx="9144000" cy="6354763"/>
          </a:xfrm>
          <a:prstGeom prst="rect">
            <a:avLst/>
          </a:prstGeom>
          <a:noFill/>
        </p:spPr>
      </p:pic>
      <p:sp>
        <p:nvSpPr>
          <p:cNvPr id="163843" name="Text Box 1027"/>
          <p:cNvSpPr txBox="1">
            <a:spLocks noChangeArrowheads="1"/>
          </p:cNvSpPr>
          <p:nvPr/>
        </p:nvSpPr>
        <p:spPr bwMode="auto">
          <a:xfrm>
            <a:off x="0" y="5943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400"/>
              <a:t>Paleogene</a:t>
            </a:r>
          </a:p>
        </p:txBody>
      </p:sp>
      <p:pic>
        <p:nvPicPr>
          <p:cNvPr id="163844" name="Picture 1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6338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45" name="Text Box 1029"/>
          <p:cNvSpPr txBox="1">
            <a:spLocks noChangeArrowheads="1"/>
          </p:cNvSpPr>
          <p:nvPr/>
        </p:nvSpPr>
        <p:spPr bwMode="auto">
          <a:xfrm>
            <a:off x="971550" y="40052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pNe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5"/>
            <a:ext cx="9144000" cy="6342063"/>
          </a:xfrm>
          <a:prstGeom prst="rect">
            <a:avLst/>
          </a:prstGeom>
          <a:noFill/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304800" y="6019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400"/>
              <a:t>Neogene</a:t>
            </a: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0800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827088" y="3789363"/>
            <a:ext cx="7270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Wingdings 3" pitchFamily="18" charset="2"/>
              </a:rPr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algn="l"/>
            <a:r>
              <a:rPr lang="en-US">
                <a:latin typeface="Arial Rounded MT Bold" pitchFamily="34" charset="0"/>
              </a:rPr>
              <a:t>Summary: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6868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>
                <a:latin typeface="Arial Rounded MT Bold" pitchFamily="34" charset="0"/>
              </a:rPr>
              <a:t>Precambrian</a:t>
            </a:r>
            <a:r>
              <a:rPr lang="en-US" sz="2800">
                <a:latin typeface="Arial Rounded MT Bold" pitchFamily="34" charset="0"/>
              </a:rPr>
              <a:t>: North American paleocurrents are variable and show no distinctive continent-wide patterns.</a:t>
            </a:r>
          </a:p>
          <a:p>
            <a:pPr>
              <a:lnSpc>
                <a:spcPct val="90000"/>
              </a:lnSpc>
            </a:pPr>
            <a:r>
              <a:rPr lang="en-US" sz="2800" b="1">
                <a:latin typeface="Arial Rounded MT Bold" pitchFamily="34" charset="0"/>
              </a:rPr>
              <a:t>Paleozoic</a:t>
            </a:r>
            <a:r>
              <a:rPr lang="en-US" sz="2800">
                <a:latin typeface="Arial Rounded MT Bold" pitchFamily="34" charset="0"/>
              </a:rPr>
              <a:t>: Paleocurrents show patterns that are continent-wide and typically flow towards the southwest across the continent.  </a:t>
            </a:r>
          </a:p>
          <a:p>
            <a:pPr>
              <a:lnSpc>
                <a:spcPct val="90000"/>
              </a:lnSpc>
            </a:pPr>
            <a:r>
              <a:rPr lang="en-US" sz="2800" b="1">
                <a:latin typeface="Arial Rounded MT Bold" pitchFamily="34" charset="0"/>
              </a:rPr>
              <a:t>Mesozoic</a:t>
            </a:r>
            <a:r>
              <a:rPr lang="en-US" sz="2800">
                <a:latin typeface="Arial Rounded MT Bold" pitchFamily="34" charset="0"/>
              </a:rPr>
              <a:t>: Patterns are continent-wide and typically flow toward the east across the continent.</a:t>
            </a:r>
          </a:p>
          <a:p>
            <a:pPr>
              <a:lnSpc>
                <a:spcPct val="90000"/>
              </a:lnSpc>
            </a:pPr>
            <a:r>
              <a:rPr lang="en-US" sz="2800" b="1">
                <a:latin typeface="Arial Rounded MT Bold" pitchFamily="34" charset="0"/>
              </a:rPr>
              <a:t>Cenozoic</a:t>
            </a:r>
            <a:r>
              <a:rPr lang="en-US" sz="2800">
                <a:latin typeface="Arial Rounded MT Bold" pitchFamily="34" charset="0"/>
              </a:rPr>
              <a:t>: North American paleocurrents are again variable and do not show continent-wide patterns.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algn="l"/>
            <a:r>
              <a:rPr lang="en-US">
                <a:latin typeface="Arial Rounded MT Bold" pitchFamily="34" charset="0"/>
              </a:rPr>
              <a:t>Summary (cont):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/>
          <a:lstStyle/>
          <a:p>
            <a:r>
              <a:rPr lang="en-US" sz="2800" dirty="0">
                <a:latin typeface="Arial Rounded MT Bold" pitchFamily="34" charset="0"/>
              </a:rPr>
              <a:t>These trends are not expected in the model of conventional </a:t>
            </a:r>
            <a:r>
              <a:rPr lang="en-US" sz="2800" dirty="0" err="1">
                <a:latin typeface="Arial Rounded MT Bold" pitchFamily="34" charset="0"/>
              </a:rPr>
              <a:t>basinal</a:t>
            </a:r>
            <a:r>
              <a:rPr lang="en-US" sz="2800" dirty="0">
                <a:latin typeface="Arial Rounded MT Bold" pitchFamily="34" charset="0"/>
              </a:rPr>
              <a:t> geology.</a:t>
            </a:r>
          </a:p>
          <a:p>
            <a:r>
              <a:rPr lang="en-US" sz="2800" dirty="0" smtClean="0">
                <a:latin typeface="Arial Rounded MT Bold" pitchFamily="34" charset="0"/>
              </a:rPr>
              <a:t>These trends </a:t>
            </a:r>
            <a:r>
              <a:rPr lang="en-US" sz="2800" dirty="0">
                <a:latin typeface="Arial Rounded MT Bold" pitchFamily="34" charset="0"/>
              </a:rPr>
              <a:t>show </a:t>
            </a:r>
            <a:r>
              <a:rPr lang="en-US" sz="2800" dirty="0" smtClean="0">
                <a:latin typeface="Arial Rounded MT Bold" pitchFamily="34" charset="0"/>
              </a:rPr>
              <a:t>sedimentation on a scale </a:t>
            </a:r>
            <a:r>
              <a:rPr lang="en-US" sz="2800" dirty="0">
                <a:latin typeface="Arial Rounded MT Bold" pitchFamily="34" charset="0"/>
              </a:rPr>
              <a:t>larger than </a:t>
            </a:r>
            <a:r>
              <a:rPr lang="en-US" sz="2800" dirty="0" smtClean="0">
                <a:latin typeface="Arial Rounded MT Bold" pitchFamily="34" charset="0"/>
              </a:rPr>
              <a:t>that </a:t>
            </a:r>
            <a:r>
              <a:rPr lang="en-US" sz="2800" dirty="0">
                <a:latin typeface="Arial Rounded MT Bold" pitchFamily="34" charset="0"/>
              </a:rPr>
              <a:t>predicted </a:t>
            </a:r>
            <a:r>
              <a:rPr lang="en-US" sz="2800" dirty="0" smtClean="0">
                <a:latin typeface="Arial Rounded MT Bold" pitchFamily="34" charset="0"/>
              </a:rPr>
              <a:t>by </a:t>
            </a:r>
            <a:r>
              <a:rPr lang="en-US" sz="2800" dirty="0">
                <a:latin typeface="Arial Rounded MT Bold" pitchFamily="34" charset="0"/>
              </a:rPr>
              <a:t>conventional geologic models, suggesting such models may be inadequate.  </a:t>
            </a:r>
          </a:p>
          <a:p>
            <a:r>
              <a:rPr lang="en-US" sz="2800" dirty="0" smtClean="0">
                <a:latin typeface="Arial Rounded MT Bold" pitchFamily="34" charset="0"/>
              </a:rPr>
              <a:t>These </a:t>
            </a:r>
            <a:r>
              <a:rPr lang="en-US" sz="2800" dirty="0">
                <a:latin typeface="Arial Rounded MT Bold" pitchFamily="34" charset="0"/>
              </a:rPr>
              <a:t>trends </a:t>
            </a:r>
            <a:r>
              <a:rPr lang="en-US" sz="2800" dirty="0" smtClean="0">
                <a:latin typeface="Arial Rounded MT Bold" pitchFamily="34" charset="0"/>
              </a:rPr>
              <a:t>are consistent </a:t>
            </a:r>
            <a:r>
              <a:rPr lang="en-US" sz="2800" dirty="0">
                <a:latin typeface="Arial Rounded MT Bold" pitchFamily="34" charset="0"/>
              </a:rPr>
              <a:t>with </a:t>
            </a:r>
            <a:r>
              <a:rPr lang="en-US" sz="2800" dirty="0" smtClean="0">
                <a:latin typeface="Arial Rounded MT Bold" pitchFamily="34" charset="0"/>
              </a:rPr>
              <a:t> what we might expect in connection with a global flood</a:t>
            </a:r>
            <a:r>
              <a:rPr lang="en-US" sz="2800" dirty="0">
                <a:latin typeface="Arial Rounded MT Bold" pitchFamily="34" charset="0"/>
              </a:rPr>
              <a:t>, but other explanations may be </a:t>
            </a:r>
            <a:r>
              <a:rPr lang="en-US" sz="2800" dirty="0" smtClean="0">
                <a:latin typeface="Arial Rounded MT Bold" pitchFamily="34" charset="0"/>
              </a:rPr>
              <a:t>possible.</a:t>
            </a:r>
            <a:endParaRPr lang="en-US" sz="2800" dirty="0">
              <a:latin typeface="Arial Rounded MT Bold" pitchFamily="34" charset="0"/>
            </a:endParaRPr>
          </a:p>
          <a:p>
            <a:endParaRPr lang="en-US" sz="2800" dirty="0">
              <a:latin typeface="Arial Rounded MT Bold" pitchFamily="34" charset="0"/>
            </a:endParaRPr>
          </a:p>
          <a:p>
            <a:pPr>
              <a:buFontTx/>
              <a:buNone/>
            </a:pPr>
            <a:endParaRPr lang="en-US" sz="28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188640"/>
            <a:ext cx="8458200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>
                <a:latin typeface="Arial Rounded MT Bold" pitchFamily="34" charset="0"/>
              </a:rPr>
              <a:t>Supracontinental</a:t>
            </a:r>
            <a:r>
              <a:rPr lang="en-US" dirty="0">
                <a:latin typeface="Arial Rounded MT Bold" pitchFamily="34" charset="0"/>
              </a:rPr>
              <a:t> Megatrends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610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Rounded MT Bold" pitchFamily="34" charset="0"/>
              </a:rPr>
              <a:t>Patterns on </a:t>
            </a:r>
            <a:r>
              <a:rPr lang="en-US" sz="2800" dirty="0" smtClean="0">
                <a:latin typeface="Arial Rounded MT Bold" pitchFamily="34" charset="0"/>
              </a:rPr>
              <a:t>Pangaea</a:t>
            </a:r>
            <a:endParaRPr lang="en-US" sz="2800" dirty="0">
              <a:latin typeface="Arial Rounded MT Bold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Rounded MT Bold" pitchFamily="34" charset="0"/>
              </a:rPr>
              <a:t>Problem: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Rounded MT Bold" pitchFamily="34" charset="0"/>
              </a:rPr>
              <a:t>Conventional geology has not typically been thought of on this scale.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Rounded MT Bold" pitchFamily="34" charset="0"/>
              </a:rPr>
              <a:t>Evidence of </a:t>
            </a:r>
            <a:r>
              <a:rPr lang="en-US" sz="2400" b="1" dirty="0">
                <a:latin typeface="Arial Rounded MT Bold" pitchFamily="34" charset="0"/>
              </a:rPr>
              <a:t>continent-wide</a:t>
            </a:r>
            <a:r>
              <a:rPr lang="en-US" sz="2400" dirty="0">
                <a:latin typeface="Arial Rounded MT Bold" pitchFamily="34" charset="0"/>
              </a:rPr>
              <a:t> trends is anomalous, but recognized.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Rounded MT Bold" pitchFamily="34" charset="0"/>
              </a:rPr>
              <a:t>Basin-limited </a:t>
            </a:r>
            <a:r>
              <a:rPr lang="en-US" sz="2400" dirty="0" err="1">
                <a:latin typeface="Arial Rounded MT Bold" pitchFamily="34" charset="0"/>
              </a:rPr>
              <a:t>supracontinental</a:t>
            </a:r>
            <a:r>
              <a:rPr lang="en-US" sz="2400" dirty="0">
                <a:latin typeface="Arial Rounded MT Bold" pitchFamily="34" charset="0"/>
              </a:rPr>
              <a:t> </a:t>
            </a:r>
            <a:r>
              <a:rPr lang="en-US" sz="2400" dirty="0" err="1">
                <a:latin typeface="Arial Rounded MT Bold" pitchFamily="34" charset="0"/>
              </a:rPr>
              <a:t>paleocurrents</a:t>
            </a:r>
            <a:r>
              <a:rPr lang="en-US" sz="2400" dirty="0">
                <a:latin typeface="Arial Rounded MT Bold" pitchFamily="34" charset="0"/>
              </a:rPr>
              <a:t> were one of the lines of evidence supporting plate tectonics.  What was happening outside the basin?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Rounded MT Bold" pitchFamily="34" charset="0"/>
              </a:rPr>
              <a:t>Can we see any </a:t>
            </a:r>
            <a:r>
              <a:rPr lang="en-US" sz="2800" dirty="0" err="1">
                <a:latin typeface="Arial Rounded MT Bold" pitchFamily="34" charset="0"/>
              </a:rPr>
              <a:t>supracontinental</a:t>
            </a:r>
            <a:r>
              <a:rPr lang="en-US" sz="2800" dirty="0">
                <a:latin typeface="Arial Rounded MT Bold" pitchFamily="34" charset="0"/>
              </a:rPr>
              <a:t> trends in </a:t>
            </a:r>
            <a:r>
              <a:rPr lang="en-US" sz="2800" dirty="0" err="1">
                <a:latin typeface="Arial Rounded MT Bold" pitchFamily="34" charset="0"/>
              </a:rPr>
              <a:t>paleocurrent</a:t>
            </a:r>
            <a:r>
              <a:rPr lang="en-US" sz="2800" dirty="0">
                <a:latin typeface="Arial Rounded MT Bold" pitchFamily="34" charset="0"/>
              </a:rPr>
              <a:t> patterns, and if so, what do they tell us?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980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5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rt\Desktop\faith and science 14\paleocurrents\closevectordrift\aprecambr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1"/>
            <a:ext cx="9156550" cy="68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587727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10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rt\Desktop\faith and science 14\paleocurrents\closevectordrift\bpaleozo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388541" y="5301208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Wingdings 3" pitchFamily="18" charset="2"/>
              </a:rPr>
              <a:t>!</a:t>
            </a:r>
            <a:endParaRPr lang="en-US" sz="7200" dirty="0">
              <a:solidFill>
                <a:srgbClr val="FFFF00"/>
              </a:solidFill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431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rt\Desktop\faith and science 14\paleocurrents\closevectordrift\cambr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5661248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8543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rt\Desktop\faith and science 14\paleocurrents\closevectordrift\dordovic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551723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989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rt\Desktop\faith and science 14\paleocurrents\closevectordrift\esilur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5373216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36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 descr="C:\Users\Art\Desktop\faith and science 14\paleocurrents\closevectordrift\fdevon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5229200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0105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rt\Desktop\faith and science 14\paleocurrents\closevectordrift\gmississipp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515719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1697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rt\Desktop\faith and science 14\paleocurrents\closevectordrift\hpennsylvan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5085184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24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xbe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C:\Users\chadwick\Desktop\faith and science 14\paleocurrents\closevectordrift\iperm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3" y="0"/>
            <a:ext cx="91617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030"/>
          <p:cNvSpPr txBox="1">
            <a:spLocks noChangeArrowheads="1"/>
          </p:cNvSpPr>
          <p:nvPr/>
        </p:nvSpPr>
        <p:spPr bwMode="auto">
          <a:xfrm>
            <a:off x="1115616" y="5013176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521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chadwick\Desktop\faith and science 14\paleocurrents\closevectordrift\jmesozoi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388541" y="4725144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Wingdings 3" pitchFamily="18" charset="2"/>
              </a:rPr>
              <a:t>!</a:t>
            </a:r>
            <a:endParaRPr lang="en-US" sz="7200" dirty="0">
              <a:solidFill>
                <a:srgbClr val="FFFF00"/>
              </a:solidFill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667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chadwick\Desktop\faith and science 14\paleocurrents\closevectordrift\ktriassi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6" y="0"/>
            <a:ext cx="91728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869160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315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chadwick\Desktop\faith and science 14\paleocurrents\closevectordrift\ljurassi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725144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30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chadwick\Desktop\faith and science 14\paleocurrents\closevectordrift\mlower cretaceo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2" y="0"/>
            <a:ext cx="91564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676943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148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chadwick\Desktop\faith and science 14\paleocurrents\closevectordrift\nuppercrfetaceo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115616" y="4581128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142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 descr="C:\Users\chadwick\Desktop\faith and science 14\paleocurrents\closevectordrift\ocret-pale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115616" y="4509120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0666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chadwick\Desktop\faith and science 14\paleocurrents\closevectordrift\ptertia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388541" y="3933056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Wingdings 3" pitchFamily="18" charset="2"/>
              </a:rPr>
              <a:t>!</a:t>
            </a:r>
            <a:endParaRPr lang="en-US" sz="7200" dirty="0">
              <a:solidFill>
                <a:srgbClr val="FFFF00"/>
              </a:solidFill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416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chadwick\Desktop\faith and science 14\paleocurrents\closevectordrift\qpale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43711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94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chadwick\Desktop\faith and science 14\paleocurrents\closevectordrift\re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221088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6786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ipp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791200" y="621665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3600">
                <a:solidFill>
                  <a:schemeClr val="accent2"/>
                </a:solidFill>
              </a:rPr>
              <a:t>Ripple marks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chadwick\Desktop\faith and science 14\paleocurrents\closevectordrift\tolig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07707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912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chadwick\Desktop\faith and science 14\paleocurrents\closevectordrift\umi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028871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745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chadwick\Desktop\faith and science 14\paleocurrents\closevectordrift\vpli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3933056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67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chadwick\Desktop\faith and science 14\paleocurrents\closevectordrift\wpleistoc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50" y="0"/>
            <a:ext cx="9156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3717032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8870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chadwick\Desktop\faith and science 14\paleocurrents\closevectordrift\xpaleog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1115616" y="4316903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033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 descr="C:\Users\chadwick\Desktop\faith and science 14\paleocurrents\closevectordrift\yneoge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11318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115616" y="3956863"/>
            <a:ext cx="7270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7200" dirty="0" smtClean="0">
                <a:latin typeface="Wingdings 3" pitchFamily="18" charset="2"/>
              </a:rPr>
              <a:t>!</a:t>
            </a:r>
            <a:endParaRPr lang="en-US" sz="7200" dirty="0">
              <a:latin typeface="Wingdings 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718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66700" y="188640"/>
            <a:ext cx="8610600" cy="990600"/>
          </a:xfrm>
        </p:spPr>
        <p:txBody>
          <a:bodyPr/>
          <a:lstStyle/>
          <a:p>
            <a:pPr algn="l"/>
            <a:r>
              <a:rPr lang="en-US" dirty="0">
                <a:latin typeface="Arial Rounded MT Bold" pitchFamily="34" charset="0"/>
              </a:rPr>
              <a:t>Conclusions</a:t>
            </a:r>
          </a:p>
        </p:txBody>
      </p:sp>
      <p:sp>
        <p:nvSpPr>
          <p:cNvPr id="303107" name="Rectangle 1027"/>
          <p:cNvSpPr>
            <a:spLocks noGrp="1" noChangeArrowheads="1"/>
          </p:cNvSpPr>
          <p:nvPr>
            <p:ph idx="1"/>
          </p:nvPr>
        </p:nvSpPr>
        <p:spPr>
          <a:xfrm>
            <a:off x="266700" y="1268760"/>
            <a:ext cx="8610600" cy="5284440"/>
          </a:xfrm>
        </p:spPr>
        <p:txBody>
          <a:bodyPr/>
          <a:lstStyle/>
          <a:p>
            <a:r>
              <a:rPr lang="en-US" sz="2800" dirty="0">
                <a:latin typeface="Arial Rounded MT Bold" pitchFamily="34" charset="0"/>
              </a:rPr>
              <a:t>Continent-wide </a:t>
            </a:r>
            <a:r>
              <a:rPr lang="en-US" sz="2800" dirty="0" err="1">
                <a:latin typeface="Arial Rounded MT Bold" pitchFamily="34" charset="0"/>
              </a:rPr>
              <a:t>paleocurrents</a:t>
            </a:r>
            <a:r>
              <a:rPr lang="en-US" sz="2800" dirty="0">
                <a:latin typeface="Arial Rounded MT Bold" pitchFamily="34" charset="0"/>
              </a:rPr>
              <a:t> are unexpected (anomalous) but recognized and probably could be accommodated in conventional models.</a:t>
            </a:r>
          </a:p>
          <a:p>
            <a:r>
              <a:rPr lang="en-US" sz="2800" dirty="0" err="1">
                <a:latin typeface="Arial Rounded MT Bold" pitchFamily="34" charset="0"/>
              </a:rPr>
              <a:t>Supracontinental</a:t>
            </a:r>
            <a:r>
              <a:rPr lang="en-US" sz="2800" dirty="0">
                <a:latin typeface="Arial Rounded MT Bold" pitchFamily="34" charset="0"/>
              </a:rPr>
              <a:t> (megatrends) are unexpected and unrecognized and probably cannot be accommodated in conventional models.</a:t>
            </a:r>
          </a:p>
          <a:p>
            <a:r>
              <a:rPr lang="en-US" sz="2800" dirty="0">
                <a:latin typeface="Arial Rounded MT Bold" pitchFamily="34" charset="0"/>
              </a:rPr>
              <a:t>A global catastrophic flood is consistent with the observations and worthy of further consideration.</a:t>
            </a:r>
          </a:p>
          <a:p>
            <a:pPr>
              <a:buFontTx/>
              <a:buNone/>
            </a:pPr>
            <a:endParaRPr lang="en-US" sz="28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7772400" cy="863600"/>
          </a:xfrm>
        </p:spPr>
        <p:txBody>
          <a:bodyPr/>
          <a:lstStyle/>
          <a:p>
            <a:pPr algn="l"/>
            <a:r>
              <a:rPr lang="en-US" dirty="0" err="1" smtClean="0">
                <a:latin typeface="Arial Rounded MT Bold" pitchFamily="34" charset="0"/>
              </a:rPr>
              <a:t>Paleocurrents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196752"/>
            <a:ext cx="8856984" cy="5661248"/>
          </a:xfrm>
        </p:spPr>
        <p:txBody>
          <a:bodyPr/>
          <a:lstStyle/>
          <a:p>
            <a:r>
              <a:rPr lang="en-US" sz="2800" dirty="0">
                <a:latin typeface="Arial Rounded MT Bold" pitchFamily="34" charset="0"/>
              </a:rPr>
              <a:t>What are </a:t>
            </a:r>
            <a:r>
              <a:rPr lang="en-US" sz="2800" dirty="0" err="1">
                <a:latin typeface="Arial Rounded MT Bold" pitchFamily="34" charset="0"/>
              </a:rPr>
              <a:t>Paleocurrents</a:t>
            </a:r>
            <a:r>
              <a:rPr lang="en-US" sz="2800" dirty="0">
                <a:latin typeface="Arial Rounded MT Bold" pitchFamily="34" charset="0"/>
              </a:rPr>
              <a:t> and why might they be useful to us?</a:t>
            </a:r>
          </a:p>
          <a:p>
            <a:r>
              <a:rPr lang="en-US" sz="2800" dirty="0">
                <a:latin typeface="Arial Rounded MT Bold" pitchFamily="34" charset="0"/>
              </a:rPr>
              <a:t>Where do we get them and how can we </a:t>
            </a:r>
            <a:r>
              <a:rPr lang="en-US" sz="2800" dirty="0" smtClean="0">
                <a:latin typeface="Arial Rounded MT Bold" pitchFamily="34" charset="0"/>
              </a:rPr>
              <a:t>interpret </a:t>
            </a:r>
            <a:r>
              <a:rPr lang="en-US" sz="2800" dirty="0">
                <a:latin typeface="Arial Rounded MT Bold" pitchFamily="34" charset="0"/>
              </a:rPr>
              <a:t>them?</a:t>
            </a:r>
          </a:p>
          <a:p>
            <a:r>
              <a:rPr lang="en-US" sz="2800" dirty="0">
                <a:latin typeface="Arial Rounded MT Bold" pitchFamily="34" charset="0"/>
              </a:rPr>
              <a:t>What are the results for North America through geologic time?</a:t>
            </a:r>
          </a:p>
          <a:p>
            <a:r>
              <a:rPr lang="en-US" sz="2800" dirty="0">
                <a:latin typeface="Arial Rounded MT Bold" pitchFamily="34" charset="0"/>
              </a:rPr>
              <a:t>What are the results on a global scale through geologic time?</a:t>
            </a:r>
          </a:p>
          <a:p>
            <a:r>
              <a:rPr lang="en-US" sz="2800" dirty="0">
                <a:solidFill>
                  <a:srgbClr val="00B0F0"/>
                </a:solidFill>
                <a:latin typeface="Arial Rounded MT Bold" pitchFamily="34" charset="0"/>
              </a:rPr>
              <a:t>How can we use this information to better understand the history of the earth?</a:t>
            </a:r>
          </a:p>
          <a:p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3276600" y="2651125"/>
            <a:ext cx="2590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78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3276600" y="2651125"/>
            <a:ext cx="2590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ipple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3276600" y="2651125"/>
            <a:ext cx="2590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6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3276600" y="2651125"/>
            <a:ext cx="25908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4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South America, Details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cam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050"/>
            <a:ext cx="9144000" cy="656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ordo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7638"/>
            <a:ext cx="9144000" cy="656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sil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050"/>
            <a:ext cx="9144000" cy="656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dev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1925"/>
            <a:ext cx="9144000" cy="653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ucarb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9225"/>
            <a:ext cx="9144000" cy="6557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perm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575"/>
            <a:ext cx="9144000" cy="6546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meso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3"/>
            <a:ext cx="9144000" cy="6543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scour mar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6045200"/>
          </a:xfrm>
          <a:prstGeom prst="rect">
            <a:avLst/>
          </a:prstGeom>
          <a:noFill/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0" y="0"/>
            <a:ext cx="304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3200"/>
              <a:t>Scour Marks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 descr="trias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575"/>
            <a:ext cx="9144000" cy="6546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 descr="juras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888"/>
            <a:ext cx="9372600" cy="6742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lcret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575"/>
            <a:ext cx="9144000" cy="6546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ucret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1925"/>
            <a:ext cx="9144000" cy="6534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ceno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575"/>
            <a:ext cx="9144000" cy="6546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paleog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3"/>
            <a:ext cx="9144000" cy="6543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neog2equal50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488"/>
            <a:ext cx="9309100" cy="6677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8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8212" name="Picture 4" descr="2112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117475"/>
            <a:ext cx="10152063" cy="7353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7524</TotalTime>
  <Words>626</Words>
  <Application>Microsoft Office PowerPoint</Application>
  <PresentationFormat>On-screen Show (4:3)</PresentationFormat>
  <Paragraphs>155</Paragraphs>
  <Slides>86</Slides>
  <Notes>56</Notes>
  <HiddenSlides>21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Trek</vt:lpstr>
      <vt:lpstr>PowerPoint Presentation</vt:lpstr>
      <vt:lpstr>What are Paleocurrents?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we get them?</vt:lpstr>
      <vt:lpstr>Brand, L. et al. Global database of paleocurrent trends through the Phanerozoic and Precambrian. Sci. Data 2:150025 doi: 10.1038/sdata.2015.25 (2015).</vt:lpstr>
      <vt:lpstr>PowerPoint Presentation</vt:lpstr>
      <vt:lpstr>PowerPoint Presentation</vt:lpstr>
      <vt:lpstr>How can we interpret them?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</vt:lpstr>
      <vt:lpstr>Summary (cont):</vt:lpstr>
      <vt:lpstr>Supracontinental Megatrends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Paleocurrents</vt:lpstr>
      <vt:lpstr>PowerPoint Presentation</vt:lpstr>
      <vt:lpstr>PowerPoint Presentation</vt:lpstr>
      <vt:lpstr>PowerPoint Presentation</vt:lpstr>
      <vt:lpstr>PowerPoint Presentation</vt:lpstr>
      <vt:lpstr>South America,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Earth History Research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Listening to Paleocurrents</dc:title>
  <dc:creator>ac</dc:creator>
  <cp:lastModifiedBy>Art Chadwick</cp:lastModifiedBy>
  <cp:revision>83</cp:revision>
  <dcterms:created xsi:type="dcterms:W3CDTF">2002-01-28T14:09:43Z</dcterms:created>
  <dcterms:modified xsi:type="dcterms:W3CDTF">2017-07-09T22:47:07Z</dcterms:modified>
</cp:coreProperties>
</file>