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5" r:id="rId2"/>
    <p:sldMasterId id="2147483688" r:id="rId3"/>
    <p:sldMasterId id="2147483703" r:id="rId4"/>
    <p:sldMasterId id="2147483718" r:id="rId5"/>
  </p:sldMasterIdLst>
  <p:notesMasterIdLst>
    <p:notesMasterId r:id="rId62"/>
  </p:notesMasterIdLst>
  <p:sldIdLst>
    <p:sldId id="372" r:id="rId6"/>
    <p:sldId id="256" r:id="rId7"/>
    <p:sldId id="294" r:id="rId8"/>
    <p:sldId id="262" r:id="rId9"/>
    <p:sldId id="263" r:id="rId10"/>
    <p:sldId id="371" r:id="rId11"/>
    <p:sldId id="279" r:id="rId12"/>
    <p:sldId id="266" r:id="rId13"/>
    <p:sldId id="278" r:id="rId14"/>
    <p:sldId id="284" r:id="rId15"/>
    <p:sldId id="296" r:id="rId16"/>
    <p:sldId id="356" r:id="rId17"/>
    <p:sldId id="369" r:id="rId18"/>
    <p:sldId id="370" r:id="rId19"/>
    <p:sldId id="323" r:id="rId20"/>
    <p:sldId id="268" r:id="rId21"/>
    <p:sldId id="270" r:id="rId22"/>
    <p:sldId id="269" r:id="rId23"/>
    <p:sldId id="271" r:id="rId24"/>
    <p:sldId id="324" r:id="rId25"/>
    <p:sldId id="332" r:id="rId26"/>
    <p:sldId id="273" r:id="rId27"/>
    <p:sldId id="274" r:id="rId28"/>
    <p:sldId id="275" r:id="rId29"/>
    <p:sldId id="337" r:id="rId30"/>
    <p:sldId id="333" r:id="rId31"/>
    <p:sldId id="331" r:id="rId32"/>
    <p:sldId id="340" r:id="rId33"/>
    <p:sldId id="334" r:id="rId34"/>
    <p:sldId id="342" r:id="rId35"/>
    <p:sldId id="335" r:id="rId36"/>
    <p:sldId id="336" r:id="rId37"/>
    <p:sldId id="329" r:id="rId38"/>
    <p:sldId id="338" r:id="rId39"/>
    <p:sldId id="343" r:id="rId40"/>
    <p:sldId id="330" r:id="rId41"/>
    <p:sldId id="344" r:id="rId42"/>
    <p:sldId id="373" r:id="rId43"/>
    <p:sldId id="374" r:id="rId44"/>
    <p:sldId id="354" r:id="rId45"/>
    <p:sldId id="345" r:id="rId46"/>
    <p:sldId id="347" r:id="rId47"/>
    <p:sldId id="348" r:id="rId48"/>
    <p:sldId id="349" r:id="rId49"/>
    <p:sldId id="346" r:id="rId50"/>
    <p:sldId id="301" r:id="rId51"/>
    <p:sldId id="293" r:id="rId52"/>
    <p:sldId id="302" r:id="rId53"/>
    <p:sldId id="303" r:id="rId54"/>
    <p:sldId id="304" r:id="rId55"/>
    <p:sldId id="365" r:id="rId56"/>
    <p:sldId id="352" r:id="rId57"/>
    <p:sldId id="353" r:id="rId58"/>
    <p:sldId id="363" r:id="rId59"/>
    <p:sldId id="368" r:id="rId60"/>
    <p:sldId id="367"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0" autoAdjust="0"/>
    <p:restoredTop sz="94660"/>
  </p:normalViewPr>
  <p:slideViewPr>
    <p:cSldViewPr>
      <p:cViewPr varScale="1">
        <p:scale>
          <a:sx n="74" d="100"/>
          <a:sy n="74" d="100"/>
        </p:scale>
        <p:origin x="-1272" y="-96"/>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7CB9AF38-1C8F-4513-9FD5-E5A60892FCA4}" type="datetimeFigureOut">
              <a:rPr lang="en-US"/>
              <a:pPr>
                <a:defRPr/>
              </a:pPr>
              <a:t>7/21/2017</a:t>
            </a:fld>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88531DB-5887-4D90-BBBF-E722FEE7D92B}" type="slidenum">
              <a:rPr lang="en-US"/>
              <a:pPr>
                <a:defRPr/>
              </a:pPr>
              <a:t>‹#›</a:t>
            </a:fld>
            <a:endParaRPr lang="en-US"/>
          </a:p>
        </p:txBody>
      </p:sp>
    </p:spTree>
    <p:extLst>
      <p:ext uri="{BB962C8B-B14F-4D97-AF65-F5344CB8AC3E}">
        <p14:creationId xmlns:p14="http://schemas.microsoft.com/office/powerpoint/2010/main" val="8732928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53FDA-DA69-4BF1-849D-36A7A65E9549}" type="slidenum">
              <a:rPr lang="en-US"/>
              <a:pPr/>
              <a:t>6</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52</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53</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12</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14</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15</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20</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26</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29</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33</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87E0-701D-4090-B00B-0FA1D90DA735}" type="slidenum">
              <a:rPr lang="en-US">
                <a:solidFill>
                  <a:prstClr val="black"/>
                </a:solidFill>
              </a:rPr>
              <a:pPr/>
              <a:t>35</a:t>
            </a:fld>
            <a:endParaRPr lang="en-US">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173069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1607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618674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13659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39C2B77-7A16-44C3-BFC1-AA4B1B6F9A9F}" type="datetimeFigureOut">
              <a:rPr lang="en-US"/>
              <a:pPr>
                <a:defRPr/>
              </a:pPr>
              <a:t>7/21/2017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97319DC-065F-4BEB-9CD7-B23CFBB832D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23787B8-0376-45DC-8548-8882DABE5299}" type="datetimeFigureOut">
              <a:rPr lang="en-US"/>
              <a:pPr>
                <a:defRPr/>
              </a:pPr>
              <a:t>7/21/2017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3F8830-7A06-4C45-B3E5-80534C93E8B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688559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77782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5531451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07893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extLst>
      <p:ext uri="{BB962C8B-B14F-4D97-AF65-F5344CB8AC3E}">
        <p14:creationId xmlns:p14="http://schemas.microsoft.com/office/powerpoint/2010/main" val="204564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4302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11450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22368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61450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27523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14331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54429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22635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8721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82686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212756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753454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06854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1739272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380358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9288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09982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84816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5038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020788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142944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39C2B77-7A16-44C3-BFC1-AA4B1B6F9A9F}" type="datetimeFigureOut">
              <a:rPr lang="en-US">
                <a:solidFill>
                  <a:srgbClr val="F0A22E">
                    <a:shade val="75000"/>
                  </a:srgbClr>
                </a:solidFill>
              </a:rPr>
              <a:pPr>
                <a:defRPr/>
              </a:pPr>
              <a:t>7/21/2017</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D97319DC-065F-4BEB-9CD7-B23CFBB832D9}"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10456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61398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23787B8-0376-45DC-8548-8882DABE5299}" type="datetimeFigureOut">
              <a:rPr lang="en-US">
                <a:solidFill>
                  <a:srgbClr val="F0A22E">
                    <a:shade val="75000"/>
                  </a:srgbClr>
                </a:solidFill>
              </a:rPr>
              <a:pPr>
                <a:defRPr/>
              </a:pPr>
              <a:t>7/21/2017</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23F8830-7A06-4C45-B3E5-80534C93E8B2}"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49958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4918265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93970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01753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32464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3408274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38938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677887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982505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126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extLst>
      <p:ext uri="{BB962C8B-B14F-4D97-AF65-F5344CB8AC3E}">
        <p14:creationId xmlns:p14="http://schemas.microsoft.com/office/powerpoint/2010/main" val="392849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455449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90340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98059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39C2B77-7A16-44C3-BFC1-AA4B1B6F9A9F}" type="datetimeFigureOut">
              <a:rPr lang="en-US">
                <a:solidFill>
                  <a:srgbClr val="F0A22E">
                    <a:shade val="75000"/>
                  </a:srgbClr>
                </a:solidFill>
              </a:rPr>
              <a:pPr>
                <a:defRPr/>
              </a:pPr>
              <a:t>7/21/2017</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D97319DC-065F-4BEB-9CD7-B23CFBB832D9}"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354619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23787B8-0376-45DC-8548-8882DABE5299}" type="datetimeFigureOut">
              <a:rPr lang="en-US">
                <a:solidFill>
                  <a:srgbClr val="F0A22E">
                    <a:shade val="75000"/>
                  </a:srgbClr>
                </a:solidFill>
              </a:rPr>
              <a:pPr>
                <a:defRPr/>
              </a:pPr>
              <a:t>7/21/2017</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23F8830-7A06-4C45-B3E5-80534C93E8B2}"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4419911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52040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87036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772873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53550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133665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6000082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89137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05295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457124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95259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021031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16003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3184252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39C2B77-7A16-44C3-BFC1-AA4B1B6F9A9F}" type="datetimeFigureOut">
              <a:rPr lang="en-US">
                <a:solidFill>
                  <a:srgbClr val="F0A22E">
                    <a:shade val="75000"/>
                  </a:srgbClr>
                </a:solidFill>
              </a:rPr>
              <a:pPr>
                <a:defRPr/>
              </a:pPr>
              <a:t>7/21/2017</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D97319DC-065F-4BEB-9CD7-B23CFBB832D9}"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11243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23787B8-0376-45DC-8548-8882DABE5299}" type="datetimeFigureOut">
              <a:rPr lang="en-US">
                <a:solidFill>
                  <a:srgbClr val="F0A22E">
                    <a:shade val="75000"/>
                  </a:srgbClr>
                </a:solidFill>
              </a:rPr>
              <a:pPr>
                <a:defRPr/>
              </a:pPr>
              <a:t>7/21/2017</a:t>
            </a:fld>
            <a:endParaRPr lang="en-US">
              <a:solidFill>
                <a:srgbClr val="F0A22E">
                  <a:shade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23F8830-7A06-4C45-B3E5-80534C93E8B2}"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638409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484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36917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8681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8BE0F2C6-B2EA-43E6-A8EA-C2A88E9DEA33}" type="datetimeFigureOut">
              <a:rPr lang="en-US" smtClean="0">
                <a:solidFill>
                  <a:srgbClr val="F0A22E">
                    <a:shade val="75000"/>
                  </a:srgbClr>
                </a:solidFill>
                <a:latin typeface="Franklin Gothic Book"/>
                <a:cs typeface="+mn-cs"/>
              </a:rPr>
              <a:pPr fontAlgn="auto">
                <a:spcBef>
                  <a:spcPts val="0"/>
                </a:spcBef>
                <a:spcAft>
                  <a:spcPts val="0"/>
                </a:spcAft>
              </a:pPr>
              <a:t>7/21/2017</a:t>
            </a:fld>
            <a:endParaRPr lang="en-US">
              <a:solidFill>
                <a:srgbClr val="F0A22E">
                  <a:shade val="75000"/>
                </a:srgbClr>
              </a:solidFill>
              <a:latin typeface="Franklin Gothic Book"/>
              <a:cs typeface="+mn-cs"/>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en-US">
              <a:solidFill>
                <a:srgbClr val="F0A22E">
                  <a:shade val="75000"/>
                </a:srgbClr>
              </a:solidFill>
              <a:latin typeface="Franklin Gothic Book"/>
              <a:cs typeface="+mn-cs"/>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337F413C-FAE4-4696-9FAB-350CFF9481DC}" type="slidenum">
              <a:rPr lang="en-US" smtClean="0">
                <a:solidFill>
                  <a:srgbClr val="F0A22E">
                    <a:shade val="75000"/>
                  </a:srgbClr>
                </a:solidFill>
                <a:latin typeface="Franklin Gothic Book"/>
                <a:cs typeface="+mn-cs"/>
              </a:rPr>
              <a:pPr fontAlgn="auto">
                <a:spcBef>
                  <a:spcPts val="0"/>
                </a:spcBef>
                <a:spcAft>
                  <a:spcPts val="0"/>
                </a:spcAft>
              </a:pPr>
              <a:t>‹#›</a:t>
            </a:fld>
            <a:endParaRPr lang="en-US">
              <a:solidFill>
                <a:srgbClr val="F0A22E">
                  <a:shade val="75000"/>
                </a:srgbClr>
              </a:solidFill>
              <a:latin typeface="Franklin Gothic Book"/>
              <a:cs typeface="+mn-cs"/>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extLst>
      <p:ext uri="{BB962C8B-B14F-4D97-AF65-F5344CB8AC3E}">
        <p14:creationId xmlns:p14="http://schemas.microsoft.com/office/powerpoint/2010/main" val="41758493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0" r:id="rId13"/>
    <p:sldLayoutId id="2147483659"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8BE0F2C6-B2EA-43E6-A8EA-C2A88E9DEA33}" type="datetimeFigureOut">
              <a:rPr lang="en-US" smtClean="0">
                <a:solidFill>
                  <a:srgbClr val="F0A22E">
                    <a:shade val="75000"/>
                  </a:srgbClr>
                </a:solidFill>
                <a:latin typeface="Franklin Gothic Book"/>
                <a:cs typeface="+mn-cs"/>
              </a:rPr>
              <a:pPr fontAlgn="auto">
                <a:spcBef>
                  <a:spcPts val="0"/>
                </a:spcBef>
                <a:spcAft>
                  <a:spcPts val="0"/>
                </a:spcAft>
              </a:pPr>
              <a:t>7/21/2017</a:t>
            </a:fld>
            <a:endParaRPr lang="en-US">
              <a:solidFill>
                <a:srgbClr val="F0A22E">
                  <a:shade val="75000"/>
                </a:srgbClr>
              </a:solidFill>
              <a:latin typeface="Franklin Gothic Book"/>
              <a:cs typeface="+mn-cs"/>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en-US">
              <a:solidFill>
                <a:srgbClr val="F0A22E">
                  <a:shade val="75000"/>
                </a:srgbClr>
              </a:solidFill>
              <a:latin typeface="Franklin Gothic Book"/>
              <a:cs typeface="+mn-cs"/>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337F413C-FAE4-4696-9FAB-350CFF9481DC}" type="slidenum">
              <a:rPr lang="en-US" smtClean="0">
                <a:solidFill>
                  <a:srgbClr val="F0A22E">
                    <a:shade val="75000"/>
                  </a:srgbClr>
                </a:solidFill>
                <a:latin typeface="Franklin Gothic Book"/>
                <a:cs typeface="+mn-cs"/>
              </a:rPr>
              <a:pPr fontAlgn="auto">
                <a:spcBef>
                  <a:spcPts val="0"/>
                </a:spcBef>
                <a:spcAft>
                  <a:spcPts val="0"/>
                </a:spcAft>
              </a:pPr>
              <a:t>‹#›</a:t>
            </a:fld>
            <a:endParaRPr lang="en-US">
              <a:solidFill>
                <a:srgbClr val="F0A22E">
                  <a:shade val="75000"/>
                </a:srgbClr>
              </a:solidFill>
              <a:latin typeface="Franklin Gothic Book"/>
              <a:cs typeface="+mn-cs"/>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extLst>
      <p:ext uri="{BB962C8B-B14F-4D97-AF65-F5344CB8AC3E}">
        <p14:creationId xmlns:p14="http://schemas.microsoft.com/office/powerpoint/2010/main" val="4948129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8BE0F2C6-B2EA-43E6-A8EA-C2A88E9DEA33}" type="datetimeFigureOut">
              <a:rPr lang="en-US" smtClean="0">
                <a:solidFill>
                  <a:srgbClr val="F0A22E">
                    <a:shade val="75000"/>
                  </a:srgbClr>
                </a:solidFill>
                <a:latin typeface="Franklin Gothic Book"/>
              </a:rPr>
              <a:pPr fontAlgn="auto">
                <a:spcBef>
                  <a:spcPts val="0"/>
                </a:spcBef>
                <a:spcAft>
                  <a:spcPts val="0"/>
                </a:spcAft>
              </a:pPr>
              <a:t>7/21/2017</a:t>
            </a:fld>
            <a:endParaRPr lang="en-US">
              <a:solidFill>
                <a:srgbClr val="F0A22E">
                  <a:shade val="75000"/>
                </a:srgbClr>
              </a:solidFill>
              <a:latin typeface="Franklin Gothic Book"/>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en-US">
              <a:solidFill>
                <a:srgbClr val="F0A22E">
                  <a:shade val="75000"/>
                </a:srgbClr>
              </a:solidFill>
              <a:latin typeface="Franklin Gothic Book"/>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337F413C-FAE4-4696-9FAB-350CFF9481DC}" type="slidenum">
              <a:rPr lang="en-US" smtClean="0">
                <a:solidFill>
                  <a:srgbClr val="F0A22E">
                    <a:shade val="75000"/>
                  </a:srgbClr>
                </a:solidFill>
                <a:latin typeface="Franklin Gothic Book"/>
              </a:rPr>
              <a:pPr fontAlgn="auto">
                <a:spcBef>
                  <a:spcPts val="0"/>
                </a:spcBef>
                <a:spcAft>
                  <a:spcPts val="0"/>
                </a:spcAft>
              </a:pPr>
              <a:t>‹#›</a:t>
            </a:fld>
            <a:endParaRPr lang="en-US">
              <a:solidFill>
                <a:srgbClr val="F0A22E">
                  <a:shade val="75000"/>
                </a:srgbClr>
              </a:solidFill>
              <a:latin typeface="Franklin Gothic Book"/>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118144252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8BE0F2C6-B2EA-43E6-A8EA-C2A88E9DEA33}" type="datetimeFigureOut">
              <a:rPr lang="en-US" smtClean="0">
                <a:solidFill>
                  <a:srgbClr val="F0A22E">
                    <a:shade val="75000"/>
                  </a:srgbClr>
                </a:solidFill>
                <a:latin typeface="Franklin Gothic Book"/>
              </a:rPr>
              <a:pPr fontAlgn="auto">
                <a:spcBef>
                  <a:spcPts val="0"/>
                </a:spcBef>
                <a:spcAft>
                  <a:spcPts val="0"/>
                </a:spcAft>
              </a:pPr>
              <a:t>7/21/2017</a:t>
            </a:fld>
            <a:endParaRPr lang="en-US">
              <a:solidFill>
                <a:srgbClr val="F0A22E">
                  <a:shade val="75000"/>
                </a:srgbClr>
              </a:solidFill>
              <a:latin typeface="Franklin Gothic Book"/>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en-US">
              <a:solidFill>
                <a:srgbClr val="F0A22E">
                  <a:shade val="75000"/>
                </a:srgbClr>
              </a:solidFill>
              <a:latin typeface="Franklin Gothic Book"/>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337F413C-FAE4-4696-9FAB-350CFF9481DC}" type="slidenum">
              <a:rPr lang="en-US" smtClean="0">
                <a:solidFill>
                  <a:srgbClr val="F0A22E">
                    <a:shade val="75000"/>
                  </a:srgbClr>
                </a:solidFill>
                <a:latin typeface="Franklin Gothic Book"/>
              </a:rPr>
              <a:pPr fontAlgn="auto">
                <a:spcBef>
                  <a:spcPts val="0"/>
                </a:spcBef>
                <a:spcAft>
                  <a:spcPts val="0"/>
                </a:spcAft>
              </a:pPr>
              <a:t>‹#›</a:t>
            </a:fld>
            <a:endParaRPr lang="en-US">
              <a:solidFill>
                <a:srgbClr val="F0A22E">
                  <a:shade val="75000"/>
                </a:srgbClr>
              </a:solidFill>
              <a:latin typeface="Franklin Gothic Book"/>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3285605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8BE0F2C6-B2EA-43E6-A8EA-C2A88E9DEA33}" type="datetimeFigureOut">
              <a:rPr lang="en-US" smtClean="0">
                <a:solidFill>
                  <a:srgbClr val="F0A22E">
                    <a:shade val="75000"/>
                  </a:srgbClr>
                </a:solidFill>
                <a:latin typeface="Franklin Gothic Book"/>
              </a:rPr>
              <a:pPr fontAlgn="auto">
                <a:spcBef>
                  <a:spcPts val="0"/>
                </a:spcBef>
                <a:spcAft>
                  <a:spcPts val="0"/>
                </a:spcAft>
              </a:pPr>
              <a:t>7/21/2017</a:t>
            </a:fld>
            <a:endParaRPr lang="en-US">
              <a:solidFill>
                <a:srgbClr val="F0A22E">
                  <a:shade val="75000"/>
                </a:srgbClr>
              </a:solidFill>
              <a:latin typeface="Franklin Gothic Book"/>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en-US">
              <a:solidFill>
                <a:srgbClr val="F0A22E">
                  <a:shade val="75000"/>
                </a:srgbClr>
              </a:solidFill>
              <a:latin typeface="Franklin Gothic Book"/>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337F413C-FAE4-4696-9FAB-350CFF9481DC}" type="slidenum">
              <a:rPr lang="en-US" smtClean="0">
                <a:solidFill>
                  <a:srgbClr val="F0A22E">
                    <a:shade val="75000"/>
                  </a:srgbClr>
                </a:solidFill>
                <a:latin typeface="Franklin Gothic Book"/>
              </a:rPr>
              <a:pPr fontAlgn="auto">
                <a:spcBef>
                  <a:spcPts val="0"/>
                </a:spcBef>
                <a:spcAft>
                  <a:spcPts val="0"/>
                </a:spcAft>
              </a:pPr>
              <a:t>‹#›</a:t>
            </a:fld>
            <a:endParaRPr lang="en-US">
              <a:solidFill>
                <a:srgbClr val="F0A22E">
                  <a:shade val="75000"/>
                </a:srgbClr>
              </a:solidFill>
              <a:latin typeface="Franklin Gothic Book"/>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extLst>
      <p:ext uri="{BB962C8B-B14F-4D97-AF65-F5344CB8AC3E}">
        <p14:creationId xmlns:p14="http://schemas.microsoft.com/office/powerpoint/2010/main" val="125413846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56.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
            <a:ext cx="8458200" cy="1222375"/>
          </a:xfrm>
        </p:spPr>
        <p:txBody>
          <a:bodyPr>
            <a:normAutofit fontScale="90000"/>
          </a:bodyPr>
          <a:lstStyle/>
          <a:p>
            <a:pPr algn="ctr"/>
            <a:r>
              <a:rPr lang="en-US" sz="5300" b="1" dirty="0" smtClean="0">
                <a:solidFill>
                  <a:srgbClr val="FFC000"/>
                </a:solidFill>
              </a:rPr>
              <a:t>Fossils and Genesis</a:t>
            </a:r>
            <a:r>
              <a:rPr lang="en-US" dirty="0" smtClean="0"/>
              <a:t/>
            </a:r>
            <a:br>
              <a:rPr lang="en-US" dirty="0" smtClean="0"/>
            </a:br>
            <a:endParaRPr lang="en-US" dirty="0"/>
          </a:p>
        </p:txBody>
      </p:sp>
      <p:sp>
        <p:nvSpPr>
          <p:cNvPr id="3" name="Subtitle 2"/>
          <p:cNvSpPr>
            <a:spLocks noGrp="1"/>
          </p:cNvSpPr>
          <p:nvPr>
            <p:ph type="subTitle" idx="1"/>
          </p:nvPr>
        </p:nvSpPr>
        <p:spPr>
          <a:xfrm>
            <a:off x="228600" y="1600200"/>
            <a:ext cx="8763000" cy="914400"/>
          </a:xfrm>
        </p:spPr>
        <p:txBody>
          <a:bodyPr>
            <a:noAutofit/>
          </a:bodyPr>
          <a:lstStyle/>
          <a:p>
            <a:r>
              <a:rPr lang="es-ES" sz="3200" b="1" dirty="0" smtClean="0">
                <a:solidFill>
                  <a:srgbClr val="FFC000"/>
                </a:solidFill>
              </a:rPr>
              <a:t>Can a </a:t>
            </a:r>
            <a:r>
              <a:rPr lang="es-ES" sz="3200" b="1" dirty="0" err="1" smtClean="0">
                <a:solidFill>
                  <a:srgbClr val="FFC000"/>
                </a:solidFill>
              </a:rPr>
              <a:t>scientist</a:t>
            </a:r>
            <a:r>
              <a:rPr lang="es-ES" sz="3200" b="1" dirty="0" smtClean="0">
                <a:solidFill>
                  <a:srgbClr val="FFC000"/>
                </a:solidFill>
              </a:rPr>
              <a:t> </a:t>
            </a:r>
            <a:r>
              <a:rPr lang="es-ES" sz="3200" b="1" dirty="0" err="1" smtClean="0">
                <a:solidFill>
                  <a:srgbClr val="FFC000"/>
                </a:solidFill>
              </a:rPr>
              <a:t>believe</a:t>
            </a:r>
            <a:r>
              <a:rPr lang="es-ES" sz="3200" b="1" dirty="0" smtClean="0">
                <a:solidFill>
                  <a:srgbClr val="FFC000"/>
                </a:solidFill>
              </a:rPr>
              <a:t> in </a:t>
            </a:r>
            <a:r>
              <a:rPr lang="es-ES" sz="3200" b="1" dirty="0" err="1" smtClean="0">
                <a:solidFill>
                  <a:srgbClr val="FFC000"/>
                </a:solidFill>
              </a:rPr>
              <a:t>the</a:t>
            </a:r>
            <a:r>
              <a:rPr lang="es-ES" sz="3200" b="1" dirty="0" smtClean="0">
                <a:solidFill>
                  <a:srgbClr val="FFC000"/>
                </a:solidFill>
              </a:rPr>
              <a:t> </a:t>
            </a:r>
            <a:r>
              <a:rPr lang="es-ES" sz="3200" b="1" dirty="0" err="1" smtClean="0">
                <a:solidFill>
                  <a:srgbClr val="FFC000"/>
                </a:solidFill>
              </a:rPr>
              <a:t>Bible</a:t>
            </a:r>
            <a:r>
              <a:rPr lang="es-ES" sz="3200" b="1" dirty="0" smtClean="0">
                <a:solidFill>
                  <a:srgbClr val="FFC000"/>
                </a:solidFill>
              </a:rPr>
              <a:t> and </a:t>
            </a:r>
            <a:r>
              <a:rPr lang="es-ES" sz="3200" b="1" dirty="0" err="1" smtClean="0">
                <a:solidFill>
                  <a:srgbClr val="FFC000"/>
                </a:solidFill>
              </a:rPr>
              <a:t>still</a:t>
            </a:r>
            <a:r>
              <a:rPr lang="es-ES" sz="3200" b="1" dirty="0" smtClean="0">
                <a:solidFill>
                  <a:srgbClr val="FFC000"/>
                </a:solidFill>
              </a:rPr>
              <a:t> be </a:t>
            </a:r>
            <a:r>
              <a:rPr lang="es-ES" sz="3200" b="1" dirty="0" err="1" smtClean="0">
                <a:solidFill>
                  <a:srgbClr val="FFC000"/>
                </a:solidFill>
              </a:rPr>
              <a:t>scientific</a:t>
            </a:r>
            <a:r>
              <a:rPr lang="es-ES" sz="3200" b="1" dirty="0" smtClean="0">
                <a:solidFill>
                  <a:srgbClr val="FFC000"/>
                </a:solidFill>
              </a:rPr>
              <a:t>?</a:t>
            </a:r>
            <a:endParaRPr lang="en-US" sz="3200" b="1" dirty="0">
              <a:solidFill>
                <a:srgbClr val="FFC000"/>
              </a:solidFill>
            </a:endParaRPr>
          </a:p>
        </p:txBody>
      </p:sp>
    </p:spTree>
    <p:extLst>
      <p:ext uri="{BB962C8B-B14F-4D97-AF65-F5344CB8AC3E}">
        <p14:creationId xmlns:p14="http://schemas.microsoft.com/office/powerpoint/2010/main" val="3675315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7889" name="Picture 2" descr="FForHugeTree"/>
          <p:cNvPicPr>
            <a:picLocks noChangeAspect="1" noChangeArrowheads="1"/>
          </p:cNvPicPr>
          <p:nvPr/>
        </p:nvPicPr>
        <p:blipFill>
          <a:blip r:embed="rId2"/>
          <a:srcRect/>
          <a:stretch>
            <a:fillRect/>
          </a:stretch>
        </p:blipFill>
        <p:spPr bwMode="auto">
          <a:xfrm>
            <a:off x="76200" y="114300"/>
            <a:ext cx="8991600" cy="6743700"/>
          </a:xfrm>
          <a:prstGeom prst="rect">
            <a:avLst/>
          </a:prstGeom>
          <a:noFill/>
          <a:ln w="9525">
            <a:noFill/>
            <a:miter lim="800000"/>
            <a:headEnd/>
            <a:tailEnd/>
          </a:ln>
        </p:spPr>
      </p:pic>
      <p:sp>
        <p:nvSpPr>
          <p:cNvPr id="3" name="Text Box 3"/>
          <p:cNvSpPr txBox="1">
            <a:spLocks noChangeArrowheads="1"/>
          </p:cNvSpPr>
          <p:nvPr/>
        </p:nvSpPr>
        <p:spPr bwMode="auto">
          <a:xfrm>
            <a:off x="228600" y="76200"/>
            <a:ext cx="4572000" cy="519113"/>
          </a:xfrm>
          <a:prstGeom prst="rect">
            <a:avLst/>
          </a:prstGeom>
          <a:noFill/>
          <a:ln w="9525">
            <a:noFill/>
            <a:miter lim="800000"/>
            <a:headEnd/>
            <a:tailEnd/>
          </a:ln>
        </p:spPr>
        <p:txBody>
          <a:bodyPr>
            <a:spAutoFit/>
          </a:bodyPr>
          <a:lstStyle/>
          <a:p>
            <a:pPr>
              <a:spcBef>
                <a:spcPct val="50000"/>
              </a:spcBef>
            </a:pPr>
            <a:r>
              <a:rPr lang="en-US" sz="2800" dirty="0"/>
              <a:t>Large stumps and tall trees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0181" name="Picture 5" descr="24014-09"/>
          <p:cNvPicPr>
            <a:picLocks noChangeAspect="1" noChangeArrowheads="1"/>
          </p:cNvPicPr>
          <p:nvPr/>
        </p:nvPicPr>
        <p:blipFill>
          <a:blip r:embed="rId2"/>
          <a:srcRect/>
          <a:stretch>
            <a:fillRect/>
          </a:stretch>
        </p:blipFill>
        <p:spPr bwMode="auto">
          <a:xfrm>
            <a:off x="2362200" y="0"/>
            <a:ext cx="4237038"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smtClean="0">
                <a:latin typeface="Arial Rounded MT Bold" pitchFamily="34" charset="0"/>
              </a:rPr>
              <a:t>Challenge to Creationists</a:t>
            </a:r>
            <a:endParaRPr lang="en-US" sz="2800" dirty="0">
              <a:latin typeface="Arial Rounded MT Bold" pitchFamily="34" charset="0"/>
            </a:endParaRP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latin typeface="Arial Rounded MT Bold" pitchFamily="34" charset="0"/>
              </a:rPr>
              <a:t>The Yellowstone "Fossil Forests" appeared to represent many layers of successive forests that grew in place and were buried by successive flows of volcanic rocks. They were presented as a serious challenge to Creationists in the 1960's, since the growth of all these forests (as many as 66 successive layers) would have required many more thousands of years than the Bible record indicates for life on </a:t>
            </a:r>
            <a:r>
              <a:rPr lang="en-US" sz="2800" dirty="0" smtClean="0">
                <a:latin typeface="Arial Rounded MT Bold" pitchFamily="34" charset="0"/>
              </a:rPr>
              <a:t>earth, and this cycle of growth and burial had to have occurred before the Pleistocene glaciation (Ice Age).</a:t>
            </a:r>
            <a:endParaRPr lang="en-US" sz="2800" dirty="0">
              <a:latin typeface="Arial Rounded MT Bold" pitchFamily="34" charset="0"/>
            </a:endParaRPr>
          </a:p>
        </p:txBody>
      </p:sp>
    </p:spTree>
    <p:extLst>
      <p:ext uri="{BB962C8B-B14F-4D97-AF65-F5344CB8AC3E}">
        <p14:creationId xmlns:p14="http://schemas.microsoft.com/office/powerpoint/2010/main" val="3169266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686800" cy="5257800"/>
          </a:xfrm>
        </p:spPr>
        <p:txBody>
          <a:bodyPr>
            <a:normAutofit lnSpcReduction="10000"/>
          </a:bodyPr>
          <a:lstStyle/>
          <a:p>
            <a:r>
              <a:rPr lang="en-US" dirty="0"/>
              <a:t>The challenge was taken up by Harold Coffin and others, </a:t>
            </a:r>
            <a:r>
              <a:rPr lang="en-US" dirty="0" smtClean="0"/>
              <a:t>mostly </a:t>
            </a:r>
            <a:r>
              <a:rPr lang="en-US" dirty="0"/>
              <a:t>Seventh-day </a:t>
            </a:r>
            <a:r>
              <a:rPr lang="en-US" dirty="0" smtClean="0"/>
              <a:t>Adventist scientists, </a:t>
            </a:r>
            <a:r>
              <a:rPr lang="en-US" dirty="0"/>
              <a:t>who spent years studying the deposits </a:t>
            </a:r>
            <a:r>
              <a:rPr lang="en-US" b="1" i="1" dirty="0"/>
              <a:t>with a mind open to other explanations</a:t>
            </a:r>
            <a:r>
              <a:rPr lang="en-US" dirty="0"/>
              <a:t>. </a:t>
            </a:r>
            <a:r>
              <a:rPr lang="en-US" dirty="0" smtClean="0"/>
              <a:t>We </a:t>
            </a:r>
            <a:r>
              <a:rPr lang="en-US" dirty="0"/>
              <a:t>studied the deposits from many different angles, and </a:t>
            </a:r>
            <a:r>
              <a:rPr lang="en-US" dirty="0" smtClean="0"/>
              <a:t>began to see things that </a:t>
            </a:r>
            <a:r>
              <a:rPr lang="en-US" dirty="0"/>
              <a:t>suggested the forests </a:t>
            </a:r>
            <a:r>
              <a:rPr lang="en-US" dirty="0" smtClean="0"/>
              <a:t>did not grow where they are found. These data were not hidden, they were just not noticed by those who worked within the dominant paradigm. They had a different “search image.”</a:t>
            </a:r>
            <a:endParaRPr lang="en-US" dirty="0"/>
          </a:p>
        </p:txBody>
      </p:sp>
      <p:sp>
        <p:nvSpPr>
          <p:cNvPr id="5" name="Rectangle 2"/>
          <p:cNvSpPr>
            <a:spLocks noGrp="1" noChangeArrowheads="1"/>
          </p:cNvSpPr>
          <p:nvPr>
            <p:ph type="title"/>
          </p:nvPr>
        </p:nvSpPr>
        <p:spPr>
          <a:xfrm>
            <a:off x="152400" y="76200"/>
            <a:ext cx="8991600" cy="863600"/>
          </a:xfrm>
        </p:spPr>
        <p:txBody>
          <a:bodyPr>
            <a:noAutofit/>
          </a:bodyPr>
          <a:lstStyle/>
          <a:p>
            <a:r>
              <a:rPr lang="en-US" sz="2800" dirty="0" smtClean="0">
                <a:latin typeface="Arial Rounded MT Bold" pitchFamily="34" charset="0"/>
              </a:rPr>
              <a:t>Challenge to Creationists</a:t>
            </a:r>
            <a:endParaRPr lang="en-US" sz="2800" dirty="0">
              <a:latin typeface="Arial Rounded MT Bold" pitchFamily="34" charset="0"/>
            </a:endParaRPr>
          </a:p>
        </p:txBody>
      </p:sp>
    </p:spTree>
    <p:extLst>
      <p:ext uri="{BB962C8B-B14F-4D97-AF65-F5344CB8AC3E}">
        <p14:creationId xmlns:p14="http://schemas.microsoft.com/office/powerpoint/2010/main" val="3429924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smtClean="0">
                <a:solidFill>
                  <a:schemeClr val="accent5">
                    <a:lumMod val="75000"/>
                  </a:schemeClr>
                </a:solidFill>
                <a:latin typeface="Arial Rounded MT Bold" pitchFamily="34" charset="0"/>
              </a:rPr>
              <a:t>Growth rings should match </a:t>
            </a:r>
            <a:r>
              <a:rPr lang="en-US" sz="2800" dirty="0">
                <a:solidFill>
                  <a:schemeClr val="accent5">
                    <a:lumMod val="75000"/>
                  </a:schemeClr>
                </a:solidFill>
                <a:latin typeface="Arial Rounded MT Bold" pitchFamily="34" charset="0"/>
              </a:rPr>
              <a:t>within a layer, but </a:t>
            </a:r>
            <a:r>
              <a:rPr lang="en-US" sz="2800" dirty="0" smtClean="0">
                <a:solidFill>
                  <a:schemeClr val="accent5">
                    <a:lumMod val="75000"/>
                  </a:schemeClr>
                </a:solidFill>
                <a:latin typeface="Arial Rounded MT Bold" pitchFamily="34" charset="0"/>
              </a:rPr>
              <a:t>would not match in different layers</a:t>
            </a:r>
            <a:r>
              <a:rPr lang="en-US" sz="2800" dirty="0">
                <a:solidFill>
                  <a:schemeClr val="accent5">
                    <a:lumMod val="75000"/>
                  </a:schemeClr>
                </a:solidFill>
                <a:latin typeface="Arial Rounded MT Bold" pitchFamily="34" charset="0"/>
              </a:rPr>
              <a:t>.</a:t>
            </a:r>
          </a:p>
          <a:p>
            <a:r>
              <a:rPr lang="en-US" sz="2800" dirty="0" smtClean="0">
                <a:solidFill>
                  <a:schemeClr val="accent5">
                    <a:lumMod val="75000"/>
                  </a:schemeClr>
                </a:solidFill>
                <a:latin typeface="Arial Rounded MT Bold" pitchFamily="34" charset="0"/>
              </a:rPr>
              <a:t>Reasonably </a:t>
            </a:r>
            <a:r>
              <a:rPr lang="en-US" sz="2800" dirty="0">
                <a:solidFill>
                  <a:schemeClr val="accent5">
                    <a:lumMod val="75000"/>
                  </a:schemeClr>
                </a:solidFill>
                <a:latin typeface="Arial Rounded MT Bold" pitchFamily="34" charset="0"/>
              </a:rPr>
              <a:t>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p>
          <a:p>
            <a:r>
              <a:rPr lang="en-US" sz="2800" dirty="0">
                <a:solidFill>
                  <a:schemeClr val="accent5">
                    <a:lumMod val="75000"/>
                  </a:schemeClr>
                </a:solidFill>
                <a:latin typeface="Arial Rounded MT Bold" pitchFamily="34" charset="0"/>
              </a:rPr>
              <a:t>Random orientation of older fallen logs</a:t>
            </a:r>
            <a:r>
              <a:rPr lang="en-US" sz="2800" dirty="0" smtClean="0">
                <a:solidFill>
                  <a:schemeClr val="accent5">
                    <a:lumMod val="75000"/>
                  </a:schemeClr>
                </a:solidFill>
                <a:latin typeface="Arial Rounded MT Bold" pitchFamily="34" charset="0"/>
              </a:rPr>
              <a:t>.</a:t>
            </a:r>
          </a:p>
          <a:p>
            <a:endParaRPr lang="en-US" sz="2800" dirty="0">
              <a:latin typeface="Arial Rounded MT Bold" pitchFamily="34" charset="0"/>
            </a:endParaRPr>
          </a:p>
        </p:txBody>
      </p:sp>
    </p:spTree>
    <p:extLst>
      <p:ext uri="{BB962C8B-B14F-4D97-AF65-F5344CB8AC3E}">
        <p14:creationId xmlns:p14="http://schemas.microsoft.com/office/powerpoint/2010/main" val="3902590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smtClean="0">
                <a:solidFill>
                  <a:srgbClr val="00B0F0"/>
                </a:solidFill>
                <a:latin typeface="Arial Rounded MT Bold" pitchFamily="34" charset="0"/>
              </a:rPr>
              <a:t>Growth </a:t>
            </a:r>
            <a:r>
              <a:rPr lang="en-US" sz="2800" dirty="0">
                <a:solidFill>
                  <a:srgbClr val="00B0F0"/>
                </a:solidFill>
                <a:latin typeface="Arial Rounded MT Bold" pitchFamily="34" charset="0"/>
              </a:rPr>
              <a:t>rings should match within a layer, but would not match in different layers.</a:t>
            </a:r>
          </a:p>
          <a:p>
            <a:r>
              <a:rPr lang="en-US" sz="2800" dirty="0" smtClean="0">
                <a:solidFill>
                  <a:schemeClr val="accent5">
                    <a:lumMod val="75000"/>
                  </a:schemeClr>
                </a:solidFill>
                <a:latin typeface="Arial Rounded MT Bold" pitchFamily="34" charset="0"/>
              </a:rPr>
              <a:t>Reasonably </a:t>
            </a:r>
            <a:r>
              <a:rPr lang="en-US" sz="2800" dirty="0">
                <a:solidFill>
                  <a:schemeClr val="accent5">
                    <a:lumMod val="75000"/>
                  </a:schemeClr>
                </a:solidFill>
                <a:latin typeface="Arial Rounded MT Bold" pitchFamily="34" charset="0"/>
              </a:rPr>
              <a:t>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p>
          <a:p>
            <a:r>
              <a:rPr lang="en-US" sz="2800" dirty="0">
                <a:solidFill>
                  <a:schemeClr val="accent5">
                    <a:lumMod val="75000"/>
                  </a:schemeClr>
                </a:solidFill>
                <a:latin typeface="Arial Rounded MT Bold" pitchFamily="34" charset="0"/>
              </a:rPr>
              <a:t>Random orientation of older fallen logs</a:t>
            </a:r>
            <a:r>
              <a:rPr lang="en-US" sz="2800" dirty="0" smtClean="0">
                <a:solidFill>
                  <a:schemeClr val="accent5">
                    <a:lumMod val="75000"/>
                  </a:schemeClr>
                </a:solidFill>
                <a:latin typeface="Arial Rounded MT Bold" pitchFamily="34" charset="0"/>
              </a:rPr>
              <a:t>.</a:t>
            </a:r>
          </a:p>
          <a:p>
            <a:endParaRPr lang="en-US" sz="2800" dirty="0">
              <a:latin typeface="Arial Rounded MT Bold" pitchFamily="34" charset="0"/>
            </a:endParaRPr>
          </a:p>
        </p:txBody>
      </p:sp>
    </p:spTree>
    <p:extLst>
      <p:ext uri="{BB962C8B-B14F-4D97-AF65-F5344CB8AC3E}">
        <p14:creationId xmlns:p14="http://schemas.microsoft.com/office/powerpoint/2010/main" val="38735389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srcRect/>
          <a:stretch>
            <a:fillRect/>
          </a:stretch>
        </p:blipFill>
        <p:spPr bwMode="auto">
          <a:xfrm>
            <a:off x="457200" y="1295400"/>
            <a:ext cx="8153400" cy="5322888"/>
          </a:xfrm>
          <a:prstGeom prst="rect">
            <a:avLst/>
          </a:prstGeom>
          <a:noFill/>
          <a:ln w="9525">
            <a:noFill/>
            <a:miter lim="800000"/>
            <a:headEnd/>
            <a:tailEnd/>
          </a:ln>
        </p:spPr>
      </p:pic>
      <p:sp>
        <p:nvSpPr>
          <p:cNvPr id="45058" name="Text Box 3"/>
          <p:cNvSpPr txBox="1">
            <a:spLocks noChangeArrowheads="1"/>
          </p:cNvSpPr>
          <p:nvPr/>
        </p:nvSpPr>
        <p:spPr bwMode="auto">
          <a:xfrm>
            <a:off x="838200" y="304800"/>
            <a:ext cx="7543800" cy="946150"/>
          </a:xfrm>
          <a:prstGeom prst="rect">
            <a:avLst/>
          </a:prstGeom>
          <a:noFill/>
          <a:ln w="9525">
            <a:noFill/>
            <a:miter lim="800000"/>
            <a:headEnd/>
            <a:tailEnd/>
          </a:ln>
        </p:spPr>
        <p:txBody>
          <a:bodyPr>
            <a:spAutoFit/>
          </a:bodyPr>
          <a:lstStyle/>
          <a:p>
            <a:pPr>
              <a:spcBef>
                <a:spcPct val="50000"/>
              </a:spcBef>
            </a:pPr>
            <a:r>
              <a:rPr lang="en-US" sz="2800">
                <a:solidFill>
                  <a:srgbClr val="FFFF00"/>
                </a:solidFill>
              </a:rPr>
              <a:t>Wood usually with excellent preservation;  rings can be counted and wood identified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a:srcRect/>
          <a:stretch>
            <a:fillRect/>
          </a:stretch>
        </p:blipFill>
        <p:spPr bwMode="auto">
          <a:xfrm>
            <a:off x="838200" y="111125"/>
            <a:ext cx="7924800" cy="667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7105" name="Content Placeholder 2"/>
          <p:cNvSpPr>
            <a:spLocks noGrp="1"/>
          </p:cNvSpPr>
          <p:nvPr>
            <p:ph idx="1"/>
          </p:nvPr>
        </p:nvSpPr>
        <p:spPr/>
        <p:txBody>
          <a:bodyPr/>
          <a:lstStyle/>
          <a:p>
            <a:pPr eaLnBrk="1" hangingPunct="1"/>
            <a:endParaRPr lang="en-US" smtClean="0"/>
          </a:p>
        </p:txBody>
      </p:sp>
      <p:pic>
        <p:nvPicPr>
          <p:cNvPr id="47106" name="Picture 2"/>
          <p:cNvPicPr>
            <a:picLocks noChangeAspect="1" noChangeArrowheads="1"/>
          </p:cNvPicPr>
          <p:nvPr/>
        </p:nvPicPr>
        <p:blipFill>
          <a:blip r:embed="rId2"/>
          <a:srcRect/>
          <a:stretch>
            <a:fillRect/>
          </a:stretch>
        </p:blipFill>
        <p:spPr bwMode="auto">
          <a:xfrm>
            <a:off x="152400" y="533400"/>
            <a:ext cx="8915400" cy="566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29" name="Content Placeholder 2"/>
          <p:cNvSpPr>
            <a:spLocks noGrp="1"/>
          </p:cNvSpPr>
          <p:nvPr>
            <p:ph idx="1"/>
          </p:nvPr>
        </p:nvSpPr>
        <p:spPr/>
        <p:txBody>
          <a:bodyPr/>
          <a:lstStyle/>
          <a:p>
            <a:pPr eaLnBrk="1" hangingPunct="1"/>
            <a:endParaRPr lang="en-US" smtClean="0"/>
          </a:p>
        </p:txBody>
      </p:sp>
      <p:pic>
        <p:nvPicPr>
          <p:cNvPr id="48130" name="Picture 2"/>
          <p:cNvPicPr>
            <a:picLocks noChangeAspect="1" noChangeArrowheads="1"/>
          </p:cNvPicPr>
          <p:nvPr/>
        </p:nvPicPr>
        <p:blipFill>
          <a:blip r:embed="rId2"/>
          <a:srcRect/>
          <a:stretch>
            <a:fillRect/>
          </a:stretch>
        </p:blipFill>
        <p:spPr bwMode="auto">
          <a:xfrm>
            <a:off x="152400" y="403225"/>
            <a:ext cx="8839200" cy="607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577" name="Title 1"/>
          <p:cNvSpPr>
            <a:spLocks noGrp="1"/>
          </p:cNvSpPr>
          <p:nvPr>
            <p:ph type="ctrTitle"/>
          </p:nvPr>
        </p:nvSpPr>
        <p:spPr/>
        <p:txBody>
          <a:bodyPr/>
          <a:lstStyle/>
          <a:p>
            <a:pPr eaLnBrk="1" hangingPunct="1"/>
            <a:endParaRPr lang="en-US" smtClean="0"/>
          </a:p>
        </p:txBody>
      </p:sp>
      <p:pic>
        <p:nvPicPr>
          <p:cNvPr id="24578" name="Picture 2"/>
          <p:cNvPicPr>
            <a:picLocks noChangeAspect="1" noChangeArrowheads="1"/>
          </p:cNvPicPr>
          <p:nvPr/>
        </p:nvPicPr>
        <p:blipFill>
          <a:blip r:embed="rId2"/>
          <a:srcRect/>
          <a:stretch>
            <a:fillRect/>
          </a:stretch>
        </p:blipFill>
        <p:spPr bwMode="auto">
          <a:xfrm>
            <a:off x="76200" y="228600"/>
            <a:ext cx="9067800" cy="6319838"/>
          </a:xfrm>
          <a:prstGeom prst="rect">
            <a:avLst/>
          </a:prstGeom>
          <a:noFill/>
          <a:ln w="9525">
            <a:noFill/>
            <a:miter lim="800000"/>
            <a:headEnd/>
            <a:tailEnd/>
          </a:ln>
        </p:spPr>
      </p:pic>
      <p:sp>
        <p:nvSpPr>
          <p:cNvPr id="24579" name="Text Box 4"/>
          <p:cNvSpPr txBox="1">
            <a:spLocks noChangeArrowheads="1"/>
          </p:cNvSpPr>
          <p:nvPr/>
        </p:nvSpPr>
        <p:spPr bwMode="auto">
          <a:xfrm>
            <a:off x="381000" y="228600"/>
            <a:ext cx="8610600" cy="1323439"/>
          </a:xfrm>
          <a:prstGeom prst="rect">
            <a:avLst/>
          </a:prstGeom>
          <a:noFill/>
          <a:ln w="9525">
            <a:noFill/>
            <a:miter lim="800000"/>
            <a:headEnd/>
            <a:tailEnd/>
          </a:ln>
        </p:spPr>
        <p:txBody>
          <a:bodyPr>
            <a:spAutoFit/>
          </a:bodyPr>
          <a:lstStyle/>
          <a:p>
            <a:pPr algn="ctr">
              <a:spcBef>
                <a:spcPct val="50000"/>
              </a:spcBef>
            </a:pPr>
            <a:r>
              <a:rPr lang="en-US" sz="4000" dirty="0">
                <a:solidFill>
                  <a:srgbClr val="FFFF00"/>
                </a:solidFill>
              </a:rPr>
              <a:t>Yellowstone </a:t>
            </a:r>
            <a:r>
              <a:rPr lang="en-US" sz="4000" dirty="0" smtClean="0">
                <a:solidFill>
                  <a:srgbClr val="FFFF00"/>
                </a:solidFill>
              </a:rPr>
              <a:t>Fossil “Forests" – a </a:t>
            </a:r>
            <a:r>
              <a:rPr lang="en-US" sz="4000" smtClean="0">
                <a:solidFill>
                  <a:srgbClr val="FFFF00"/>
                </a:solidFill>
              </a:rPr>
              <a:t>case study</a:t>
            </a:r>
            <a:endParaRPr lang="en-US" sz="4000" dirty="0">
              <a:solidFill>
                <a:srgbClr val="FFFF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smtClean="0">
                <a:solidFill>
                  <a:schemeClr val="accent5">
                    <a:lumMod val="75000"/>
                  </a:schemeClr>
                </a:solidFill>
                <a:latin typeface="Arial Rounded MT Bold" pitchFamily="34" charset="0"/>
              </a:rPr>
              <a:t>Growth rings </a:t>
            </a:r>
            <a:r>
              <a:rPr lang="en-US" sz="2800" dirty="0">
                <a:solidFill>
                  <a:schemeClr val="accent5">
                    <a:lumMod val="75000"/>
                  </a:schemeClr>
                </a:solidFill>
                <a:latin typeface="Arial Rounded MT Bold" pitchFamily="34" charset="0"/>
              </a:rPr>
              <a:t>match within a layer, but not between layers.</a:t>
            </a:r>
          </a:p>
          <a:p>
            <a:r>
              <a:rPr lang="en-US" sz="2800" dirty="0" smtClean="0">
                <a:solidFill>
                  <a:srgbClr val="00B0F0"/>
                </a:solidFill>
                <a:latin typeface="Arial Rounded MT Bold" pitchFamily="34" charset="0"/>
              </a:rPr>
              <a:t>Reasonably </a:t>
            </a:r>
            <a:r>
              <a:rPr lang="en-US" sz="2800" dirty="0">
                <a:solidFill>
                  <a:srgbClr val="00B0F0"/>
                </a:solidFill>
                <a:latin typeface="Arial Rounded MT Bold" pitchFamily="34" charset="0"/>
              </a:rPr>
              <a:t>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p>
          <a:p>
            <a:r>
              <a:rPr lang="en-US" sz="2800" dirty="0">
                <a:solidFill>
                  <a:schemeClr val="accent5">
                    <a:lumMod val="75000"/>
                  </a:schemeClr>
                </a:solidFill>
                <a:latin typeface="Arial Rounded MT Bold" pitchFamily="34" charset="0"/>
              </a:rPr>
              <a:t>Random orientation of older fallen logs</a:t>
            </a:r>
            <a:r>
              <a:rPr lang="en-US" sz="2800" dirty="0" smtClean="0">
                <a:solidFill>
                  <a:schemeClr val="accent5">
                    <a:lumMod val="75000"/>
                  </a:schemeClr>
                </a:solidFill>
                <a:latin typeface="Arial Rounded MT Bold" pitchFamily="34" charset="0"/>
              </a:rPr>
              <a:t>.</a:t>
            </a:r>
          </a:p>
          <a:p>
            <a:endParaRPr lang="en-US" sz="2800" dirty="0">
              <a:latin typeface="Arial Rounded MT Bold" pitchFamily="34" charset="0"/>
            </a:endParaRPr>
          </a:p>
        </p:txBody>
      </p:sp>
    </p:spTree>
    <p:extLst>
      <p:ext uri="{BB962C8B-B14F-4D97-AF65-F5344CB8AC3E}">
        <p14:creationId xmlns:p14="http://schemas.microsoft.com/office/powerpoint/2010/main" val="2014737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4525963"/>
          </a:xfrm>
        </p:spPr>
        <p:txBody>
          <a:bodyPr/>
          <a:lstStyle/>
          <a:p>
            <a:pPr marL="0" indent="0">
              <a:buNone/>
            </a:pPr>
            <a:r>
              <a:rPr lang="en-US" dirty="0" smtClean="0"/>
              <a:t>Fossil pollen </a:t>
            </a:r>
            <a:r>
              <a:rPr lang="en-US" dirty="0"/>
              <a:t>abundance and identity can be compared with identified wood: Do they match?</a:t>
            </a:r>
          </a:p>
          <a:p>
            <a:endParaRPr lang="en-US" dirty="0"/>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smtClean="0">
                <a:solidFill>
                  <a:srgbClr val="4E3B30"/>
                </a:solidFill>
                <a:latin typeface="Arial Rounded MT Bold" pitchFamily="34" charset="0"/>
              </a:rPr>
              <a:t>Features as seen in outcrops</a:t>
            </a:r>
            <a:endParaRPr lang="en-US" sz="2800" dirty="0">
              <a:solidFill>
                <a:srgbClr val="4E3B30"/>
              </a:solidFill>
              <a:latin typeface="Arial Rounded MT Bold" pitchFamily="34" charset="0"/>
            </a:endParaRPr>
          </a:p>
        </p:txBody>
      </p:sp>
      <p:pic>
        <p:nvPicPr>
          <p:cNvPr id="6" name="Picture 4"/>
          <p:cNvPicPr>
            <a:picLocks noChangeAspect="1" noChangeArrowheads="1"/>
          </p:cNvPicPr>
          <p:nvPr/>
        </p:nvPicPr>
        <p:blipFill>
          <a:blip r:embed="rId2"/>
          <a:srcRect/>
          <a:stretch>
            <a:fillRect/>
          </a:stretch>
        </p:blipFill>
        <p:spPr bwMode="auto">
          <a:xfrm>
            <a:off x="1524000" y="2286000"/>
            <a:ext cx="6026588" cy="4572000"/>
          </a:xfrm>
          <a:prstGeom prst="rect">
            <a:avLst/>
          </a:prstGeom>
          <a:noFill/>
          <a:ln w="9525">
            <a:noFill/>
            <a:miter lim="800000"/>
            <a:headEnd/>
            <a:tailEnd/>
          </a:ln>
        </p:spPr>
      </p:pic>
    </p:spTree>
    <p:extLst>
      <p:ext uri="{BB962C8B-B14F-4D97-AF65-F5344CB8AC3E}">
        <p14:creationId xmlns:p14="http://schemas.microsoft.com/office/powerpoint/2010/main" val="1269659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0177" name="Picture 6" descr="trees &amp; pollen 1"/>
          <p:cNvPicPr>
            <a:picLocks noChangeAspect="1" noChangeArrowheads="1"/>
          </p:cNvPicPr>
          <p:nvPr/>
        </p:nvPicPr>
        <p:blipFill>
          <a:blip r:embed="rId2"/>
          <a:srcRect/>
          <a:stretch>
            <a:fillRect/>
          </a:stretch>
        </p:blipFill>
        <p:spPr bwMode="auto">
          <a:xfrm>
            <a:off x="838200" y="304800"/>
            <a:ext cx="7467600" cy="635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01" name="Picture 6" descr="trees &amp; pollen 5"/>
          <p:cNvPicPr>
            <a:picLocks noChangeAspect="1" noChangeArrowheads="1"/>
          </p:cNvPicPr>
          <p:nvPr/>
        </p:nvPicPr>
        <p:blipFill>
          <a:blip r:embed="rId2"/>
          <a:srcRect/>
          <a:stretch>
            <a:fillRect/>
          </a:stretch>
        </p:blipFill>
        <p:spPr bwMode="auto">
          <a:xfrm>
            <a:off x="152400" y="685800"/>
            <a:ext cx="8763000" cy="5813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2225" name="Picture 5" descr="trees &amp; pollen 9"/>
          <p:cNvPicPr>
            <a:picLocks noChangeAspect="1" noChangeArrowheads="1"/>
          </p:cNvPicPr>
          <p:nvPr/>
        </p:nvPicPr>
        <p:blipFill>
          <a:blip r:embed="rId2"/>
          <a:srcRect/>
          <a:stretch>
            <a:fillRect/>
          </a:stretch>
        </p:blipFill>
        <p:spPr bwMode="auto">
          <a:xfrm>
            <a:off x="152400" y="762000"/>
            <a:ext cx="8915400" cy="572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1"/>
            <a:ext cx="8686800" cy="2819400"/>
          </a:xfrm>
        </p:spPr>
        <p:txBody>
          <a:bodyPr>
            <a:normAutofit/>
          </a:bodyPr>
          <a:lstStyle/>
          <a:p>
            <a:r>
              <a:rPr lang="en-US" dirty="0" smtClean="0"/>
              <a:t>Fossil leaves are predominantly </a:t>
            </a:r>
            <a:r>
              <a:rPr lang="en-US" dirty="0"/>
              <a:t>broad leaves</a:t>
            </a:r>
            <a:r>
              <a:rPr lang="en-US" dirty="0" smtClean="0"/>
              <a:t>.</a:t>
            </a:r>
            <a:endParaRPr lang="en-US" dirty="0"/>
          </a:p>
          <a:p>
            <a:r>
              <a:rPr lang="en-US" dirty="0"/>
              <a:t>Overall, logs and stumps are predominantly conifers</a:t>
            </a:r>
            <a:r>
              <a:rPr lang="en-US" dirty="0" smtClean="0"/>
              <a:t>.</a:t>
            </a:r>
            <a:endParaRPr lang="en-US" dirty="0"/>
          </a:p>
          <a:p>
            <a:r>
              <a:rPr lang="en-US" dirty="0"/>
              <a:t>There is a poor match between wood, leaves, and pollen.</a:t>
            </a:r>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smtClean="0">
                <a:solidFill>
                  <a:srgbClr val="4E3B30"/>
                </a:solidFill>
                <a:latin typeface="Arial Rounded MT Bold" pitchFamily="34" charset="0"/>
              </a:rPr>
              <a:t>Features as seen in outcrops</a:t>
            </a:r>
            <a:endParaRPr lang="en-US" sz="2800" dirty="0">
              <a:solidFill>
                <a:srgbClr val="4E3B30"/>
              </a:solidFill>
              <a:latin typeface="Arial Rounded MT Bold" pitchFamily="34" charset="0"/>
            </a:endParaRPr>
          </a:p>
        </p:txBody>
      </p:sp>
      <p:pic>
        <p:nvPicPr>
          <p:cNvPr id="1029" name="Picture 5" descr="http://upload.wikimedia.org/wikipedia/commons/b/b2/A_dead_lea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86200"/>
            <a:ext cx="4158768"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upload.wikimedia.org/wikipedia/commons/4/4c/Pinus_strobus_need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768" y="3886200"/>
            <a:ext cx="5001797" cy="30327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62200" y="3889513"/>
            <a:ext cx="1843774" cy="523220"/>
          </a:xfrm>
          <a:prstGeom prst="rect">
            <a:avLst/>
          </a:prstGeom>
          <a:noFill/>
        </p:spPr>
        <p:txBody>
          <a:bodyPr wrap="none" rtlCol="0">
            <a:spAutoFit/>
          </a:bodyPr>
          <a:lstStyle/>
          <a:p>
            <a:r>
              <a:rPr lang="en-US" sz="2800" b="1" dirty="0" smtClean="0"/>
              <a:t>Broadleaf</a:t>
            </a:r>
            <a:endParaRPr lang="en-US" sz="2800" b="1" dirty="0"/>
          </a:p>
        </p:txBody>
      </p:sp>
      <p:sp>
        <p:nvSpPr>
          <p:cNvPr id="17" name="TextBox 16"/>
          <p:cNvSpPr txBox="1"/>
          <p:nvPr/>
        </p:nvSpPr>
        <p:spPr>
          <a:xfrm>
            <a:off x="6281358" y="6334780"/>
            <a:ext cx="2882520" cy="523220"/>
          </a:xfrm>
          <a:prstGeom prst="rect">
            <a:avLst/>
          </a:prstGeom>
          <a:noFill/>
        </p:spPr>
        <p:txBody>
          <a:bodyPr wrap="none" rtlCol="0">
            <a:spAutoFit/>
          </a:bodyPr>
          <a:lstStyle/>
          <a:p>
            <a:r>
              <a:rPr lang="en-US" sz="2800" b="1" dirty="0" smtClean="0">
                <a:solidFill>
                  <a:srgbClr val="FFFF00"/>
                </a:solidFill>
              </a:rPr>
              <a:t>Conifer needles</a:t>
            </a:r>
            <a:endParaRPr lang="en-US" sz="2800" b="1" dirty="0">
              <a:solidFill>
                <a:srgbClr val="FFFF00"/>
              </a:solidFill>
            </a:endParaRPr>
          </a:p>
        </p:txBody>
      </p:sp>
    </p:spTree>
    <p:extLst>
      <p:ext uri="{BB962C8B-B14F-4D97-AF65-F5344CB8AC3E}">
        <p14:creationId xmlns:p14="http://schemas.microsoft.com/office/powerpoint/2010/main" val="23900376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smtClean="0">
                <a:solidFill>
                  <a:schemeClr val="accent5">
                    <a:lumMod val="75000"/>
                  </a:schemeClr>
                </a:solidFill>
                <a:latin typeface="Arial Rounded MT Bold" pitchFamily="34" charset="0"/>
              </a:rPr>
              <a:t>Growth rings </a:t>
            </a:r>
            <a:r>
              <a:rPr lang="en-US" sz="2800" dirty="0">
                <a:solidFill>
                  <a:schemeClr val="accent5">
                    <a:lumMod val="75000"/>
                  </a:schemeClr>
                </a:solidFill>
                <a:latin typeface="Arial Rounded MT Bold" pitchFamily="34" charset="0"/>
              </a:rPr>
              <a:t>match within a layer, but not between layers.</a:t>
            </a:r>
          </a:p>
          <a:p>
            <a:r>
              <a:rPr lang="en-US" sz="2800" dirty="0" smtClean="0">
                <a:solidFill>
                  <a:schemeClr val="accent5">
                    <a:lumMod val="75000"/>
                  </a:schemeClr>
                </a:solidFill>
                <a:latin typeface="Arial Rounded MT Bold" pitchFamily="34" charset="0"/>
              </a:rPr>
              <a:t>Reasonably </a:t>
            </a:r>
            <a:r>
              <a:rPr lang="en-US" sz="2800" dirty="0">
                <a:solidFill>
                  <a:schemeClr val="accent5">
                    <a:lumMod val="75000"/>
                  </a:schemeClr>
                </a:solidFill>
                <a:latin typeface="Arial Rounded MT Bold" pitchFamily="34" charset="0"/>
              </a:rPr>
              <a:t>good match of wood, leaves and pollen in each area.</a:t>
            </a:r>
          </a:p>
          <a:p>
            <a:r>
              <a:rPr lang="en-US" sz="2800" dirty="0">
                <a:solidFill>
                  <a:srgbClr val="00B0F0"/>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p>
          <a:p>
            <a:r>
              <a:rPr lang="en-US" sz="2800" dirty="0">
                <a:solidFill>
                  <a:schemeClr val="accent5">
                    <a:lumMod val="75000"/>
                  </a:schemeClr>
                </a:solidFill>
                <a:latin typeface="Arial Rounded MT Bold" pitchFamily="34" charset="0"/>
              </a:rPr>
              <a:t>Random orientation of older fallen logs</a:t>
            </a:r>
            <a:r>
              <a:rPr lang="en-US" sz="2800" dirty="0" smtClean="0">
                <a:solidFill>
                  <a:schemeClr val="accent5">
                    <a:lumMod val="75000"/>
                  </a:schemeClr>
                </a:solidFill>
                <a:latin typeface="Arial Rounded MT Bold" pitchFamily="34" charset="0"/>
              </a:rPr>
              <a:t>.</a:t>
            </a:r>
          </a:p>
          <a:p>
            <a:endParaRPr lang="en-US" sz="2800" dirty="0">
              <a:latin typeface="Arial Rounded MT Bold" pitchFamily="34" charset="0"/>
            </a:endParaRPr>
          </a:p>
        </p:txBody>
      </p:sp>
    </p:spTree>
    <p:extLst>
      <p:ext uri="{BB962C8B-B14F-4D97-AF65-F5344CB8AC3E}">
        <p14:creationId xmlns:p14="http://schemas.microsoft.com/office/powerpoint/2010/main" val="3513096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4525963"/>
          </a:xfrm>
        </p:spPr>
        <p:txBody>
          <a:bodyPr/>
          <a:lstStyle/>
          <a:p>
            <a:r>
              <a:rPr lang="en-US" dirty="0"/>
              <a:t>“Organic zones” not like soil.</a:t>
            </a:r>
          </a:p>
          <a:p>
            <a:r>
              <a:rPr lang="en-US" dirty="0" smtClean="0"/>
              <a:t>Thin</a:t>
            </a:r>
            <a:r>
              <a:rPr lang="en-US" dirty="0"/>
              <a:t>, and often missing.</a:t>
            </a:r>
          </a:p>
          <a:p>
            <a:r>
              <a:rPr lang="en-US" dirty="0" smtClean="0"/>
              <a:t>Leaves </a:t>
            </a:r>
            <a:r>
              <a:rPr lang="en-US" dirty="0"/>
              <a:t>not decayed – well preserved and </a:t>
            </a:r>
            <a:r>
              <a:rPr lang="en-US" dirty="0" smtClean="0"/>
              <a:t>separated </a:t>
            </a:r>
            <a:r>
              <a:rPr lang="en-US" dirty="0"/>
              <a:t>by pure, graded sediment layers.</a:t>
            </a:r>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smtClean="0">
                <a:latin typeface="Arial Rounded MT Bold" pitchFamily="34" charset="0"/>
              </a:rPr>
              <a:t>Soil features as seen in thin section</a:t>
            </a:r>
            <a:endParaRPr lang="en-US" sz="2800" dirty="0">
              <a:latin typeface="Arial Rounded MT Bold" pitchFamily="34" charset="0"/>
            </a:endParaRPr>
          </a:p>
        </p:txBody>
      </p:sp>
      <p:pic>
        <p:nvPicPr>
          <p:cNvPr id="5" name="Picture 2" descr="http://www.grisda.org/origins/images/0608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8999"/>
            <a:ext cx="6500283" cy="345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481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1"/>
            <a:ext cx="8686800" cy="761999"/>
          </a:xfrm>
        </p:spPr>
        <p:txBody>
          <a:bodyPr>
            <a:normAutofit fontScale="92500"/>
          </a:bodyPr>
          <a:lstStyle/>
          <a:p>
            <a:r>
              <a:rPr lang="en-US" dirty="0" smtClean="0"/>
              <a:t>Fossil leaves in “soil” horizon are well preserved</a:t>
            </a:r>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smtClean="0">
                <a:solidFill>
                  <a:srgbClr val="4E3B30"/>
                </a:solidFill>
                <a:latin typeface="Arial Rounded MT Bold" pitchFamily="34" charset="0"/>
              </a:rPr>
              <a:t>Features as seen in outcrops</a:t>
            </a:r>
            <a:endParaRPr lang="en-US" sz="2800" dirty="0">
              <a:solidFill>
                <a:srgbClr val="4E3B30"/>
              </a:solidFill>
              <a:latin typeface="Arial Rounded MT Bold"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86000"/>
            <a:ext cx="3200400" cy="3978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2343150" y="4876800"/>
            <a:ext cx="400050" cy="0"/>
          </a:xfrm>
          <a:prstGeom prst="straightConnector1">
            <a:avLst/>
          </a:prstGeom>
          <a:ln w="508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00400" y="2644750"/>
            <a:ext cx="1580864" cy="2677656"/>
          </a:xfrm>
          <a:prstGeom prst="rect">
            <a:avLst/>
          </a:prstGeom>
          <a:noFill/>
        </p:spPr>
        <p:txBody>
          <a:bodyPr wrap="square" rtlCol="0">
            <a:spAutoFit/>
          </a:bodyPr>
          <a:lstStyle/>
          <a:p>
            <a:r>
              <a:rPr lang="en-US" sz="2400" dirty="0" smtClean="0">
                <a:solidFill>
                  <a:prstClr val="black"/>
                </a:solidFill>
              </a:rPr>
              <a:t>Cells of palisade layer of fossil broadleaf well preserved</a:t>
            </a:r>
            <a:endParaRPr lang="en-US" sz="2400" dirty="0">
              <a:solidFill>
                <a:prstClr val="black"/>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86002"/>
            <a:ext cx="2918731" cy="397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543800" y="2829416"/>
            <a:ext cx="1676400" cy="2308324"/>
          </a:xfrm>
          <a:prstGeom prst="rect">
            <a:avLst/>
          </a:prstGeom>
          <a:noFill/>
        </p:spPr>
        <p:txBody>
          <a:bodyPr wrap="square" rtlCol="0">
            <a:spAutoFit/>
          </a:bodyPr>
          <a:lstStyle/>
          <a:p>
            <a:r>
              <a:rPr lang="en-US" sz="2400" dirty="0" smtClean="0">
                <a:solidFill>
                  <a:prstClr val="black"/>
                </a:solidFill>
              </a:rPr>
              <a:t>Likewise for cells of less common coniferous needle</a:t>
            </a:r>
            <a:endParaRPr lang="en-US" sz="2400" dirty="0">
              <a:solidFill>
                <a:prstClr val="black"/>
              </a:solidFill>
            </a:endParaRPr>
          </a:p>
        </p:txBody>
      </p:sp>
      <p:cxnSp>
        <p:nvCxnSpPr>
          <p:cNvPr id="13" name="Straight Arrow Connector 12"/>
          <p:cNvCxnSpPr/>
          <p:nvPr/>
        </p:nvCxnSpPr>
        <p:spPr>
          <a:xfrm>
            <a:off x="6762750" y="4648200"/>
            <a:ext cx="400050" cy="0"/>
          </a:xfrm>
          <a:prstGeom prst="straightConnector1">
            <a:avLst/>
          </a:prstGeom>
          <a:ln w="508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482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solidFill>
                  <a:schemeClr val="accent5">
                    <a:lumMod val="75000"/>
                  </a:schemeClr>
                </a:solidFill>
                <a:latin typeface="Arial Rounded MT Bold" pitchFamily="34" charset="0"/>
              </a:rPr>
              <a:t>Rings match within a layer, but not between layers.</a:t>
            </a:r>
          </a:p>
          <a:p>
            <a:r>
              <a:rPr lang="en-US" sz="2800" dirty="0" smtClean="0">
                <a:solidFill>
                  <a:schemeClr val="accent5">
                    <a:lumMod val="75000"/>
                  </a:schemeClr>
                </a:solidFill>
                <a:latin typeface="Arial Rounded MT Bold" pitchFamily="34" charset="0"/>
              </a:rPr>
              <a:t>Reasonably </a:t>
            </a:r>
            <a:r>
              <a:rPr lang="en-US" sz="2800" dirty="0">
                <a:solidFill>
                  <a:schemeClr val="accent5">
                    <a:lumMod val="75000"/>
                  </a:schemeClr>
                </a:solidFill>
                <a:latin typeface="Arial Rounded MT Bold" pitchFamily="34" charset="0"/>
              </a:rPr>
              <a:t>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rgbClr val="00B0F0"/>
                </a:solidFill>
                <a:latin typeface="Arial Rounded MT Bold" pitchFamily="34" charset="0"/>
              </a:rPr>
              <a:t>Logs in various stages of decay.</a:t>
            </a:r>
          </a:p>
          <a:p>
            <a:r>
              <a:rPr lang="en-US" sz="2800" dirty="0">
                <a:solidFill>
                  <a:srgbClr val="00B0F0"/>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p>
          <a:p>
            <a:r>
              <a:rPr lang="en-US" sz="2800" dirty="0">
                <a:solidFill>
                  <a:schemeClr val="accent5">
                    <a:lumMod val="75000"/>
                  </a:schemeClr>
                </a:solidFill>
                <a:latin typeface="Arial Rounded MT Bold" pitchFamily="34" charset="0"/>
              </a:rPr>
              <a:t>Random orientation of older fallen logs</a:t>
            </a:r>
            <a:r>
              <a:rPr lang="en-US" sz="2800" dirty="0" smtClean="0">
                <a:solidFill>
                  <a:schemeClr val="accent5">
                    <a:lumMod val="75000"/>
                  </a:schemeClr>
                </a:solidFill>
                <a:latin typeface="Arial Rounded MT Bold" pitchFamily="34" charset="0"/>
              </a:rPr>
              <a:t>.</a:t>
            </a:r>
          </a:p>
          <a:p>
            <a:endParaRPr lang="en-US" sz="2800" dirty="0">
              <a:latin typeface="Arial Rounded MT Bold" pitchFamily="34" charset="0"/>
            </a:endParaRPr>
          </a:p>
        </p:txBody>
      </p:sp>
    </p:spTree>
    <p:extLst>
      <p:ext uri="{BB962C8B-B14F-4D97-AF65-F5344CB8AC3E}">
        <p14:creationId xmlns:p14="http://schemas.microsoft.com/office/powerpoint/2010/main" val="3513096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1" name="Picture 2" descr="1Yel1"/>
          <p:cNvPicPr>
            <a:picLocks noChangeAspect="1" noChangeArrowheads="1"/>
          </p:cNvPicPr>
          <p:nvPr/>
        </p:nvPicPr>
        <p:blipFill>
          <a:blip r:embed="rId2"/>
          <a:srcRect/>
          <a:stretch>
            <a:fillRect/>
          </a:stretch>
        </p:blipFill>
        <p:spPr bwMode="auto">
          <a:xfrm>
            <a:off x="3632808" y="512769"/>
            <a:ext cx="5481376" cy="6245840"/>
          </a:xfrm>
          <a:prstGeom prst="rect">
            <a:avLst/>
          </a:prstGeom>
          <a:noFill/>
          <a:ln w="9525">
            <a:noFill/>
            <a:miter lim="800000"/>
            <a:headEnd/>
            <a:tailEnd/>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6" y="0"/>
            <a:ext cx="3662624"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990600" y="457200"/>
            <a:ext cx="6324600" cy="1219200"/>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 y="609600"/>
            <a:ext cx="4343400" cy="3886200"/>
          </a:xfrm>
          <a:prstGeom prst="line">
            <a:avLst/>
          </a:prstGeom>
          <a:ln w="349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1"/>
            <a:ext cx="8686800" cy="1660732"/>
          </a:xfrm>
        </p:spPr>
        <p:txBody>
          <a:bodyPr>
            <a:normAutofit/>
          </a:bodyPr>
          <a:lstStyle/>
          <a:p>
            <a:r>
              <a:rPr lang="en-US" dirty="0" smtClean="0"/>
              <a:t>Fossil wood is uniformly well preserved</a:t>
            </a:r>
          </a:p>
          <a:p>
            <a:r>
              <a:rPr lang="en-US" dirty="0" smtClean="0"/>
              <a:t>Roots are often truncated or absent</a:t>
            </a:r>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smtClean="0">
                <a:solidFill>
                  <a:srgbClr val="4E3B30"/>
                </a:solidFill>
                <a:latin typeface="Arial Rounded MT Bold" pitchFamily="34" charset="0"/>
              </a:rPr>
              <a:t>Features as seen in outcrops</a:t>
            </a:r>
            <a:endParaRPr lang="en-US" sz="2800" dirty="0">
              <a:solidFill>
                <a:srgbClr val="4E3B30"/>
              </a:solidFill>
              <a:latin typeface="Arial Rounded MT Bold" pitchFamily="34" charset="0"/>
            </a:endParaRPr>
          </a:p>
        </p:txBody>
      </p:sp>
      <p:cxnSp>
        <p:nvCxnSpPr>
          <p:cNvPr id="6" name="Straight Arrow Connector 5"/>
          <p:cNvCxnSpPr/>
          <p:nvPr/>
        </p:nvCxnSpPr>
        <p:spPr>
          <a:xfrm>
            <a:off x="6096000" y="4691628"/>
            <a:ext cx="400050" cy="0"/>
          </a:xfrm>
          <a:prstGeom prst="straightConnector1">
            <a:avLst/>
          </a:prstGeom>
          <a:ln w="508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05600" y="3352800"/>
            <a:ext cx="1580864" cy="2677656"/>
          </a:xfrm>
          <a:prstGeom prst="rect">
            <a:avLst/>
          </a:prstGeom>
          <a:noFill/>
        </p:spPr>
        <p:txBody>
          <a:bodyPr wrap="square" rtlCol="0">
            <a:spAutoFit/>
          </a:bodyPr>
          <a:lstStyle/>
          <a:p>
            <a:r>
              <a:rPr lang="en-US" sz="2400" dirty="0" smtClean="0">
                <a:solidFill>
                  <a:prstClr val="black"/>
                </a:solidFill>
              </a:rPr>
              <a:t>Cells of palisade layer of fossil broadleaf well preserved</a:t>
            </a:r>
            <a:endParaRPr lang="en-US" sz="2400" dirty="0">
              <a:solidFill>
                <a:prstClr val="black"/>
              </a:solidFill>
            </a:endParaRPr>
          </a:p>
        </p:txBody>
      </p:sp>
      <p:pic>
        <p:nvPicPr>
          <p:cNvPr id="10" name="Picture 2"/>
          <p:cNvPicPr>
            <a:picLocks noChangeAspect="1" noChangeArrowheads="1"/>
          </p:cNvPicPr>
          <p:nvPr/>
        </p:nvPicPr>
        <p:blipFill>
          <a:blip r:embed="rId2"/>
          <a:srcRect/>
          <a:stretch>
            <a:fillRect/>
          </a:stretch>
        </p:blipFill>
        <p:spPr bwMode="auto">
          <a:xfrm>
            <a:off x="457199" y="2514600"/>
            <a:ext cx="6285875" cy="4103688"/>
          </a:xfrm>
          <a:prstGeom prst="rect">
            <a:avLst/>
          </a:prstGeom>
          <a:noFill/>
          <a:ln w="9525">
            <a:noFill/>
            <a:miter lim="800000"/>
            <a:headEnd/>
            <a:tailEnd/>
          </a:ln>
        </p:spPr>
      </p:pic>
    </p:spTree>
    <p:extLst>
      <p:ext uri="{BB962C8B-B14F-4D97-AF65-F5344CB8AC3E}">
        <p14:creationId xmlns:p14="http://schemas.microsoft.com/office/powerpoint/2010/main" val="847795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9937" name="Picture 2" descr="FForThinTree"/>
          <p:cNvPicPr>
            <a:picLocks noChangeAspect="1" noChangeArrowheads="1"/>
          </p:cNvPicPr>
          <p:nvPr/>
        </p:nvPicPr>
        <p:blipFill>
          <a:blip r:embed="rId2"/>
          <a:srcRect/>
          <a:stretch>
            <a:fillRect/>
          </a:stretch>
        </p:blipFill>
        <p:spPr bwMode="auto">
          <a:xfrm>
            <a:off x="152400" y="152400"/>
            <a:ext cx="8915400" cy="6686550"/>
          </a:xfrm>
          <a:prstGeom prst="rect">
            <a:avLst/>
          </a:prstGeom>
          <a:noFill/>
          <a:ln w="9525">
            <a:noFill/>
            <a:miter lim="800000"/>
            <a:headEnd/>
            <a:tailEnd/>
          </a:ln>
        </p:spPr>
      </p:pic>
      <p:sp>
        <p:nvSpPr>
          <p:cNvPr id="39938" name="Text Box 3"/>
          <p:cNvSpPr txBox="1">
            <a:spLocks noChangeArrowheads="1"/>
          </p:cNvSpPr>
          <p:nvPr/>
        </p:nvSpPr>
        <p:spPr bwMode="auto">
          <a:xfrm>
            <a:off x="304800" y="228600"/>
            <a:ext cx="2209800" cy="2227263"/>
          </a:xfrm>
          <a:prstGeom prst="rect">
            <a:avLst/>
          </a:prstGeom>
          <a:noFill/>
          <a:ln w="9525">
            <a:noFill/>
            <a:miter lim="800000"/>
            <a:headEnd/>
            <a:tailEnd/>
          </a:ln>
        </p:spPr>
        <p:txBody>
          <a:bodyPr>
            <a:spAutoFit/>
          </a:bodyPr>
          <a:lstStyle/>
          <a:p>
            <a:pPr>
              <a:spcBef>
                <a:spcPct val="50000"/>
              </a:spcBef>
            </a:pPr>
            <a:r>
              <a:rPr lang="en-US" sz="2800" b="1" dirty="0">
                <a:solidFill>
                  <a:srgbClr val="FFFF00"/>
                </a:solidFill>
              </a:rPr>
              <a:t>Roots generally broken off close to stumps</a:t>
            </a:r>
          </a:p>
        </p:txBody>
      </p:sp>
    </p:spTree>
    <p:extLst>
      <p:ext uri="{BB962C8B-B14F-4D97-AF65-F5344CB8AC3E}">
        <p14:creationId xmlns:p14="http://schemas.microsoft.com/office/powerpoint/2010/main" val="41261001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9158" name="Picture 6" descr="24010-05"/>
          <p:cNvPicPr>
            <a:picLocks noChangeAspect="1" noChangeArrowheads="1"/>
          </p:cNvPicPr>
          <p:nvPr/>
        </p:nvPicPr>
        <p:blipFill>
          <a:blip r:embed="rId2"/>
          <a:srcRect/>
          <a:stretch>
            <a:fillRect/>
          </a:stretch>
        </p:blipFill>
        <p:spPr bwMode="auto">
          <a:xfrm>
            <a:off x="152400" y="-152400"/>
            <a:ext cx="8763000" cy="5935663"/>
          </a:xfrm>
          <a:prstGeom prst="rect">
            <a:avLst/>
          </a:prstGeom>
          <a:noFill/>
          <a:ln w="9525">
            <a:noFill/>
            <a:miter lim="800000"/>
            <a:headEnd/>
            <a:tailEnd/>
          </a:ln>
        </p:spPr>
      </p:pic>
      <p:sp>
        <p:nvSpPr>
          <p:cNvPr id="40963" name="Text Box 4"/>
          <p:cNvSpPr txBox="1">
            <a:spLocks noChangeArrowheads="1"/>
          </p:cNvSpPr>
          <p:nvPr/>
        </p:nvSpPr>
        <p:spPr bwMode="auto">
          <a:xfrm>
            <a:off x="381000" y="1981200"/>
            <a:ext cx="4267200" cy="946150"/>
          </a:xfrm>
          <a:prstGeom prst="rect">
            <a:avLst/>
          </a:prstGeom>
          <a:noFill/>
          <a:ln w="9525">
            <a:noFill/>
            <a:miter lim="800000"/>
            <a:headEnd/>
            <a:tailEnd/>
          </a:ln>
        </p:spPr>
        <p:txBody>
          <a:bodyPr>
            <a:spAutoFit/>
          </a:bodyPr>
          <a:lstStyle/>
          <a:p>
            <a:pPr>
              <a:spcBef>
                <a:spcPct val="50000"/>
              </a:spcBef>
            </a:pPr>
            <a:r>
              <a:rPr lang="en-US" sz="2800" b="1" dirty="0" smtClean="0">
                <a:solidFill>
                  <a:srgbClr val="FFFF00"/>
                </a:solidFill>
              </a:rPr>
              <a:t>One </a:t>
            </a:r>
            <a:r>
              <a:rPr lang="en-US" sz="2800" b="1" dirty="0">
                <a:solidFill>
                  <a:srgbClr val="FFFF00"/>
                </a:solidFill>
              </a:rPr>
              <a:t>example of green-stick fracture</a:t>
            </a:r>
          </a:p>
        </p:txBody>
      </p:sp>
      <p:sp>
        <p:nvSpPr>
          <p:cNvPr id="40964" name="Text Box 5"/>
          <p:cNvSpPr txBox="1">
            <a:spLocks noChangeArrowheads="1"/>
          </p:cNvSpPr>
          <p:nvPr/>
        </p:nvSpPr>
        <p:spPr bwMode="auto">
          <a:xfrm>
            <a:off x="2971800" y="4876800"/>
            <a:ext cx="2514600" cy="946150"/>
          </a:xfrm>
          <a:prstGeom prst="rect">
            <a:avLst/>
          </a:prstGeom>
          <a:noFill/>
          <a:ln w="9525">
            <a:noFill/>
            <a:miter lim="800000"/>
            <a:headEnd/>
            <a:tailEnd/>
          </a:ln>
        </p:spPr>
        <p:txBody>
          <a:bodyPr>
            <a:spAutoFit/>
          </a:bodyPr>
          <a:lstStyle/>
          <a:p>
            <a:pPr>
              <a:spcBef>
                <a:spcPct val="50000"/>
              </a:spcBef>
            </a:pPr>
            <a:r>
              <a:rPr lang="en-US" sz="2800" b="1" dirty="0">
                <a:solidFill>
                  <a:srgbClr val="FFFF00"/>
                </a:solidFill>
              </a:rPr>
              <a:t>Roots also broken off</a:t>
            </a:r>
          </a:p>
        </p:txBody>
      </p:sp>
    </p:spTree>
    <p:extLst>
      <p:ext uri="{BB962C8B-B14F-4D97-AF65-F5344CB8AC3E}">
        <p14:creationId xmlns:p14="http://schemas.microsoft.com/office/powerpoint/2010/main" val="380261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wipe(left)">
                                      <p:cBhvr>
                                        <p:cTn id="7"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smtClean="0">
                <a:solidFill>
                  <a:schemeClr val="accent5">
                    <a:lumMod val="75000"/>
                  </a:schemeClr>
                </a:solidFill>
                <a:latin typeface="Arial Rounded MT Bold" pitchFamily="34" charset="0"/>
              </a:rPr>
              <a:t>Growth rings </a:t>
            </a:r>
            <a:r>
              <a:rPr lang="en-US" sz="2800" dirty="0">
                <a:solidFill>
                  <a:schemeClr val="accent5">
                    <a:lumMod val="75000"/>
                  </a:schemeClr>
                </a:solidFill>
                <a:latin typeface="Arial Rounded MT Bold" pitchFamily="34" charset="0"/>
              </a:rPr>
              <a:t>match within a layer, but not between layers.</a:t>
            </a:r>
          </a:p>
          <a:p>
            <a:r>
              <a:rPr lang="en-US" sz="2800" dirty="0" smtClean="0">
                <a:solidFill>
                  <a:schemeClr val="accent5">
                    <a:lumMod val="75000"/>
                  </a:schemeClr>
                </a:solidFill>
                <a:latin typeface="Arial Rounded MT Bold" pitchFamily="34" charset="0"/>
              </a:rPr>
              <a:t>Reasonably </a:t>
            </a:r>
            <a:r>
              <a:rPr lang="en-US" sz="2800" dirty="0">
                <a:solidFill>
                  <a:schemeClr val="accent5">
                    <a:lumMod val="75000"/>
                  </a:schemeClr>
                </a:solidFill>
                <a:latin typeface="Arial Rounded MT Bold" pitchFamily="34" charset="0"/>
              </a:rPr>
              <a:t>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rgbClr val="00B0F0"/>
                </a:solidFill>
                <a:latin typeface="Arial Rounded MT Bold" pitchFamily="34" charset="0"/>
              </a:rPr>
              <a:t>Abundant cones, matching the nearby trees</a:t>
            </a:r>
            <a:r>
              <a:rPr lang="en-US" sz="2800" dirty="0" smtClean="0">
                <a:solidFill>
                  <a:srgbClr val="00B0F0"/>
                </a:solidFill>
                <a:latin typeface="Arial Rounded MT Bold" pitchFamily="34" charset="0"/>
              </a:rPr>
              <a:t>.</a:t>
            </a:r>
          </a:p>
          <a:p>
            <a:r>
              <a:rPr lang="en-US" sz="2800" dirty="0" smtClean="0">
                <a:solidFill>
                  <a:schemeClr val="accent5">
                    <a:lumMod val="75000"/>
                  </a:schemeClr>
                </a:solidFill>
                <a:latin typeface="Arial Rounded MT Bold" pitchFamily="34" charset="0"/>
              </a:rPr>
              <a:t>Random orientation of older fallen logs.</a:t>
            </a:r>
          </a:p>
          <a:p>
            <a:endParaRPr lang="en-US" sz="2800" dirty="0">
              <a:latin typeface="Arial Rounded MT Bold" pitchFamily="34" charset="0"/>
            </a:endParaRPr>
          </a:p>
        </p:txBody>
      </p:sp>
    </p:spTree>
    <p:extLst>
      <p:ext uri="{BB962C8B-B14F-4D97-AF65-F5344CB8AC3E}">
        <p14:creationId xmlns:p14="http://schemas.microsoft.com/office/powerpoint/2010/main" val="30931550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4525963"/>
          </a:xfrm>
        </p:spPr>
        <p:txBody>
          <a:bodyPr/>
          <a:lstStyle/>
          <a:p>
            <a:pPr>
              <a:buFont typeface="Arial" charset="0"/>
              <a:buNone/>
            </a:pPr>
            <a:r>
              <a:rPr lang="en-US" dirty="0" smtClean="0">
                <a:solidFill>
                  <a:schemeClr val="tx1"/>
                </a:solidFill>
              </a:rPr>
              <a:t>Conifer cones, </a:t>
            </a:r>
            <a:r>
              <a:rPr lang="en-US" dirty="0">
                <a:solidFill>
                  <a:schemeClr val="tx1"/>
                </a:solidFill>
              </a:rPr>
              <a:t>including </a:t>
            </a:r>
            <a:r>
              <a:rPr lang="en-US" dirty="0" smtClean="0">
                <a:solidFill>
                  <a:schemeClr val="tx1"/>
                </a:solidFill>
              </a:rPr>
              <a:t>sequoia, are </a:t>
            </a:r>
            <a:r>
              <a:rPr lang="en-US" dirty="0">
                <a:solidFill>
                  <a:schemeClr val="tx1"/>
                </a:solidFill>
              </a:rPr>
              <a:t>very rare</a:t>
            </a:r>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smtClean="0">
                <a:solidFill>
                  <a:srgbClr val="4E3B30"/>
                </a:solidFill>
                <a:latin typeface="Arial Rounded MT Bold" pitchFamily="34" charset="0"/>
              </a:rPr>
              <a:t>Features as seen in outcrops</a:t>
            </a:r>
            <a:endParaRPr lang="en-US" sz="2800" dirty="0">
              <a:solidFill>
                <a:srgbClr val="4E3B30"/>
              </a:solidFill>
              <a:latin typeface="Arial Rounded MT Bold" pitchFamily="34" charset="0"/>
            </a:endParaRPr>
          </a:p>
        </p:txBody>
      </p:sp>
      <p:pic>
        <p:nvPicPr>
          <p:cNvPr id="6" name="Picture 5" descr="24021-15"/>
          <p:cNvPicPr>
            <a:picLocks noChangeAspect="1" noChangeArrowheads="1"/>
          </p:cNvPicPr>
          <p:nvPr/>
        </p:nvPicPr>
        <p:blipFill>
          <a:blip r:embed="rId2"/>
          <a:srcRect/>
          <a:stretch>
            <a:fillRect/>
          </a:stretch>
        </p:blipFill>
        <p:spPr bwMode="auto">
          <a:xfrm>
            <a:off x="1066800" y="1774173"/>
            <a:ext cx="6934200" cy="5007628"/>
          </a:xfrm>
          <a:prstGeom prst="rect">
            <a:avLst/>
          </a:prstGeom>
          <a:noFill/>
          <a:ln w="9525">
            <a:noFill/>
            <a:miter lim="800000"/>
            <a:headEnd/>
            <a:tailEnd/>
          </a:ln>
        </p:spPr>
      </p:pic>
    </p:spTree>
    <p:extLst>
      <p:ext uri="{BB962C8B-B14F-4D97-AF65-F5344CB8AC3E}">
        <p14:creationId xmlns:p14="http://schemas.microsoft.com/office/powerpoint/2010/main" val="219418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a:latin typeface="Arial Rounded MT Bold" pitchFamily="34" charset="0"/>
              </a:rPr>
              <a:t>Features expected if trees buried in place</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smtClean="0">
                <a:solidFill>
                  <a:schemeClr val="accent5">
                    <a:lumMod val="75000"/>
                  </a:schemeClr>
                </a:solidFill>
                <a:latin typeface="Arial Rounded MT Bold" pitchFamily="34" charset="0"/>
              </a:rPr>
              <a:t>Growth rings </a:t>
            </a:r>
            <a:r>
              <a:rPr lang="en-US" sz="2800" dirty="0">
                <a:solidFill>
                  <a:schemeClr val="accent5">
                    <a:lumMod val="75000"/>
                  </a:schemeClr>
                </a:solidFill>
                <a:latin typeface="Arial Rounded MT Bold" pitchFamily="34" charset="0"/>
              </a:rPr>
              <a:t>match within a layer, but not between layers.</a:t>
            </a:r>
          </a:p>
          <a:p>
            <a:r>
              <a:rPr lang="en-US" sz="2800" dirty="0" smtClean="0">
                <a:solidFill>
                  <a:schemeClr val="accent5">
                    <a:lumMod val="75000"/>
                  </a:schemeClr>
                </a:solidFill>
                <a:latin typeface="Arial Rounded MT Bold" pitchFamily="34" charset="0"/>
              </a:rPr>
              <a:t>Reasonably </a:t>
            </a:r>
            <a:r>
              <a:rPr lang="en-US" sz="2800" dirty="0">
                <a:solidFill>
                  <a:schemeClr val="accent5">
                    <a:lumMod val="75000"/>
                  </a:schemeClr>
                </a:solidFill>
                <a:latin typeface="Arial Rounded MT Bold" pitchFamily="34" charset="0"/>
              </a:rPr>
              <a:t>good match of wood, leaves and pollen in each area.</a:t>
            </a:r>
          </a:p>
          <a:p>
            <a:r>
              <a:rPr lang="en-US" sz="2800" dirty="0">
                <a:solidFill>
                  <a:schemeClr val="accent5">
                    <a:lumMod val="75000"/>
                  </a:schemeClr>
                </a:solidFill>
                <a:latin typeface="Arial Rounded MT Bold" pitchFamily="34" charset="0"/>
              </a:rPr>
              <a:t>Common soil profile, with well preserved leaves and needles on top, and decayed farther down.</a:t>
            </a:r>
          </a:p>
          <a:p>
            <a:r>
              <a:rPr lang="en-US" sz="2800" dirty="0">
                <a:solidFill>
                  <a:schemeClr val="accent5">
                    <a:lumMod val="75000"/>
                  </a:schemeClr>
                </a:solidFill>
                <a:latin typeface="Arial Rounded MT Bold" pitchFamily="34" charset="0"/>
              </a:rPr>
              <a:t>Logs in various stages of decay.</a:t>
            </a:r>
          </a:p>
          <a:p>
            <a:r>
              <a:rPr lang="en-US" sz="2800" dirty="0">
                <a:solidFill>
                  <a:schemeClr val="accent5">
                    <a:lumMod val="75000"/>
                  </a:schemeClr>
                </a:solidFill>
                <a:latin typeface="Arial Rounded MT Bold" pitchFamily="34" charset="0"/>
              </a:rPr>
              <a:t>Complete root systems, especially on well preserved trees.</a:t>
            </a:r>
          </a:p>
          <a:p>
            <a:r>
              <a:rPr lang="en-US" sz="2800" dirty="0">
                <a:solidFill>
                  <a:schemeClr val="accent5">
                    <a:lumMod val="75000"/>
                  </a:schemeClr>
                </a:solidFill>
                <a:latin typeface="Arial Rounded MT Bold" pitchFamily="34" charset="0"/>
              </a:rPr>
              <a:t>Abundant cones, matching the nearby trees</a:t>
            </a:r>
            <a:r>
              <a:rPr lang="en-US" sz="2800" dirty="0" smtClean="0">
                <a:solidFill>
                  <a:schemeClr val="accent5">
                    <a:lumMod val="75000"/>
                  </a:schemeClr>
                </a:solidFill>
                <a:latin typeface="Arial Rounded MT Bold" pitchFamily="34" charset="0"/>
              </a:rPr>
              <a:t>.</a:t>
            </a:r>
          </a:p>
          <a:p>
            <a:r>
              <a:rPr lang="en-US" sz="2800" dirty="0" smtClean="0">
                <a:solidFill>
                  <a:srgbClr val="00B0F0"/>
                </a:solidFill>
                <a:latin typeface="Arial Rounded MT Bold" pitchFamily="34" charset="0"/>
              </a:rPr>
              <a:t>Random orientation of older fallen logs.</a:t>
            </a:r>
          </a:p>
          <a:p>
            <a:endParaRPr lang="en-US" sz="2800" dirty="0">
              <a:latin typeface="Arial Rounded MT Bold" pitchFamily="34" charset="0"/>
            </a:endParaRPr>
          </a:p>
        </p:txBody>
      </p:sp>
    </p:spTree>
    <p:extLst>
      <p:ext uri="{BB962C8B-B14F-4D97-AF65-F5344CB8AC3E}">
        <p14:creationId xmlns:p14="http://schemas.microsoft.com/office/powerpoint/2010/main" val="26108498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4525963"/>
          </a:xfrm>
        </p:spPr>
        <p:txBody>
          <a:bodyPr/>
          <a:lstStyle/>
          <a:p>
            <a:r>
              <a:rPr lang="en-US" dirty="0" smtClean="0"/>
              <a:t>Both vertical and horizontal fossil </a:t>
            </a:r>
            <a:r>
              <a:rPr lang="en-US" dirty="0"/>
              <a:t>logs and stumps are well oriented, </a:t>
            </a:r>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smtClean="0">
                <a:latin typeface="Arial Rounded MT Bold" pitchFamily="34" charset="0"/>
              </a:rPr>
              <a:t>Features as seen in outcrops</a:t>
            </a:r>
            <a:endParaRPr lang="en-US" sz="2800" dirty="0">
              <a:latin typeface="Arial Rounded MT Bold"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833" y="2209800"/>
            <a:ext cx="3516967" cy="4638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2251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5791200"/>
          </a:xfrm>
          <a:ln>
            <a:solidFill>
              <a:schemeClr val="accent1"/>
            </a:solidFill>
          </a:ln>
        </p:spPr>
        <p:txBody>
          <a:bodyPr>
            <a:normAutofit fontScale="85000" lnSpcReduction="10000"/>
          </a:bodyPr>
          <a:lstStyle/>
          <a:p>
            <a:r>
              <a:rPr lang="en-US" dirty="0"/>
              <a:t>Tree growth line patterns match across several forest levels.</a:t>
            </a:r>
          </a:p>
          <a:p>
            <a:r>
              <a:rPr lang="en-US" dirty="0" smtClean="0"/>
              <a:t>Poor </a:t>
            </a:r>
            <a:r>
              <a:rPr lang="en-US" dirty="0"/>
              <a:t>match between wood, leaves, and pollen.</a:t>
            </a:r>
          </a:p>
          <a:p>
            <a:r>
              <a:rPr lang="en-US" dirty="0"/>
              <a:t>“Organic zones” not like </a:t>
            </a:r>
            <a:r>
              <a:rPr lang="en-US" dirty="0" smtClean="0"/>
              <a:t>soil.</a:t>
            </a:r>
          </a:p>
          <a:p>
            <a:pPr lvl="1"/>
            <a:r>
              <a:rPr lang="en-US" dirty="0"/>
              <a:t>T</a:t>
            </a:r>
            <a:r>
              <a:rPr lang="en-US" dirty="0" smtClean="0"/>
              <a:t>hin</a:t>
            </a:r>
            <a:r>
              <a:rPr lang="en-US" dirty="0"/>
              <a:t>, and often missing</a:t>
            </a:r>
            <a:r>
              <a:rPr lang="en-US" dirty="0" smtClean="0"/>
              <a:t>.</a:t>
            </a:r>
          </a:p>
          <a:p>
            <a:pPr lvl="1"/>
            <a:r>
              <a:rPr lang="en-US" dirty="0" smtClean="0"/>
              <a:t>Leaves </a:t>
            </a:r>
            <a:r>
              <a:rPr lang="en-US" dirty="0"/>
              <a:t>not decayed – well preserved and separated. by pure, graded sediment layers.</a:t>
            </a:r>
          </a:p>
          <a:p>
            <a:r>
              <a:rPr lang="en-US" dirty="0"/>
              <a:t>Trees excellently preserved – very little decay.</a:t>
            </a:r>
          </a:p>
          <a:p>
            <a:r>
              <a:rPr lang="en-US" dirty="0"/>
              <a:t>Larger roots broken off, some small roots near trunk.</a:t>
            </a:r>
          </a:p>
          <a:p>
            <a:r>
              <a:rPr lang="en-US" dirty="0"/>
              <a:t>Cones rare, but well </a:t>
            </a:r>
            <a:r>
              <a:rPr lang="en-US" dirty="0" smtClean="0"/>
              <a:t>preserved.</a:t>
            </a:r>
          </a:p>
          <a:p>
            <a:r>
              <a:rPr lang="en-US" dirty="0" smtClean="0"/>
              <a:t>Trunks </a:t>
            </a:r>
            <a:r>
              <a:rPr lang="en-US" dirty="0"/>
              <a:t>and stumps with similar </a:t>
            </a:r>
            <a:r>
              <a:rPr lang="en-US" dirty="0" smtClean="0"/>
              <a:t>alignment.</a:t>
            </a:r>
          </a:p>
          <a:p>
            <a:r>
              <a:rPr lang="en-US" dirty="0" smtClean="0"/>
              <a:t>Wide </a:t>
            </a:r>
            <a:r>
              <a:rPr lang="en-US" dirty="0"/>
              <a:t>variety of life zones represented – tropical to high elevation </a:t>
            </a:r>
            <a:r>
              <a:rPr lang="en-US" dirty="0" smtClean="0"/>
              <a:t>forests.</a:t>
            </a:r>
          </a:p>
          <a:p>
            <a:endParaRPr lang="en-US" dirty="0"/>
          </a:p>
        </p:txBody>
      </p:sp>
      <p:sp>
        <p:nvSpPr>
          <p:cNvPr id="4"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smtClean="0">
                <a:solidFill>
                  <a:srgbClr val="4E3B30"/>
                </a:solidFill>
                <a:latin typeface="Arial Rounded MT Bold" pitchFamily="34" charset="0"/>
              </a:rPr>
              <a:t>Summary of Features as seen in outcrop</a:t>
            </a:r>
            <a:endParaRPr lang="en-US" sz="2800" dirty="0">
              <a:solidFill>
                <a:srgbClr val="4E3B30"/>
              </a:solidFill>
              <a:latin typeface="Arial Rounded MT Bold" pitchFamily="34" charset="0"/>
            </a:endParaRPr>
          </a:p>
        </p:txBody>
      </p:sp>
    </p:spTree>
    <p:extLst>
      <p:ext uri="{BB962C8B-B14F-4D97-AF65-F5344CB8AC3E}">
        <p14:creationId xmlns:p14="http://schemas.microsoft.com/office/powerpoint/2010/main" val="1910440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Not a single example of an animal fossil has ever been collected from the “Fossil Forest” deposits in Yellowstone National Park.</a:t>
            </a:r>
            <a:endParaRPr lang="en-US" dirty="0"/>
          </a:p>
        </p:txBody>
      </p:sp>
      <p:sp>
        <p:nvSpPr>
          <p:cNvPr id="4" name="Rectangle 2"/>
          <p:cNvSpPr txBox="1">
            <a:spLocks noGrp="1" noChangeArrowheads="1"/>
          </p:cNvSpPr>
          <p:nvPr>
            <p:ph type="title"/>
          </p:nvPr>
        </p:nvSpPr>
        <p:spPr>
          <a:xfrm>
            <a:off x="228600" y="228600"/>
            <a:ext cx="8686800" cy="8382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dirty="0" smtClean="0">
                <a:solidFill>
                  <a:srgbClr val="4E3B30"/>
                </a:solidFill>
                <a:latin typeface="Arial Rounded MT Bold" pitchFamily="34" charset="0"/>
              </a:rPr>
              <a:t>Summary of Features as seen in outcrop</a:t>
            </a:r>
            <a:endParaRPr lang="en-US" sz="2800" dirty="0">
              <a:solidFill>
                <a:srgbClr val="4E3B30"/>
              </a:solidFill>
              <a:latin typeface="Arial Rounded MT Bold" pitchFamily="34" charset="0"/>
            </a:endParaRPr>
          </a:p>
        </p:txBody>
      </p:sp>
    </p:spTree>
    <p:extLst>
      <p:ext uri="{BB962C8B-B14F-4D97-AF65-F5344CB8AC3E}">
        <p14:creationId xmlns:p14="http://schemas.microsoft.com/office/powerpoint/2010/main" val="37968174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a:bodyPr>
          <a:lstStyle/>
          <a:p>
            <a:r>
              <a:rPr lang="en-US" sz="2800" dirty="0" smtClean="0"/>
              <a:t>If not actual forests, what are these deposits?</a:t>
            </a:r>
            <a:endParaRPr lang="en-US" sz="2800" dirty="0"/>
          </a:p>
        </p:txBody>
      </p:sp>
      <p:sp>
        <p:nvSpPr>
          <p:cNvPr id="3" name="Content Placeholder 2"/>
          <p:cNvSpPr>
            <a:spLocks noGrp="1"/>
          </p:cNvSpPr>
          <p:nvPr>
            <p:ph idx="1"/>
          </p:nvPr>
        </p:nvSpPr>
        <p:spPr/>
        <p:txBody>
          <a:bodyPr/>
          <a:lstStyle/>
          <a:p>
            <a:r>
              <a:rPr lang="en-US" dirty="0" smtClean="0"/>
              <a:t>How then can we explain all of the features we have described?</a:t>
            </a:r>
            <a:endParaRPr lang="en-US" dirty="0"/>
          </a:p>
        </p:txBody>
      </p:sp>
    </p:spTree>
    <p:extLst>
      <p:ext uri="{BB962C8B-B14F-4D97-AF65-F5344CB8AC3E}">
        <p14:creationId xmlns:p14="http://schemas.microsoft.com/office/powerpoint/2010/main" val="1738362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srcRect/>
          <a:stretch>
            <a:fillRect/>
          </a:stretch>
        </p:blipFill>
        <p:spPr bwMode="auto">
          <a:xfrm>
            <a:off x="152400" y="381000"/>
            <a:ext cx="8915400" cy="575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smtClean="0"/>
              <a:t>A model for depositing upright trees</a:t>
            </a:r>
            <a:endParaRPr lang="en-US" dirty="0"/>
          </a:p>
        </p:txBody>
      </p:sp>
      <p:sp>
        <p:nvSpPr>
          <p:cNvPr id="3" name="Content Placeholder 2"/>
          <p:cNvSpPr>
            <a:spLocks noGrp="1"/>
          </p:cNvSpPr>
          <p:nvPr>
            <p:ph idx="1"/>
          </p:nvPr>
        </p:nvSpPr>
        <p:spPr/>
        <p:txBody>
          <a:bodyPr/>
          <a:lstStyle/>
          <a:p>
            <a:endParaRPr lang="en-US"/>
          </a:p>
        </p:txBody>
      </p:sp>
      <p:pic>
        <p:nvPicPr>
          <p:cNvPr id="1026" name="Picture 2" descr="http://www.grisda.org/origins/images/24029-1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31335"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1057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5791200"/>
          </a:xfrm>
          <a:ln>
            <a:solidFill>
              <a:schemeClr val="accent1"/>
            </a:solidFill>
          </a:ln>
        </p:spPr>
        <p:txBody>
          <a:bodyPr>
            <a:normAutofit/>
          </a:bodyPr>
          <a:lstStyle/>
          <a:p>
            <a:r>
              <a:rPr lang="en-US" dirty="0"/>
              <a:t>Can transported trunks and stumps really be preserved upright</a:t>
            </a:r>
            <a:r>
              <a:rPr lang="en-US" dirty="0" smtClean="0"/>
              <a:t>?</a:t>
            </a:r>
          </a:p>
          <a:p>
            <a:endParaRPr lang="en-US" dirty="0"/>
          </a:p>
          <a:p>
            <a:endParaRPr lang="en-US" dirty="0" smtClean="0"/>
          </a:p>
          <a:p>
            <a:endParaRPr lang="en-US" dirty="0"/>
          </a:p>
          <a:p>
            <a:endParaRPr lang="en-US" dirty="0" smtClean="0"/>
          </a:p>
          <a:p>
            <a:endParaRPr lang="en-US" dirty="0"/>
          </a:p>
          <a:p>
            <a:r>
              <a:rPr lang="en-US" dirty="0" smtClean="0"/>
              <a:t>On May 18, 1980, and the period following, we had the answer to this and other questions regarding the Yellowstone “Fossil” Forests.</a:t>
            </a:r>
            <a:endParaRPr lang="en-US" dirty="0"/>
          </a:p>
          <a:p>
            <a:endParaRPr lang="en-US" dirty="0"/>
          </a:p>
        </p:txBody>
      </p:sp>
      <p:sp>
        <p:nvSpPr>
          <p:cNvPr id="4" name="Rectangle 2"/>
          <p:cNvSpPr txBox="1">
            <a:spLocks noChangeArrowheads="1"/>
          </p:cNvSpPr>
          <p:nvPr/>
        </p:nvSpPr>
        <p:spPr>
          <a:xfrm>
            <a:off x="0" y="76200"/>
            <a:ext cx="91440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700" dirty="0">
                <a:solidFill>
                  <a:srgbClr val="4E3B30"/>
                </a:solidFill>
                <a:latin typeface="Arial Rounded MT Bold" pitchFamily="34" charset="0"/>
              </a:rPr>
              <a:t>Is there a modern analogue for this model?</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676400"/>
            <a:ext cx="4647694" cy="302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2237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6" y="0"/>
            <a:ext cx="3662624"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6" y="0"/>
            <a:ext cx="392853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304800" y="381000"/>
            <a:ext cx="3505200" cy="6477000"/>
          </a:xfrm>
          <a:prstGeom prst="line">
            <a:avLst/>
          </a:prstGeom>
          <a:ln w="349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4800" y="228600"/>
            <a:ext cx="8839200" cy="1386477"/>
          </a:xfrm>
          <a:prstGeom prst="line">
            <a:avLst/>
          </a:prstGeom>
          <a:ln w="349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8095" y="1615077"/>
            <a:ext cx="5285905" cy="5242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2"/>
          <p:cNvSpPr>
            <a:spLocks noGrp="1" noChangeArrowheads="1"/>
          </p:cNvSpPr>
          <p:nvPr>
            <p:ph type="title"/>
          </p:nvPr>
        </p:nvSpPr>
        <p:spPr>
          <a:xfrm>
            <a:off x="4648200" y="228600"/>
            <a:ext cx="4495799" cy="711200"/>
          </a:xfrm>
        </p:spPr>
        <p:txBody>
          <a:bodyPr>
            <a:noAutofit/>
          </a:bodyPr>
          <a:lstStyle/>
          <a:p>
            <a:r>
              <a:rPr lang="en-US" sz="2800" dirty="0" smtClean="0">
                <a:latin typeface="Arial Rounded MT Bold" pitchFamily="34" charset="0"/>
              </a:rPr>
              <a:t>Mt. St. Helens</a:t>
            </a:r>
            <a:endParaRPr lang="en-US" sz="2800" dirty="0">
              <a:latin typeface="Arial Rounded MT Bold" pitchFamily="34" charset="0"/>
            </a:endParaRPr>
          </a:p>
        </p:txBody>
      </p:sp>
    </p:spTree>
    <p:extLst>
      <p:ext uri="{BB962C8B-B14F-4D97-AF65-F5344CB8AC3E}">
        <p14:creationId xmlns:p14="http://schemas.microsoft.com/office/powerpoint/2010/main" val="28235333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www.blindloop.com/wp-content/uploads/2010/03/Mount-St-Hel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026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descr="http://www.nps.gov/features/yell/slidefile/geology/volcanicsigneous/Images/104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10021554" cy="639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6720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791200"/>
          </a:xfrm>
          <a:ln>
            <a:solidFill>
              <a:schemeClr val="accent1"/>
            </a:solidFill>
          </a:ln>
        </p:spPr>
        <p:txBody>
          <a:bodyPr>
            <a:normAutofit/>
          </a:bodyPr>
          <a:lstStyle/>
          <a:p>
            <a:pPr>
              <a:spcBef>
                <a:spcPct val="50000"/>
              </a:spcBef>
            </a:pPr>
            <a:r>
              <a:rPr lang="en-US" dirty="0">
                <a:solidFill>
                  <a:srgbClr val="FFFF00"/>
                </a:solidFill>
              </a:rPr>
              <a:t>Spirit Lake, after 1980 eruption of </a:t>
            </a:r>
            <a:r>
              <a:rPr lang="en-US" dirty="0" smtClean="0">
                <a:solidFill>
                  <a:srgbClr val="FFFF00"/>
                </a:solidFill>
              </a:rPr>
              <a:t>Mt. St. </a:t>
            </a:r>
            <a:r>
              <a:rPr lang="en-US" dirty="0">
                <a:solidFill>
                  <a:srgbClr val="FFFF00"/>
                </a:solidFill>
              </a:rPr>
              <a:t>Helens</a:t>
            </a:r>
          </a:p>
          <a:p>
            <a:endParaRPr lang="en-US" dirty="0"/>
          </a:p>
        </p:txBody>
      </p:sp>
      <p:sp>
        <p:nvSpPr>
          <p:cNvPr id="4" name="Rectangle 2"/>
          <p:cNvSpPr txBox="1">
            <a:spLocks noChangeArrowheads="1"/>
          </p:cNvSpPr>
          <p:nvPr/>
        </p:nvSpPr>
        <p:spPr>
          <a:xfrm>
            <a:off x="0" y="76200"/>
            <a:ext cx="91440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700" dirty="0">
                <a:solidFill>
                  <a:srgbClr val="00FF99"/>
                </a:solidFill>
                <a:latin typeface="Arial Rounded MT Bold" pitchFamily="34" charset="0"/>
              </a:rPr>
              <a:t>Is there a modern analogue for this model?</a:t>
            </a:r>
          </a:p>
        </p:txBody>
      </p:sp>
      <p:pic>
        <p:nvPicPr>
          <p:cNvPr id="5" name="Picture 2" descr="24033-22"/>
          <p:cNvPicPr>
            <a:picLocks noChangeAspect="1" noChangeArrowheads="1"/>
          </p:cNvPicPr>
          <p:nvPr/>
        </p:nvPicPr>
        <p:blipFill>
          <a:blip r:embed="rId2"/>
          <a:srcRect/>
          <a:stretch>
            <a:fillRect/>
          </a:stretch>
        </p:blipFill>
        <p:spPr bwMode="auto">
          <a:xfrm>
            <a:off x="838200" y="1685925"/>
            <a:ext cx="7315200" cy="4953000"/>
          </a:xfrm>
          <a:prstGeom prst="rect">
            <a:avLst/>
          </a:prstGeom>
          <a:noFill/>
          <a:ln w="9525">
            <a:noFill/>
            <a:miter lim="800000"/>
            <a:headEnd/>
            <a:tailEnd/>
          </a:ln>
        </p:spPr>
      </p:pic>
      <p:pic>
        <p:nvPicPr>
          <p:cNvPr id="6" name="Picture 2" descr="http://www.1nova.com/photoblog/wp-content/uploads/2009/07/Spirit_L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676400"/>
            <a:ext cx="7493000" cy="561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1546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41" name="Picture 2" descr="24033-23"/>
          <p:cNvPicPr>
            <a:picLocks noChangeAspect="1" noChangeArrowheads="1"/>
          </p:cNvPicPr>
          <p:nvPr/>
        </p:nvPicPr>
        <p:blipFill>
          <a:blip r:embed="rId2"/>
          <a:srcRect/>
          <a:stretch>
            <a:fillRect/>
          </a:stretch>
        </p:blipFill>
        <p:spPr bwMode="auto">
          <a:xfrm>
            <a:off x="2514600" y="76200"/>
            <a:ext cx="4610100" cy="6705600"/>
          </a:xfrm>
          <a:prstGeom prst="rect">
            <a:avLst/>
          </a:prstGeom>
          <a:noFill/>
          <a:ln w="9525">
            <a:noFill/>
            <a:miter lim="800000"/>
            <a:headEnd/>
            <a:tailEnd/>
          </a:ln>
        </p:spPr>
      </p:pic>
      <p:sp>
        <p:nvSpPr>
          <p:cNvPr id="2" name="TextBox 1"/>
          <p:cNvSpPr txBox="1"/>
          <p:nvPr/>
        </p:nvSpPr>
        <p:spPr>
          <a:xfrm>
            <a:off x="381000" y="2209800"/>
            <a:ext cx="2133600" cy="1815882"/>
          </a:xfrm>
          <a:prstGeom prst="rect">
            <a:avLst/>
          </a:prstGeom>
          <a:noFill/>
        </p:spPr>
        <p:txBody>
          <a:bodyPr wrap="square" rtlCol="0">
            <a:spAutoFit/>
          </a:bodyPr>
          <a:lstStyle/>
          <a:p>
            <a:r>
              <a:rPr lang="en-US" sz="2800" b="1" dirty="0" smtClean="0">
                <a:solidFill>
                  <a:srgbClr val="FFFF00"/>
                </a:solidFill>
              </a:rPr>
              <a:t>Upright floating stumps in Spirit Lake</a:t>
            </a:r>
            <a:endParaRPr lang="en-US" sz="2800" b="1" dirty="0">
              <a:solidFill>
                <a:srgbClr val="FFFF00"/>
              </a:solidFill>
            </a:endParaRPr>
          </a:p>
        </p:txBody>
      </p:sp>
      <p:cxnSp>
        <p:nvCxnSpPr>
          <p:cNvPr id="4" name="Straight Arrow Connector 3"/>
          <p:cNvCxnSpPr/>
          <p:nvPr/>
        </p:nvCxnSpPr>
        <p:spPr>
          <a:xfrm>
            <a:off x="2514600" y="4025682"/>
            <a:ext cx="457200" cy="47011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14600" y="4038600"/>
            <a:ext cx="1447800" cy="6096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14600" y="4038600"/>
            <a:ext cx="2514600" cy="6096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504661" y="3647160"/>
            <a:ext cx="3286539" cy="39144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14600" y="2514600"/>
            <a:ext cx="3048000" cy="151108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62465" name="Picture 2" descr="FForSpirL"/>
          <p:cNvPicPr>
            <a:picLocks noChangeAspect="1" noChangeArrowheads="1"/>
          </p:cNvPicPr>
          <p:nvPr/>
        </p:nvPicPr>
        <p:blipFill>
          <a:blip r:embed="rId2"/>
          <a:srcRect/>
          <a:stretch>
            <a:fillRect/>
          </a:stretch>
        </p:blipFill>
        <p:spPr bwMode="auto">
          <a:xfrm>
            <a:off x="76200" y="38100"/>
            <a:ext cx="8991600" cy="6743700"/>
          </a:xfrm>
          <a:prstGeom prst="rect">
            <a:avLst/>
          </a:prstGeom>
          <a:noFill/>
          <a:ln>
            <a:noFill/>
          </a:ln>
        </p:spPr>
      </p:pic>
      <p:sp>
        <p:nvSpPr>
          <p:cNvPr id="2" name="TextBox 1"/>
          <p:cNvSpPr txBox="1"/>
          <p:nvPr/>
        </p:nvSpPr>
        <p:spPr>
          <a:xfrm>
            <a:off x="152400" y="2133600"/>
            <a:ext cx="2209801" cy="2677656"/>
          </a:xfrm>
          <a:prstGeom prst="rect">
            <a:avLst/>
          </a:prstGeom>
          <a:noFill/>
        </p:spPr>
        <p:txBody>
          <a:bodyPr wrap="square" rtlCol="0">
            <a:spAutoFit/>
          </a:bodyPr>
          <a:lstStyle/>
          <a:p>
            <a:r>
              <a:rPr lang="en-US" sz="2800" b="1" dirty="0" smtClean="0">
                <a:solidFill>
                  <a:srgbClr val="FFFF00"/>
                </a:solidFill>
              </a:rPr>
              <a:t>Upright stumps deposited on sandbar in Toutle River</a:t>
            </a:r>
            <a:endParaRPr lang="en-US" sz="2800" b="1"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3489" name="Picture 2" descr="24035-25"/>
          <p:cNvPicPr>
            <a:picLocks noChangeAspect="1" noChangeArrowheads="1"/>
          </p:cNvPicPr>
          <p:nvPr/>
        </p:nvPicPr>
        <p:blipFill>
          <a:blip r:embed="rId2"/>
          <a:srcRect/>
          <a:stretch>
            <a:fillRect/>
          </a:stretch>
        </p:blipFill>
        <p:spPr bwMode="auto">
          <a:xfrm>
            <a:off x="76200" y="427038"/>
            <a:ext cx="8991600" cy="5745162"/>
          </a:xfrm>
          <a:prstGeom prst="rect">
            <a:avLst/>
          </a:prstGeom>
          <a:noFill/>
          <a:ln w="9525">
            <a:noFill/>
            <a:miter lim="800000"/>
            <a:headEnd/>
            <a:tailEnd/>
          </a:ln>
        </p:spPr>
      </p:pic>
      <p:sp>
        <p:nvSpPr>
          <p:cNvPr id="5" name="TextBox 4"/>
          <p:cNvSpPr txBox="1"/>
          <p:nvPr/>
        </p:nvSpPr>
        <p:spPr>
          <a:xfrm>
            <a:off x="381000" y="2209800"/>
            <a:ext cx="2133600" cy="1815882"/>
          </a:xfrm>
          <a:prstGeom prst="rect">
            <a:avLst/>
          </a:prstGeom>
          <a:noFill/>
        </p:spPr>
        <p:txBody>
          <a:bodyPr wrap="square" rtlCol="0">
            <a:spAutoFit/>
          </a:bodyPr>
          <a:lstStyle/>
          <a:p>
            <a:r>
              <a:rPr lang="en-US" sz="2800" b="1" dirty="0" smtClean="0">
                <a:solidFill>
                  <a:srgbClr val="FFFF00"/>
                </a:solidFill>
              </a:rPr>
              <a:t>Upright floating stumps in Spirit Lake</a:t>
            </a:r>
            <a:endParaRPr lang="en-US" sz="2800" b="1" dirty="0">
              <a:solidFill>
                <a:srgbClr val="FFFF00"/>
              </a:solidFill>
            </a:endParaRPr>
          </a:p>
        </p:txBody>
      </p:sp>
      <p:cxnSp>
        <p:nvCxnSpPr>
          <p:cNvPr id="6" name="Straight Arrow Connector 5"/>
          <p:cNvCxnSpPr/>
          <p:nvPr/>
        </p:nvCxnSpPr>
        <p:spPr>
          <a:xfrm>
            <a:off x="2494722" y="3296306"/>
            <a:ext cx="3657600" cy="20889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514600" y="2971800"/>
            <a:ext cx="1828800" cy="32781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4513" name="Picture 2" descr="24036-26"/>
          <p:cNvPicPr>
            <a:picLocks noChangeAspect="1" noChangeArrowheads="1"/>
          </p:cNvPicPr>
          <p:nvPr/>
        </p:nvPicPr>
        <p:blipFill>
          <a:blip r:embed="rId2"/>
          <a:srcRect/>
          <a:stretch>
            <a:fillRect/>
          </a:stretch>
        </p:blipFill>
        <p:spPr bwMode="auto">
          <a:xfrm>
            <a:off x="122583" y="943183"/>
            <a:ext cx="8915400" cy="5881687"/>
          </a:xfrm>
          <a:prstGeom prst="rect">
            <a:avLst/>
          </a:prstGeom>
          <a:noFill/>
          <a:ln w="9525">
            <a:noFill/>
            <a:miter lim="800000"/>
            <a:headEnd/>
            <a:tailEnd/>
          </a:ln>
        </p:spPr>
      </p:pic>
      <p:sp>
        <p:nvSpPr>
          <p:cNvPr id="3" name="Rectangle 2"/>
          <p:cNvSpPr txBox="1">
            <a:spLocks noChangeArrowheads="1"/>
          </p:cNvSpPr>
          <p:nvPr/>
        </p:nvSpPr>
        <p:spPr>
          <a:xfrm>
            <a:off x="0" y="76200"/>
            <a:ext cx="91440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500" dirty="0" err="1" smtClean="0">
                <a:solidFill>
                  <a:srgbClr val="FFFF00"/>
                </a:solidFill>
                <a:latin typeface="Arial Rounded MT Bold" pitchFamily="34" charset="0"/>
              </a:rPr>
              <a:t>Sidescan</a:t>
            </a:r>
            <a:r>
              <a:rPr lang="en-US" sz="2500" dirty="0" smtClean="0">
                <a:solidFill>
                  <a:srgbClr val="FFFF00"/>
                </a:solidFill>
                <a:latin typeface="Arial Rounded MT Bold" pitchFamily="34" charset="0"/>
              </a:rPr>
              <a:t> sonar image of bottom of Spirit Lake</a:t>
            </a:r>
            <a:endParaRPr lang="en-US" sz="2500" dirty="0">
              <a:solidFill>
                <a:srgbClr val="FFFF00"/>
              </a:solidFill>
              <a:latin typeface="Arial Rounded MT Bold" pitchFamily="34" charset="0"/>
            </a:endParaRPr>
          </a:p>
        </p:txBody>
      </p:sp>
      <p:sp>
        <p:nvSpPr>
          <p:cNvPr id="4" name="TextBox 3"/>
          <p:cNvSpPr txBox="1"/>
          <p:nvPr/>
        </p:nvSpPr>
        <p:spPr>
          <a:xfrm>
            <a:off x="351183" y="3429000"/>
            <a:ext cx="2133600" cy="1815882"/>
          </a:xfrm>
          <a:prstGeom prst="rect">
            <a:avLst/>
          </a:prstGeom>
          <a:noFill/>
        </p:spPr>
        <p:txBody>
          <a:bodyPr wrap="square" rtlCol="0">
            <a:spAutoFit/>
          </a:bodyPr>
          <a:lstStyle/>
          <a:p>
            <a:r>
              <a:rPr lang="en-US" sz="2800" b="1" dirty="0" smtClean="0">
                <a:solidFill>
                  <a:srgbClr val="FFFF00"/>
                </a:solidFill>
              </a:rPr>
              <a:t>Upright stumps on bottom of Spirit Lake</a:t>
            </a:r>
            <a:endParaRPr lang="en-US" sz="2800" b="1" dirty="0">
              <a:solidFill>
                <a:srgbClr val="FFFF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697" name="Picture 4" descr="http://www.nps.gov/history/history/online_books/yell/knowlton/images/fig4.jpg"/>
          <p:cNvPicPr>
            <a:picLocks noChangeAspect="1" noChangeArrowheads="1"/>
          </p:cNvPicPr>
          <p:nvPr/>
        </p:nvPicPr>
        <p:blipFill>
          <a:blip r:embed="rId2"/>
          <a:srcRect/>
          <a:stretch>
            <a:fillRect/>
          </a:stretch>
        </p:blipFill>
        <p:spPr bwMode="auto">
          <a:xfrm>
            <a:off x="2286000" y="152400"/>
            <a:ext cx="45434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6561" name="Picture 2" descr="24037-27"/>
          <p:cNvPicPr>
            <a:picLocks noChangeAspect="1" noChangeArrowheads="1"/>
          </p:cNvPicPr>
          <p:nvPr/>
        </p:nvPicPr>
        <p:blipFill>
          <a:blip r:embed="rId2"/>
          <a:srcRect/>
          <a:stretch>
            <a:fillRect/>
          </a:stretch>
        </p:blipFill>
        <p:spPr bwMode="auto">
          <a:xfrm>
            <a:off x="152400" y="1055688"/>
            <a:ext cx="8915400" cy="4583112"/>
          </a:xfrm>
          <a:prstGeom prst="rect">
            <a:avLst/>
          </a:prstGeom>
          <a:noFill/>
          <a:ln w="9525">
            <a:noFill/>
            <a:miter lim="800000"/>
            <a:headEnd/>
            <a:tailEnd/>
          </a:ln>
        </p:spPr>
      </p:pic>
      <p:sp>
        <p:nvSpPr>
          <p:cNvPr id="2" name="TextBox 1"/>
          <p:cNvSpPr txBox="1"/>
          <p:nvPr/>
        </p:nvSpPr>
        <p:spPr>
          <a:xfrm>
            <a:off x="158470" y="228600"/>
            <a:ext cx="8725467" cy="584775"/>
          </a:xfrm>
          <a:prstGeom prst="rect">
            <a:avLst/>
          </a:prstGeom>
          <a:noFill/>
        </p:spPr>
        <p:txBody>
          <a:bodyPr wrap="none" rtlCol="0">
            <a:spAutoFit/>
          </a:bodyPr>
          <a:lstStyle/>
          <a:p>
            <a:pPr algn="ctr"/>
            <a:r>
              <a:rPr lang="en-US" sz="3200" dirty="0" smtClean="0"/>
              <a:t>Distribution Field of Upright Logs in Spirit  Lake</a:t>
            </a:r>
            <a:endParaRPr lang="en-US" sz="3200" dirty="0"/>
          </a:p>
        </p:txBody>
      </p:sp>
      <p:sp>
        <p:nvSpPr>
          <p:cNvPr id="5" name="Rectangle 2"/>
          <p:cNvSpPr txBox="1">
            <a:spLocks noChangeArrowheads="1"/>
          </p:cNvSpPr>
          <p:nvPr/>
        </p:nvSpPr>
        <p:spPr>
          <a:xfrm>
            <a:off x="0" y="76200"/>
            <a:ext cx="91440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500" dirty="0" smtClean="0">
                <a:solidFill>
                  <a:srgbClr val="FFFF00"/>
                </a:solidFill>
                <a:latin typeface="Arial Rounded MT Bold" pitchFamily="34" charset="0"/>
              </a:rPr>
              <a:t>Distribution of upright stumps on bottom of Spirit Lake</a:t>
            </a:r>
            <a:endParaRPr lang="en-US" sz="2500" dirty="0">
              <a:solidFill>
                <a:srgbClr val="FFFF00"/>
              </a:solidFill>
              <a:latin typeface="Arial Rounded MT Bold"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Our </a:t>
            </a:r>
            <a:r>
              <a:rPr lang="en-US" dirty="0"/>
              <a:t>approach paid off and by the early 1980's, aided by the catastrophic eruption of Mt. St Helens, not only had the National Park Service removed the signs describing them as fossil forests, but National Geographic Magazine produced a map of the Park in which they identified the deposits of fossil trees as catastrophic emplacements. This was all the result of scientific research </a:t>
            </a:r>
            <a:r>
              <a:rPr lang="en-US" dirty="0" smtClean="0"/>
              <a:t>published by scientists who took Genesis seriously and </a:t>
            </a:r>
            <a:r>
              <a:rPr lang="en-US" dirty="0"/>
              <a:t>their students.</a:t>
            </a:r>
          </a:p>
        </p:txBody>
      </p:sp>
      <p:sp>
        <p:nvSpPr>
          <p:cNvPr id="5" name="Rectangle 2"/>
          <p:cNvSpPr txBox="1">
            <a:spLocks noChangeArrowheads="1"/>
          </p:cNvSpPr>
          <p:nvPr/>
        </p:nvSpPr>
        <p:spPr>
          <a:xfrm>
            <a:off x="152400" y="76200"/>
            <a:ext cx="8991600" cy="8636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2800" smtClean="0">
                <a:latin typeface="Arial Rounded MT Bold" pitchFamily="34" charset="0"/>
              </a:rPr>
              <a:t>Challenge to Creationists</a:t>
            </a:r>
            <a:endParaRPr lang="en-US" sz="2800" dirty="0">
              <a:latin typeface="Arial Rounded MT Bold" pitchFamily="34" charset="0"/>
            </a:endParaRPr>
          </a:p>
        </p:txBody>
      </p:sp>
    </p:spTree>
    <p:extLst>
      <p:ext uri="{BB962C8B-B14F-4D97-AF65-F5344CB8AC3E}">
        <p14:creationId xmlns:p14="http://schemas.microsoft.com/office/powerpoint/2010/main" val="41201440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800" dirty="0" smtClean="0">
                <a:latin typeface="Arial Rounded MT Bold" pitchFamily="34" charset="0"/>
              </a:rPr>
              <a:t>Selected Bibliography from Adventist Authors</a:t>
            </a:r>
            <a:endParaRPr lang="en-US" sz="2800" dirty="0">
              <a:latin typeface="Arial Rounded MT Bold" pitchFamily="34" charset="0"/>
            </a:endParaRPr>
          </a:p>
        </p:txBody>
      </p:sp>
      <p:sp>
        <p:nvSpPr>
          <p:cNvPr id="214019" name="Rectangle 3"/>
          <p:cNvSpPr>
            <a:spLocks noGrp="1" noChangeArrowheads="1"/>
          </p:cNvSpPr>
          <p:nvPr>
            <p:ph idx="1"/>
          </p:nvPr>
        </p:nvSpPr>
        <p:spPr>
          <a:xfrm>
            <a:off x="228600" y="1219200"/>
            <a:ext cx="8686800" cy="5486400"/>
          </a:xfrm>
        </p:spPr>
        <p:txBody>
          <a:bodyPr>
            <a:normAutofit fontScale="70000" lnSpcReduction="20000"/>
          </a:bodyPr>
          <a:lstStyle/>
          <a:p>
            <a:r>
              <a:rPr lang="en-US" sz="2800" dirty="0">
                <a:solidFill>
                  <a:schemeClr val="accent5">
                    <a:lumMod val="75000"/>
                  </a:schemeClr>
                </a:solidFill>
                <a:latin typeface="Arial Rounded MT Bold" pitchFamily="34" charset="0"/>
              </a:rPr>
              <a:t>H. G. Coffin, “Orientation of Trees in the Yellowstone Petrified Forests,” Journal of Paleontology 50 (1976): 539-543</a:t>
            </a:r>
          </a:p>
          <a:p>
            <a:r>
              <a:rPr lang="en-US" sz="2800" dirty="0">
                <a:solidFill>
                  <a:schemeClr val="accent5">
                    <a:lumMod val="75000"/>
                  </a:schemeClr>
                </a:solidFill>
                <a:latin typeface="Arial Rounded MT Bold" pitchFamily="34" charset="0"/>
              </a:rPr>
              <a:t>H. G. Coffin, “The Organic Levels of the Yellowstone Petrified Forests,” Origins 6, no. 2 (1979): 71-82</a:t>
            </a:r>
          </a:p>
          <a:p>
            <a:r>
              <a:rPr lang="en-US" sz="2800" dirty="0">
                <a:solidFill>
                  <a:schemeClr val="accent5">
                    <a:lumMod val="75000"/>
                  </a:schemeClr>
                </a:solidFill>
                <a:latin typeface="Arial Rounded MT Bold" pitchFamily="34" charset="0"/>
              </a:rPr>
              <a:t>Yamamoto, T. and A.V. Chadwick. Identification of fossil wood from the Specimen Creek area of the Gallatin Petrified Forest, Yellowstone National Park. Part I Gymnosperms. J. San-</a:t>
            </a:r>
            <a:r>
              <a:rPr lang="en-US" sz="2800" dirty="0" err="1">
                <a:solidFill>
                  <a:schemeClr val="accent5">
                    <a:lumMod val="75000"/>
                  </a:schemeClr>
                </a:solidFill>
                <a:latin typeface="Arial Rounded MT Bold" pitchFamily="34" charset="0"/>
              </a:rPr>
              <a:t>iku</a:t>
            </a:r>
            <a:r>
              <a:rPr lang="en-US" sz="2800" dirty="0">
                <a:solidFill>
                  <a:schemeClr val="accent5">
                    <a:lumMod val="75000"/>
                  </a:schemeClr>
                </a:solidFill>
                <a:latin typeface="Arial Rounded MT Bold" pitchFamily="34" charset="0"/>
              </a:rPr>
              <a:t> </a:t>
            </a:r>
            <a:r>
              <a:rPr lang="en-US" sz="2800" dirty="0" err="1">
                <a:solidFill>
                  <a:schemeClr val="accent5">
                    <a:lumMod val="75000"/>
                  </a:schemeClr>
                </a:solidFill>
                <a:latin typeface="Arial Rounded MT Bold" pitchFamily="34" charset="0"/>
              </a:rPr>
              <a:t>Gakuin</a:t>
            </a:r>
            <a:r>
              <a:rPr lang="en-US" sz="2800" dirty="0">
                <a:solidFill>
                  <a:schemeClr val="accent5">
                    <a:lumMod val="75000"/>
                  </a:schemeClr>
                </a:solidFill>
                <a:latin typeface="Arial Rounded MT Bold" pitchFamily="34" charset="0"/>
              </a:rPr>
              <a:t> J C. 10 (1982):25-42.</a:t>
            </a:r>
          </a:p>
          <a:p>
            <a:r>
              <a:rPr lang="en-US" sz="2800" dirty="0">
                <a:solidFill>
                  <a:schemeClr val="accent5">
                    <a:lumMod val="75000"/>
                  </a:schemeClr>
                </a:solidFill>
                <a:latin typeface="Arial Rounded MT Bold" pitchFamily="34" charset="0"/>
              </a:rPr>
              <a:t>H. G. Coffin, “Erect Floating Stumps in Spirit Lake, Washington,” Geology 11 (1983): 298-299</a:t>
            </a:r>
          </a:p>
          <a:p>
            <a:r>
              <a:rPr lang="en-US" sz="2800" dirty="0">
                <a:solidFill>
                  <a:schemeClr val="accent5">
                    <a:lumMod val="75000"/>
                  </a:schemeClr>
                </a:solidFill>
                <a:latin typeface="Arial Rounded MT Bold" pitchFamily="34" charset="0"/>
              </a:rPr>
              <a:t>H. G. Coffin, “Erect Floating Stumps in Spirit Lake, Washington:  Reply,”  Geology 11 (1983): 734</a:t>
            </a:r>
          </a:p>
          <a:p>
            <a:r>
              <a:rPr lang="en-US" sz="2800" dirty="0">
                <a:solidFill>
                  <a:schemeClr val="accent5">
                    <a:lumMod val="75000"/>
                  </a:schemeClr>
                </a:solidFill>
                <a:latin typeface="Arial Rounded MT Bold" pitchFamily="34" charset="0"/>
              </a:rPr>
              <a:t>Yamamoto, T. and A.V. Chadwick. Identification of fossil wood from the Specimen Creek area of the Gallatin Petrified Forest, Yellowstone National Park. Part II Angiosperms. J. San-</a:t>
            </a:r>
            <a:r>
              <a:rPr lang="en-US" sz="2800" dirty="0" err="1">
                <a:solidFill>
                  <a:schemeClr val="accent5">
                    <a:lumMod val="75000"/>
                  </a:schemeClr>
                </a:solidFill>
                <a:latin typeface="Arial Rounded MT Bold" pitchFamily="34" charset="0"/>
              </a:rPr>
              <a:t>iku</a:t>
            </a:r>
            <a:r>
              <a:rPr lang="en-US" sz="2800" dirty="0">
                <a:solidFill>
                  <a:schemeClr val="accent5">
                    <a:lumMod val="75000"/>
                  </a:schemeClr>
                </a:solidFill>
                <a:latin typeface="Arial Rounded MT Bold" pitchFamily="34" charset="0"/>
              </a:rPr>
              <a:t> </a:t>
            </a:r>
            <a:r>
              <a:rPr lang="en-US" sz="2800" dirty="0" err="1">
                <a:solidFill>
                  <a:schemeClr val="accent5">
                    <a:lumMod val="75000"/>
                  </a:schemeClr>
                </a:solidFill>
                <a:latin typeface="Arial Rounded MT Bold" pitchFamily="34" charset="0"/>
              </a:rPr>
              <a:t>Gakuin</a:t>
            </a:r>
            <a:r>
              <a:rPr lang="en-US" sz="2800" dirty="0">
                <a:solidFill>
                  <a:schemeClr val="accent5">
                    <a:lumMod val="75000"/>
                  </a:schemeClr>
                </a:solidFill>
                <a:latin typeface="Arial Rounded MT Bold" pitchFamily="34" charset="0"/>
              </a:rPr>
              <a:t> J C. 11 (1983):49-66.</a:t>
            </a:r>
          </a:p>
          <a:p>
            <a:r>
              <a:rPr lang="en-US" sz="2800" dirty="0">
                <a:solidFill>
                  <a:schemeClr val="accent5">
                    <a:lumMod val="75000"/>
                  </a:schemeClr>
                </a:solidFill>
                <a:latin typeface="Arial Rounded MT Bold" pitchFamily="34" charset="0"/>
              </a:rPr>
              <a:t> A. V. Chadwick, and T. Yamamoto,  “A </a:t>
            </a:r>
            <a:r>
              <a:rPr lang="en-US" sz="2800" dirty="0" err="1">
                <a:solidFill>
                  <a:schemeClr val="accent5">
                    <a:lumMod val="75000"/>
                  </a:schemeClr>
                </a:solidFill>
                <a:latin typeface="Arial Rounded MT Bold" pitchFamily="34" charset="0"/>
              </a:rPr>
              <a:t>Paleoecological</a:t>
            </a:r>
            <a:r>
              <a:rPr lang="en-US" sz="2800" dirty="0">
                <a:solidFill>
                  <a:schemeClr val="accent5">
                    <a:lumMod val="75000"/>
                  </a:schemeClr>
                </a:solidFill>
                <a:latin typeface="Arial Rounded MT Bold" pitchFamily="34" charset="0"/>
              </a:rPr>
              <a:t> Analysis of the Petrified Trees in the Specimen Creek Area of Yellowstone National Park, Montana, USA,” </a:t>
            </a:r>
            <a:r>
              <a:rPr lang="en-US" sz="2800" dirty="0" err="1">
                <a:solidFill>
                  <a:schemeClr val="accent5">
                    <a:lumMod val="75000"/>
                  </a:schemeClr>
                </a:solidFill>
                <a:latin typeface="Arial Rounded MT Bold" pitchFamily="34" charset="0"/>
              </a:rPr>
              <a:t>Palaeogeography</a:t>
            </a:r>
            <a:r>
              <a:rPr lang="en-US" sz="2800" dirty="0">
                <a:solidFill>
                  <a:schemeClr val="accent5">
                    <a:lumMod val="75000"/>
                  </a:schemeClr>
                </a:solidFill>
                <a:latin typeface="Arial Rounded MT Bold" pitchFamily="34" charset="0"/>
              </a:rPr>
              <a:t>, </a:t>
            </a:r>
            <a:r>
              <a:rPr lang="en-US" sz="2800" dirty="0" err="1">
                <a:solidFill>
                  <a:schemeClr val="accent5">
                    <a:lumMod val="75000"/>
                  </a:schemeClr>
                </a:solidFill>
                <a:latin typeface="Arial Rounded MT Bold" pitchFamily="34" charset="0"/>
              </a:rPr>
              <a:t>Palaeoclimatology</a:t>
            </a:r>
            <a:r>
              <a:rPr lang="en-US" sz="2800" dirty="0">
                <a:solidFill>
                  <a:schemeClr val="accent5">
                    <a:lumMod val="75000"/>
                  </a:schemeClr>
                </a:solidFill>
                <a:latin typeface="Arial Rounded MT Bold" pitchFamily="34" charset="0"/>
              </a:rPr>
              <a:t>, </a:t>
            </a:r>
            <a:r>
              <a:rPr lang="en-US" sz="2800" dirty="0" err="1">
                <a:solidFill>
                  <a:schemeClr val="accent5">
                    <a:lumMod val="75000"/>
                  </a:schemeClr>
                </a:solidFill>
                <a:latin typeface="Arial Rounded MT Bold" pitchFamily="34" charset="0"/>
              </a:rPr>
              <a:t>Palaeoecology</a:t>
            </a:r>
            <a:r>
              <a:rPr lang="en-US" sz="2800" dirty="0">
                <a:solidFill>
                  <a:schemeClr val="accent5">
                    <a:lumMod val="75000"/>
                  </a:schemeClr>
                </a:solidFill>
                <a:latin typeface="Arial Rounded MT Bold" pitchFamily="34" charset="0"/>
              </a:rPr>
              <a:t> 45 (1984): 39-48</a:t>
            </a:r>
            <a:r>
              <a:rPr lang="en-US" sz="2800" dirty="0" smtClean="0">
                <a:solidFill>
                  <a:schemeClr val="accent5">
                    <a:lumMod val="75000"/>
                  </a:schemeClr>
                </a:solidFill>
                <a:latin typeface="Arial Rounded MT Bold" pitchFamily="34" charset="0"/>
              </a:rPr>
              <a:t>. </a:t>
            </a:r>
            <a:endParaRPr lang="en-US" sz="2800" dirty="0" smtClean="0">
              <a:solidFill>
                <a:srgbClr val="C00000"/>
              </a:solidFill>
              <a:latin typeface="Arial Rounded MT Bold" pitchFamily="34" charset="0"/>
            </a:endParaRPr>
          </a:p>
          <a:p>
            <a:endParaRPr lang="en-US" sz="2800" dirty="0">
              <a:latin typeface="Arial Rounded MT Bold" pitchFamily="34" charset="0"/>
            </a:endParaRPr>
          </a:p>
        </p:txBody>
      </p:sp>
    </p:spTree>
    <p:extLst>
      <p:ext uri="{BB962C8B-B14F-4D97-AF65-F5344CB8AC3E}">
        <p14:creationId xmlns:p14="http://schemas.microsoft.com/office/powerpoint/2010/main" val="6272205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52400" y="76200"/>
            <a:ext cx="8991600" cy="863600"/>
          </a:xfrm>
        </p:spPr>
        <p:txBody>
          <a:bodyPr>
            <a:noAutofit/>
          </a:bodyPr>
          <a:lstStyle/>
          <a:p>
            <a:r>
              <a:rPr lang="en-US" sz="2000" dirty="0">
                <a:latin typeface="Arial Rounded MT Bold" pitchFamily="34" charset="0"/>
              </a:rPr>
              <a:t>Why were creationists the ones who found the evidence for a transported forest, and </a:t>
            </a:r>
            <a:r>
              <a:rPr lang="en-US" sz="2000" dirty="0" smtClean="0">
                <a:latin typeface="Arial Rounded MT Bold" pitchFamily="34" charset="0"/>
              </a:rPr>
              <a:t>carried out </a:t>
            </a:r>
            <a:r>
              <a:rPr lang="en-US" sz="2000" dirty="0">
                <a:latin typeface="Arial Rounded MT Bold" pitchFamily="34" charset="0"/>
              </a:rPr>
              <a:t>the research?</a:t>
            </a:r>
          </a:p>
        </p:txBody>
      </p:sp>
      <p:sp>
        <p:nvSpPr>
          <p:cNvPr id="214019" name="Rectangle 3"/>
          <p:cNvSpPr>
            <a:spLocks noGrp="1" noChangeArrowheads="1"/>
          </p:cNvSpPr>
          <p:nvPr>
            <p:ph idx="1"/>
          </p:nvPr>
        </p:nvSpPr>
        <p:spPr>
          <a:xfrm>
            <a:off x="228600" y="1219200"/>
            <a:ext cx="8686800" cy="5486400"/>
          </a:xfrm>
        </p:spPr>
        <p:txBody>
          <a:bodyPr>
            <a:normAutofit/>
          </a:bodyPr>
          <a:lstStyle/>
          <a:p>
            <a:r>
              <a:rPr lang="en-US" sz="2800" dirty="0">
                <a:latin typeface="Arial Rounded MT Bold" pitchFamily="34" charset="0"/>
              </a:rPr>
              <a:t>The general appearance was of in-situ forests</a:t>
            </a:r>
            <a:r>
              <a:rPr lang="en-US" sz="2800" dirty="0" smtClean="0">
                <a:latin typeface="Arial Rounded MT Bold" pitchFamily="34" charset="0"/>
              </a:rPr>
              <a:t>.</a:t>
            </a:r>
            <a:endParaRPr lang="en-US" sz="2800" dirty="0">
              <a:latin typeface="Arial Rounded MT Bold" pitchFamily="34" charset="0"/>
            </a:endParaRPr>
          </a:p>
          <a:p>
            <a:r>
              <a:rPr lang="en-US" sz="2800" dirty="0">
                <a:latin typeface="Arial Rounded MT Bold" pitchFamily="34" charset="0"/>
              </a:rPr>
              <a:t>Naturalistic scientists had no motivation to dig deeper with more detailed research</a:t>
            </a:r>
            <a:r>
              <a:rPr lang="en-US" sz="2800" dirty="0" smtClean="0">
                <a:latin typeface="Arial Rounded MT Bold" pitchFamily="34" charset="0"/>
              </a:rPr>
              <a:t>.</a:t>
            </a:r>
            <a:endParaRPr lang="en-US" sz="2800" dirty="0">
              <a:latin typeface="Arial Rounded MT Bold" pitchFamily="34" charset="0"/>
            </a:endParaRPr>
          </a:p>
          <a:p>
            <a:r>
              <a:rPr lang="en-US" sz="2800" dirty="0">
                <a:latin typeface="Arial Rounded MT Bold" pitchFamily="34" charset="0"/>
              </a:rPr>
              <a:t>Bible-believers saw past the surface and were motivated to examine more closely.</a:t>
            </a:r>
          </a:p>
          <a:p>
            <a:r>
              <a:rPr lang="en-US" sz="2800" dirty="0">
                <a:latin typeface="Arial Rounded MT Bold" pitchFamily="34" charset="0"/>
              </a:rPr>
              <a:t>Those who write anti-creation literature have no understanding of how educated creationists think.</a:t>
            </a:r>
          </a:p>
          <a:p>
            <a:r>
              <a:rPr lang="en-US" sz="2800" dirty="0">
                <a:latin typeface="Arial Rounded MT Bold" pitchFamily="34" charset="0"/>
              </a:rPr>
              <a:t>Creationist scientists have the opportunity to be well aware of both theories, and to seek ways to test between them</a:t>
            </a:r>
          </a:p>
        </p:txBody>
      </p:sp>
    </p:spTree>
    <p:extLst>
      <p:ext uri="{BB962C8B-B14F-4D97-AF65-F5344CB8AC3E}">
        <p14:creationId xmlns:p14="http://schemas.microsoft.com/office/powerpoint/2010/main" val="20920793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261" y="1182327"/>
            <a:ext cx="8855339" cy="5530271"/>
          </a:xfrm>
        </p:spPr>
        <p:txBody>
          <a:bodyPr/>
          <a:lstStyle/>
          <a:p>
            <a:r>
              <a:rPr lang="en-US" dirty="0" smtClean="0"/>
              <a:t>What would have happened had an individual listened to the adherents of the in situ model and abandoned their faith?</a:t>
            </a:r>
            <a:endParaRPr lang="en-US" dirty="0"/>
          </a:p>
        </p:txBody>
      </p:sp>
      <p:sp>
        <p:nvSpPr>
          <p:cNvPr id="5" name="Rectangle 2"/>
          <p:cNvSpPr>
            <a:spLocks noGrp="1" noChangeArrowheads="1"/>
          </p:cNvSpPr>
          <p:nvPr>
            <p:ph type="title"/>
          </p:nvPr>
        </p:nvSpPr>
        <p:spPr>
          <a:xfrm>
            <a:off x="152400" y="76200"/>
            <a:ext cx="8991600" cy="863600"/>
          </a:xfrm>
        </p:spPr>
        <p:txBody>
          <a:bodyPr>
            <a:noAutofit/>
          </a:bodyPr>
          <a:lstStyle/>
          <a:p>
            <a:r>
              <a:rPr lang="en-US" sz="2800" dirty="0" smtClean="0">
                <a:latin typeface="Arial Rounded MT Bold" pitchFamily="34" charset="0"/>
              </a:rPr>
              <a:t>Challenge to Creationists</a:t>
            </a:r>
            <a:endParaRPr lang="en-US" sz="2800" dirty="0">
              <a:latin typeface="Arial Rounded MT Bold" pitchFamily="34" charset="0"/>
            </a:endParaRPr>
          </a:p>
        </p:txBody>
      </p:sp>
    </p:spTree>
    <p:extLst>
      <p:ext uri="{BB962C8B-B14F-4D97-AF65-F5344CB8AC3E}">
        <p14:creationId xmlns:p14="http://schemas.microsoft.com/office/powerpoint/2010/main" val="1159086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686800" cy="5181600"/>
          </a:xfrm>
        </p:spPr>
        <p:txBody>
          <a:bodyPr>
            <a:noAutofit/>
          </a:bodyPr>
          <a:lstStyle/>
          <a:p>
            <a:r>
              <a:rPr lang="en-US" sz="2800" dirty="0">
                <a:latin typeface="Arial Rounded MT Bold" panose="020F0704030504030204" pitchFamily="34" charset="0"/>
                <a:cs typeface="Arial" panose="020B0604020202020204" pitchFamily="34" charset="0"/>
              </a:rPr>
              <a:t>Early on this story was used to influence other people to leave behind the biblical model of origins. When </a:t>
            </a:r>
            <a:r>
              <a:rPr lang="en-US" sz="2800" dirty="0" smtClean="0">
                <a:latin typeface="Arial Rounded MT Bold" panose="020F0704030504030204" pitchFamily="34" charset="0"/>
                <a:cs typeface="Arial" panose="020B0604020202020204" pitchFamily="34" charset="0"/>
              </a:rPr>
              <a:t>a </a:t>
            </a:r>
            <a:r>
              <a:rPr lang="en-US" sz="2800" dirty="0">
                <a:latin typeface="Arial Rounded MT Bold" panose="020F0704030504030204" pitchFamily="34" charset="0"/>
                <a:cs typeface="Arial" panose="020B0604020202020204" pitchFamily="34" charset="0"/>
              </a:rPr>
              <a:t>proponent of the in situ model, made a presentation to a group of students at Berkeley in the late 1960's Ron Numbers, a graduate history major there became convinced that the fossil forests could not be accommodated by the biblical model.  Although the model that influenced Ron Numbers to give up his biblical faith was subsequently shown to be </a:t>
            </a:r>
            <a:r>
              <a:rPr lang="en-US" sz="2800" dirty="0" smtClean="0">
                <a:latin typeface="Arial Rounded MT Bold" panose="020F0704030504030204" pitchFamily="34" charset="0"/>
                <a:cs typeface="Arial" panose="020B0604020202020204" pitchFamily="34" charset="0"/>
              </a:rPr>
              <a:t>incorrect, </a:t>
            </a:r>
            <a:r>
              <a:rPr lang="en-US" sz="2800" dirty="0">
                <a:latin typeface="Arial Rounded MT Bold" panose="020F0704030504030204" pitchFamily="34" charset="0"/>
                <a:cs typeface="Arial" panose="020B0604020202020204" pitchFamily="34" charset="0"/>
              </a:rPr>
              <a:t>Numbers persists in his views.</a:t>
            </a:r>
          </a:p>
        </p:txBody>
      </p:sp>
      <p:sp>
        <p:nvSpPr>
          <p:cNvPr id="4" name="Rectangle 2"/>
          <p:cNvSpPr>
            <a:spLocks noGrp="1" noChangeArrowheads="1"/>
          </p:cNvSpPr>
          <p:nvPr>
            <p:ph type="title"/>
          </p:nvPr>
        </p:nvSpPr>
        <p:spPr>
          <a:xfrm>
            <a:off x="152400" y="76200"/>
            <a:ext cx="8991600" cy="863600"/>
          </a:xfrm>
        </p:spPr>
        <p:txBody>
          <a:bodyPr>
            <a:noAutofit/>
          </a:bodyPr>
          <a:lstStyle/>
          <a:p>
            <a:r>
              <a:rPr lang="en-US" sz="2800" dirty="0" smtClean="0">
                <a:latin typeface="Arial Rounded MT Bold" pitchFamily="34" charset="0"/>
              </a:rPr>
              <a:t>Challenge to Creationists</a:t>
            </a:r>
            <a:endParaRPr lang="en-US" sz="2800" dirty="0">
              <a:latin typeface="Arial Rounded MT Bold" pitchFamily="34" charset="0"/>
            </a:endParaRPr>
          </a:p>
        </p:txBody>
      </p:sp>
    </p:spTree>
    <p:extLst>
      <p:ext uri="{BB962C8B-B14F-4D97-AF65-F5344CB8AC3E}">
        <p14:creationId xmlns:p14="http://schemas.microsoft.com/office/powerpoint/2010/main" val="1944113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This sad example illustrates what the results of failing to have an abiding confidence in the Bible and its Author can be. </a:t>
            </a:r>
          </a:p>
        </p:txBody>
      </p:sp>
      <p:sp>
        <p:nvSpPr>
          <p:cNvPr id="5" name="Rectangle 2"/>
          <p:cNvSpPr>
            <a:spLocks noGrp="1" noChangeArrowheads="1"/>
          </p:cNvSpPr>
          <p:nvPr>
            <p:ph type="title"/>
          </p:nvPr>
        </p:nvSpPr>
        <p:spPr>
          <a:xfrm>
            <a:off x="152400" y="76200"/>
            <a:ext cx="8991600" cy="863600"/>
          </a:xfrm>
        </p:spPr>
        <p:txBody>
          <a:bodyPr>
            <a:noAutofit/>
          </a:bodyPr>
          <a:lstStyle/>
          <a:p>
            <a:r>
              <a:rPr lang="en-US" sz="2800" dirty="0" smtClean="0">
                <a:latin typeface="Arial Rounded MT Bold" pitchFamily="34" charset="0"/>
              </a:rPr>
              <a:t>Challenge to Creationists</a:t>
            </a:r>
            <a:endParaRPr lang="en-US" sz="2800" dirty="0">
              <a:latin typeface="Arial Rounded MT Bold" pitchFamily="34" charset="0"/>
            </a:endParaRPr>
          </a:p>
        </p:txBody>
      </p:sp>
    </p:spTree>
    <p:extLst>
      <p:ext uri="{BB962C8B-B14F-4D97-AF65-F5344CB8AC3E}">
        <p14:creationId xmlns:p14="http://schemas.microsoft.com/office/powerpoint/2010/main" val="841437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column"/>
          <p:cNvPicPr>
            <a:picLocks noChangeAspect="1" noChangeArrowheads="1"/>
          </p:cNvPicPr>
          <p:nvPr/>
        </p:nvPicPr>
        <p:blipFill>
          <a:blip r:embed="rId3" cstate="print"/>
          <a:srcRect/>
          <a:stretch>
            <a:fillRect/>
          </a:stretch>
        </p:blipFill>
        <p:spPr bwMode="auto">
          <a:xfrm>
            <a:off x="2555776" y="0"/>
            <a:ext cx="7883624" cy="6858000"/>
          </a:xfrm>
          <a:prstGeom prst="rect">
            <a:avLst/>
          </a:prstGeom>
          <a:noFill/>
        </p:spPr>
      </p:pic>
      <p:sp>
        <p:nvSpPr>
          <p:cNvPr id="332803" name="Text Box 3"/>
          <p:cNvSpPr txBox="1">
            <a:spLocks noChangeArrowheads="1"/>
          </p:cNvSpPr>
          <p:nvPr/>
        </p:nvSpPr>
        <p:spPr bwMode="auto">
          <a:xfrm>
            <a:off x="304800" y="381000"/>
            <a:ext cx="2667000" cy="1739900"/>
          </a:xfrm>
          <a:prstGeom prst="rect">
            <a:avLst/>
          </a:prstGeom>
          <a:noFill/>
          <a:ln w="9525">
            <a:noFill/>
            <a:miter lim="800000"/>
            <a:headEnd/>
            <a:tailEnd/>
          </a:ln>
          <a:effectLst/>
        </p:spPr>
        <p:txBody>
          <a:bodyPr>
            <a:spAutoFit/>
          </a:bodyPr>
          <a:lstStyle/>
          <a:p>
            <a:pPr algn="l"/>
            <a:r>
              <a:rPr lang="en-US" sz="3600"/>
              <a:t>The Geologic Column</a:t>
            </a:r>
          </a:p>
        </p:txBody>
      </p:sp>
    </p:spTree>
    <p:extLst>
      <p:ext uri="{BB962C8B-B14F-4D97-AF65-F5344CB8AC3E}">
        <p14:creationId xmlns:p14="http://schemas.microsoft.com/office/powerpoint/2010/main" val="25734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2769" name="Picture 2" descr="FForGen2"/>
          <p:cNvPicPr>
            <a:picLocks noChangeAspect="1" noChangeArrowheads="1"/>
          </p:cNvPicPr>
          <p:nvPr/>
        </p:nvPicPr>
        <p:blipFill>
          <a:blip r:embed="rId2"/>
          <a:srcRect/>
          <a:stretch>
            <a:fillRect/>
          </a:stretch>
        </p:blipFill>
        <p:spPr bwMode="auto">
          <a:xfrm>
            <a:off x="152400" y="76200"/>
            <a:ext cx="8915400" cy="668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817" name="Content Placeholder 2"/>
          <p:cNvSpPr>
            <a:spLocks noGrp="1"/>
          </p:cNvSpPr>
          <p:nvPr>
            <p:ph idx="1"/>
          </p:nvPr>
        </p:nvSpPr>
        <p:spPr/>
        <p:txBody>
          <a:bodyPr/>
          <a:lstStyle/>
          <a:p>
            <a:pPr eaLnBrk="1" hangingPunct="1"/>
            <a:endParaRPr lang="en-US" smtClean="0"/>
          </a:p>
        </p:txBody>
      </p:sp>
      <p:pic>
        <p:nvPicPr>
          <p:cNvPr id="34818" name="Picture 2"/>
          <p:cNvPicPr>
            <a:picLocks noChangeAspect="1" noChangeArrowheads="1"/>
          </p:cNvPicPr>
          <p:nvPr/>
        </p:nvPicPr>
        <p:blipFill>
          <a:blip r:embed="rId2"/>
          <a:srcRect/>
          <a:stretch>
            <a:fillRect/>
          </a:stretch>
        </p:blipFill>
        <p:spPr bwMode="auto">
          <a:xfrm>
            <a:off x="152400" y="533400"/>
            <a:ext cx="8915400" cy="607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5841" name="Picture 2" descr="http://www.lachlanhunter.deadsetfreestuff.com/JB/Big-Trees/yellowstone.jpg"/>
          <p:cNvPicPr>
            <a:picLocks noChangeAspect="1" noChangeArrowheads="1"/>
          </p:cNvPicPr>
          <p:nvPr/>
        </p:nvPicPr>
        <p:blipFill>
          <a:blip r:embed="rId2"/>
          <a:srcRect/>
          <a:stretch>
            <a:fillRect/>
          </a:stretch>
        </p:blipFill>
        <p:spPr bwMode="auto">
          <a:xfrm>
            <a:off x="2057400" y="152400"/>
            <a:ext cx="4495800"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4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3865</TotalTime>
  <Words>1858</Words>
  <Application>Microsoft Office PowerPoint</Application>
  <PresentationFormat>On-screen Show (4:3)</PresentationFormat>
  <Paragraphs>160</Paragraphs>
  <Slides>56</Slides>
  <Notes>11</Notes>
  <HiddenSlides>4</HiddenSlides>
  <MMClips>0</MMClips>
  <ScaleCrop>false</ScaleCrop>
  <HeadingPairs>
    <vt:vector size="4" baseType="variant">
      <vt:variant>
        <vt:lpstr>Theme</vt:lpstr>
      </vt:variant>
      <vt:variant>
        <vt:i4>5</vt:i4>
      </vt:variant>
      <vt:variant>
        <vt:lpstr>Slide Titles</vt:lpstr>
      </vt:variant>
      <vt:variant>
        <vt:i4>56</vt:i4>
      </vt:variant>
    </vt:vector>
  </HeadingPairs>
  <TitlesOfParts>
    <vt:vector size="61" baseType="lpstr">
      <vt:lpstr>Trek</vt:lpstr>
      <vt:lpstr>1_Trek</vt:lpstr>
      <vt:lpstr>2_Trek</vt:lpstr>
      <vt:lpstr>3_Trek</vt:lpstr>
      <vt:lpstr>4_Trek</vt:lpstr>
      <vt:lpstr>Fossils and Genesis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 to Creationists</vt:lpstr>
      <vt:lpstr>Challenge to Creationists</vt:lpstr>
      <vt:lpstr>Features expected if trees buried in place</vt:lpstr>
      <vt:lpstr>Features expected if trees buried in place</vt:lpstr>
      <vt:lpstr>PowerPoint Presentation</vt:lpstr>
      <vt:lpstr>PowerPoint Presentation</vt:lpstr>
      <vt:lpstr>PowerPoint Presentation</vt:lpstr>
      <vt:lpstr>PowerPoint Presentation</vt:lpstr>
      <vt:lpstr>Features expected if trees buried in place</vt:lpstr>
      <vt:lpstr>PowerPoint Presentation</vt:lpstr>
      <vt:lpstr>PowerPoint Presentation</vt:lpstr>
      <vt:lpstr>PowerPoint Presentation</vt:lpstr>
      <vt:lpstr>PowerPoint Presentation</vt:lpstr>
      <vt:lpstr>PowerPoint Presentation</vt:lpstr>
      <vt:lpstr>Features expected if trees buried in place</vt:lpstr>
      <vt:lpstr>PowerPoint Presentation</vt:lpstr>
      <vt:lpstr>PowerPoint Presentation</vt:lpstr>
      <vt:lpstr>Features expected if trees buried in place</vt:lpstr>
      <vt:lpstr>PowerPoint Presentation</vt:lpstr>
      <vt:lpstr>PowerPoint Presentation</vt:lpstr>
      <vt:lpstr>PowerPoint Presentation</vt:lpstr>
      <vt:lpstr>Features expected if trees buried in place</vt:lpstr>
      <vt:lpstr>PowerPoint Presentation</vt:lpstr>
      <vt:lpstr>Features expected if trees buried in place</vt:lpstr>
      <vt:lpstr>PowerPoint Presentation</vt:lpstr>
      <vt:lpstr>PowerPoint Presentation</vt:lpstr>
      <vt:lpstr>Summary of Features as seen in outcrop</vt:lpstr>
      <vt:lpstr>If not actual forests, what are these deposits?</vt:lpstr>
      <vt:lpstr>A model for depositing upright trees</vt:lpstr>
      <vt:lpstr>PowerPoint Presentation</vt:lpstr>
      <vt:lpstr>Mt. St. Helens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Selected Bibliography from Adventist Authors</vt:lpstr>
      <vt:lpstr>Why were creationists the ones who found the evidence for a transported forest, and carried out the research?</vt:lpstr>
      <vt:lpstr>Challenge to Creationists</vt:lpstr>
      <vt:lpstr>Challenge to Creationists</vt:lpstr>
      <vt:lpstr>Challenge to Creationists</vt:lpstr>
    </vt:vector>
  </TitlesOfParts>
  <Company>SWAU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chadwick</dc:creator>
  <cp:lastModifiedBy>Art Chadwick</cp:lastModifiedBy>
  <cp:revision>94</cp:revision>
  <dcterms:created xsi:type="dcterms:W3CDTF">2010-10-06T00:04:26Z</dcterms:created>
  <dcterms:modified xsi:type="dcterms:W3CDTF">2017-07-22T03:24:59Z</dcterms:modified>
</cp:coreProperties>
</file>