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87" r:id="rId1"/>
    <p:sldMasterId id="2147483688" r:id="rId2"/>
    <p:sldMasterId id="2147483690" r:id="rId3"/>
    <p:sldMasterId id="2147483691" r:id="rId4"/>
    <p:sldMasterId id="2147483693" r:id="rId5"/>
    <p:sldMasterId id="2147483694" r:id="rId6"/>
    <p:sldMasterId id="2147483712" r:id="rId7"/>
    <p:sldMasterId id="2147483713" r:id="rId8"/>
    <p:sldMasterId id="2147483714" r:id="rId9"/>
    <p:sldMasterId id="2147483715" r:id="rId10"/>
    <p:sldMasterId id="2147483727" r:id="rId11"/>
  </p:sldMasterIdLst>
  <p:notesMasterIdLst>
    <p:notesMasterId r:id="rId120"/>
  </p:notesMasterIdLst>
  <p:sldIdLst>
    <p:sldId id="258" r:id="rId12"/>
    <p:sldId id="424" r:id="rId13"/>
    <p:sldId id="259" r:id="rId14"/>
    <p:sldId id="260" r:id="rId15"/>
    <p:sldId id="379" r:id="rId16"/>
    <p:sldId id="383" r:id="rId17"/>
    <p:sldId id="381" r:id="rId18"/>
    <p:sldId id="382" r:id="rId19"/>
    <p:sldId id="262" r:id="rId20"/>
    <p:sldId id="263" r:id="rId21"/>
    <p:sldId id="385" r:id="rId22"/>
    <p:sldId id="354" r:id="rId23"/>
    <p:sldId id="265" r:id="rId24"/>
    <p:sldId id="356" r:id="rId25"/>
    <p:sldId id="267" r:id="rId26"/>
    <p:sldId id="374" r:id="rId27"/>
    <p:sldId id="268" r:id="rId28"/>
    <p:sldId id="357" r:id="rId29"/>
    <p:sldId id="418" r:id="rId30"/>
    <p:sldId id="388" r:id="rId31"/>
    <p:sldId id="389" r:id="rId32"/>
    <p:sldId id="272" r:id="rId33"/>
    <p:sldId id="273" r:id="rId34"/>
    <p:sldId id="274" r:id="rId35"/>
    <p:sldId id="358" r:id="rId36"/>
    <p:sldId id="275" r:id="rId37"/>
    <p:sldId id="390" r:id="rId38"/>
    <p:sldId id="277" r:id="rId39"/>
    <p:sldId id="278" r:id="rId40"/>
    <p:sldId id="415" r:id="rId41"/>
    <p:sldId id="279" r:id="rId42"/>
    <p:sldId id="280" r:id="rId43"/>
    <p:sldId id="359" r:id="rId44"/>
    <p:sldId id="394" r:id="rId45"/>
    <p:sldId id="360" r:id="rId46"/>
    <p:sldId id="361" r:id="rId47"/>
    <p:sldId id="284" r:id="rId48"/>
    <p:sldId id="395" r:id="rId49"/>
    <p:sldId id="286" r:id="rId50"/>
    <p:sldId id="425" r:id="rId51"/>
    <p:sldId id="370" r:id="rId52"/>
    <p:sldId id="371" r:id="rId53"/>
    <p:sldId id="422" r:id="rId54"/>
    <p:sldId id="294" r:id="rId55"/>
    <p:sldId id="295" r:id="rId56"/>
    <p:sldId id="296" r:id="rId57"/>
    <p:sldId id="297" r:id="rId58"/>
    <p:sldId id="298" r:id="rId59"/>
    <p:sldId id="399" r:id="rId60"/>
    <p:sldId id="396" r:id="rId61"/>
    <p:sldId id="397" r:id="rId62"/>
    <p:sldId id="402" r:id="rId63"/>
    <p:sldId id="405" r:id="rId64"/>
    <p:sldId id="406" r:id="rId65"/>
    <p:sldId id="407" r:id="rId66"/>
    <p:sldId id="408" r:id="rId67"/>
    <p:sldId id="301" r:id="rId68"/>
    <p:sldId id="302" r:id="rId69"/>
    <p:sldId id="303" r:id="rId70"/>
    <p:sldId id="304" r:id="rId71"/>
    <p:sldId id="305" r:id="rId72"/>
    <p:sldId id="306" r:id="rId73"/>
    <p:sldId id="416" r:id="rId74"/>
    <p:sldId id="417" r:id="rId75"/>
    <p:sldId id="308" r:id="rId76"/>
    <p:sldId id="309" r:id="rId77"/>
    <p:sldId id="310" r:id="rId78"/>
    <p:sldId id="311" r:id="rId79"/>
    <p:sldId id="312" r:id="rId80"/>
    <p:sldId id="313" r:id="rId81"/>
    <p:sldId id="314" r:id="rId82"/>
    <p:sldId id="315" r:id="rId83"/>
    <p:sldId id="316" r:id="rId84"/>
    <p:sldId id="317" r:id="rId85"/>
    <p:sldId id="318" r:id="rId86"/>
    <p:sldId id="375" r:id="rId87"/>
    <p:sldId id="319" r:id="rId88"/>
    <p:sldId id="409" r:id="rId89"/>
    <p:sldId id="410"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3" r:id="rId113"/>
    <p:sldId id="342" r:id="rId114"/>
    <p:sldId id="373" r:id="rId115"/>
    <p:sldId id="346" r:id="rId116"/>
    <p:sldId id="344" r:id="rId117"/>
    <p:sldId id="347" r:id="rId118"/>
    <p:sldId id="423" r:id="rId1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694"/>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AE9BCBC4-B78A-44B1-829D-EB1226B9DB18}">
  <a:tblStyle styleId="{AE9BCBC4-B78A-44B1-829D-EB1226B9DB18}" styleName="Table_0"/>
  <a:tblStyle styleId="{4DE8FCA5-C4B0-4B7F-B9AA-1E881F5B2115}" styleName="Table_1"/>
  <a:tblStyle styleId="{071F9991-EB9E-4A43-B3C1-90695671C704}" styleName="Table_2"/>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1" autoAdjust="0"/>
    <p:restoredTop sz="75218" autoAdjust="0"/>
  </p:normalViewPr>
  <p:slideViewPr>
    <p:cSldViewPr>
      <p:cViewPr>
        <p:scale>
          <a:sx n="89" d="100"/>
          <a:sy n="89" d="100"/>
        </p:scale>
        <p:origin x="-2250"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notesMaster" Target="notesMasters/notesMaster1.xml"/><Relationship Id="rId125"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13320447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ch.aol.com/aol/image?q=School+of+athens&amp;s_chn=wm_t19&amp;v_t=webmail-searchbo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1888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our culture, that world view is built upon the unmovable successes of reason, science, and mathematics and experience and in so doing, we fail to recognize that we have just made them the foundation of our life.  Human kind in one way or another becomes the authority.</a:t>
            </a:r>
          </a:p>
          <a:p>
            <a:pPr marL="0" marR="0" lvl="0" indent="0" algn="l" rtl="0">
              <a:spcBef>
                <a:spcPts val="0"/>
              </a:spcBef>
              <a:buSzPct val="25000"/>
              <a:buFont typeface="Arial"/>
              <a:buNone/>
            </a:pPr>
            <a:endParaRPr lang="en-US" sz="1800" b="0"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890950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80" name="Shape 10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74439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98" name="Shape 10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5303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1" name="Shape 10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Aquinas’s God began to take on the character of the Unmoved Mover of Aristotle (click) instead of the active God of the Bible. (click)  The Bible, while considered the supreme authority, (click) became encased within the philosophy of the age.</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We will want to envelop scripture with the current philosophy with whatever we choose above for Origen.</a:t>
            </a:r>
          </a:p>
          <a:p>
            <a:pPr marL="0" marR="0" lvl="0" indent="0" algn="l" rtl="0">
              <a:spcBef>
                <a:spcPts val="0"/>
              </a:spcBef>
              <a:buSzPct val="25000"/>
              <a:buFont typeface="Arial"/>
              <a:buNone/>
            </a:pPr>
            <a:r>
              <a:rPr lang="en-US" sz="1800" b="1" i="0" u="none" strike="noStrike" cap="none" baseline="0" dirty="0"/>
              <a:t>Ed:  let me know which idea from above you prefer – waiting on David</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I don’t see the options.</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Whatever we decide above – will do here.</a:t>
            </a:r>
          </a:p>
        </p:txBody>
      </p:sp>
      <p:sp>
        <p:nvSpPr>
          <p:cNvPr id="1092" name="Shape 10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35610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Summary – please make a slide</a:t>
            </a:r>
          </a:p>
          <a:p>
            <a:pPr marL="0" marR="0" lvl="0" indent="0" algn="l" rtl="0">
              <a:spcBef>
                <a:spcPts val="0"/>
              </a:spcBef>
              <a:buSzPct val="25000"/>
              <a:buFont typeface="Arial"/>
              <a:buNone/>
            </a:pPr>
            <a:r>
              <a:rPr lang="en-US" sz="1200" b="0" i="0" u="none" strike="noStrike" cap="none" baseline="0" dirty="0"/>
              <a:t>The epistemology of Aristotle was foundational</a:t>
            </a:r>
          </a:p>
          <a:p>
            <a:pPr marL="0" marR="0" lvl="0" indent="0" algn="l" rtl="0">
              <a:spcBef>
                <a:spcPts val="0"/>
              </a:spcBef>
              <a:buSzPct val="25000"/>
              <a:buFont typeface="Arial"/>
              <a:buNone/>
            </a:pPr>
            <a:r>
              <a:rPr lang="en-US" sz="1200" b="0" i="0" u="none" strike="noStrike" cap="none" baseline="0" dirty="0"/>
              <a:t>This was used as the basis for method in theology</a:t>
            </a:r>
          </a:p>
          <a:p>
            <a:pPr marL="0" marR="0" lvl="0" indent="0" algn="l" rtl="0">
              <a:spcBef>
                <a:spcPts val="0"/>
              </a:spcBef>
              <a:buSzPct val="25000"/>
              <a:buFont typeface="Arial"/>
              <a:buNone/>
            </a:pPr>
            <a:r>
              <a:rPr lang="en-US" sz="1200" b="0" i="0" u="none" strike="noStrike" cap="none" baseline="0" dirty="0"/>
              <a:t>Theology became an expression of the philosophy of Aristotle.</a:t>
            </a:r>
          </a:p>
          <a:p>
            <a:pPr marL="0" marR="0" lvl="0" indent="0" algn="l" rtl="0">
              <a:spcBef>
                <a:spcPts val="0"/>
              </a:spcBef>
              <a:buFont typeface="Arial"/>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552347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1" name="Shape 11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1122" name="Shape 11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699377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rtl="0">
              <a:spcBef>
                <a:spcPts val="0"/>
              </a:spcBef>
              <a:buSzPct val="25000"/>
              <a:buFont typeface="Arial"/>
              <a:buNone/>
            </a:pPr>
            <a:endParaRPr b="1" dirty="0"/>
          </a:p>
        </p:txBody>
      </p:sp>
      <p:sp>
        <p:nvSpPr>
          <p:cNvPr id="1107" name="Shape 1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629826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8" name="Shape 11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 to myself – the natural world provided the structure  for understanding reality and thus for understanding theology.  This was the basic world view.  </a:t>
            </a:r>
          </a:p>
          <a:p>
            <a:pPr>
              <a:spcBef>
                <a:spcPts val="0"/>
              </a:spcBef>
              <a:buNone/>
            </a:pPr>
            <a:endParaRPr sz="1800" b="0" i="0" u="none" strike="noStrike" cap="none" baseline="0" dirty="0"/>
          </a:p>
        </p:txBody>
      </p:sp>
      <p:sp>
        <p:nvSpPr>
          <p:cNvPr id="1129" name="Shape 11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25906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115" name="Shape 1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41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Notes – Humankind in one way or another becomes the foundation, the authority for our understanding of the universe including God, origins, ourselves, our destiny, etc.</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Font typeface="Arial"/>
              <a:buNone/>
            </a:pPr>
            <a:endParaRPr sz="1800" b="1" i="0" u="none" strike="noStrike" cap="none" baseline="0" dirty="0"/>
          </a:p>
          <a:p>
            <a:pPr>
              <a:spcBef>
                <a:spcPts val="0"/>
              </a:spcBef>
              <a:buNone/>
            </a:pPr>
            <a:endParaRPr sz="1800" b="1"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8238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2" name="Shape 4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This seminar will call for a paradigm shift from humanism… that is, some aspect of humanity as the basis for what we know, believe, understand to God’s Word as that foundation.</a:t>
            </a:r>
          </a:p>
        </p:txBody>
      </p:sp>
      <p:sp>
        <p:nvSpPr>
          <p:cNvPr id="443" name="Shape 4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4467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…to biblical thinking.</a:t>
            </a:r>
          </a:p>
          <a:p>
            <a:pPr marL="0" marR="0" lvl="0" indent="0" algn="l" rtl="0">
              <a:spcBef>
                <a:spcPts val="0"/>
              </a:spcBef>
              <a:buFont typeface="Arial"/>
              <a:buNone/>
            </a:pPr>
            <a:endParaRPr sz="1800" b="0" i="0" u="none" strike="noStrike" cap="none" baseline="0" dirty="0"/>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427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will only attempt a brief tour of the history of philosophy and theology and we will discuss the implications of the Bible and the writings of E. G. White for foundations for our understanding of the world.</a:t>
            </a:r>
          </a:p>
          <a:p>
            <a:pPr>
              <a:spcBef>
                <a:spcPts val="0"/>
              </a:spcBef>
              <a:buNone/>
            </a:pPr>
            <a:endParaRPr sz="1800" b="0" i="0" u="none" strike="noStrike" cap="none" baseline="0" dirty="0">
              <a:solidFill>
                <a:srgbClr val="000000"/>
              </a:solidFill>
            </a:endParaRPr>
          </a:p>
        </p:txBody>
      </p:sp>
      <p:sp>
        <p:nvSpPr>
          <p:cNvPr id="459" name="Shape 4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247599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presentations</a:t>
            </a:r>
            <a:r>
              <a:rPr lang="en-US" b="1" baseline="0" dirty="0"/>
              <a:t> by Dr. JoAnn Davidson and Dr. Richard Davidson</a:t>
            </a:r>
            <a:endParaRPr lang="en-US" b="1"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19274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First of all – Some Terminology</a:t>
            </a:r>
          </a:p>
          <a:p>
            <a:pPr marL="0" marR="0" lvl="0" indent="0" algn="l" rtl="0">
              <a:spcBef>
                <a:spcPts val="0"/>
              </a:spcBef>
              <a:buSzPct val="25000"/>
              <a:buFont typeface="Arial"/>
              <a:buNone/>
            </a:pPr>
            <a:r>
              <a:rPr lang="en-US" sz="1800" b="0" i="0" u="none" strike="noStrike" cap="none" baseline="0" dirty="0"/>
              <a:t>Ectceteraism – a manufactured term for any system which has its foundation in humankind.</a:t>
            </a:r>
          </a:p>
        </p:txBody>
      </p:sp>
      <p:sp>
        <p:nvSpPr>
          <p:cNvPr id="466" name="Shape 4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8704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473" name="Shape 4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5372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The School of Athens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add description of picture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Including – in Vatican – yet figures are primarily Greek philosophers.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http://search.aol.com/aol/image?q=School+of+athens&amp;s_chn=wm_t19&amp;v_t=webmail-searchbox</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(picture from Museos</a:t>
            </a:r>
            <a:r>
              <a:rPr lang="en-US" baseline="0" dirty="0"/>
              <a:t> Vatican's)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253742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early church was dominated by Neo-Platonic world-view thinking. The universe was ordered by a hierarchy, from perfect eternal forms to earthly imperfect instances of these forms. </a:t>
            </a:r>
          </a:p>
          <a:p>
            <a:pPr marL="0" marR="0" lvl="0" indent="0" algn="l" rtl="0">
              <a:spcBef>
                <a:spcPts val="0"/>
              </a:spcBef>
              <a:buSzPct val="25000"/>
              <a:buFont typeface="Arial"/>
              <a:buNone/>
            </a:pPr>
            <a:endParaRPr lang="en-US" sz="1800" b="1" i="0" u="none" strike="noStrike" cap="none" baseline="0" dirty="0">
              <a:solidFill>
                <a:srgbClr val="7030A0"/>
              </a:solidFill>
            </a:endParaRP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6393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5989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really real was not the material, but the eternal forms.  </a:t>
            </a:r>
          </a:p>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Neo-Platonism was formative for the theology of the Early Christian period. The idea of the natural immortality of the soul was brought into the unsuspecting church; </a:t>
            </a: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0605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Knowledge emanated from the eternal forms through the hierarchy of being,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0" i="0" u="none" strike="noStrike" cap="none" baseline="0" dirty="0"/>
              <a:t> </a:t>
            </a:r>
          </a:p>
          <a:p>
            <a:pPr>
              <a:spcBef>
                <a:spcPts val="0"/>
              </a:spcBef>
              <a:buNone/>
            </a:pPr>
            <a:endParaRPr sz="1800" b="0" i="0" u="none" strike="noStrike" cap="none" baseline="0" dirty="0"/>
          </a:p>
        </p:txBody>
      </p:sp>
      <p:sp>
        <p:nvSpPr>
          <p:cNvPr id="498" name="Shape 4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122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and the goal of earthly instances was to return to the eternal form.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endParaRPr sz="1800" b="1" i="0" u="none" strike="noStrike" cap="none" baseline="0" dirty="0"/>
          </a:p>
        </p:txBody>
      </p:sp>
      <p:sp>
        <p:nvSpPr>
          <p:cNvPr id="507" name="Shape 5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08336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99579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4867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2070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Since the body was not the essence of reality, the material body was of less consequence.  It was the soul that mattered.  The soul was eternal since it came from the eternal form and would return to it.  Since the soul partook of the essence of the universe, and since essence was eternal, the soul was immortal.</a:t>
            </a:r>
          </a:p>
          <a:p>
            <a:pPr marL="0" marR="0" lvl="0" indent="0" algn="l" rtl="0">
              <a:spcBef>
                <a:spcPts val="0"/>
              </a:spcBef>
              <a:buClr>
                <a:srgbClr val="000000"/>
              </a:buClr>
              <a:buSzPct val="25000"/>
              <a:buFont typeface="Arial"/>
              <a:buNone/>
            </a:pP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4424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834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8" name="Shape 5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Thus Mary, the Church and the saints were essential intermediaries to our relation with God.</a:t>
            </a:r>
          </a:p>
          <a:p>
            <a:pPr>
              <a:spcBef>
                <a:spcPts val="0"/>
              </a:spcBef>
              <a:buNone/>
            </a:pPr>
            <a:endParaRPr sz="1800" b="1" i="0" u="none" strike="noStrike" cap="none" baseline="0" dirty="0">
              <a:solidFill>
                <a:srgbClr val="000000"/>
              </a:solidFill>
            </a:endParaRPr>
          </a:p>
        </p:txBody>
      </p:sp>
      <p:sp>
        <p:nvSpPr>
          <p:cNvPr id="549" name="Shape 5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6355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Origen – from Alexandria, a Greek city with Neo-Platonic</a:t>
            </a:r>
            <a:r>
              <a:rPr lang="en-US" baseline="0" dirty="0"/>
              <a:t> world view – </a:t>
            </a:r>
          </a:p>
          <a:p>
            <a:r>
              <a:rPr lang="en-US" baseline="0" dirty="0"/>
              <a:t>Converted to Christianity, brought his world view with him.</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white"/>
                </a:solidFill>
                <a:latin typeface="Calibri"/>
                <a:ea typeface="+mn-ea"/>
                <a:cs typeface="+mn-cs"/>
              </a:rPr>
              <a:t>Reference:  Origen, Illustration from "Les Vrais Portraits Et Vies Des Hommes Illustres" by André Thévet</a:t>
            </a:r>
            <a:endParaRPr lang="en-US" sz="1200" kern="1200" dirty="0">
              <a:solidFill>
                <a:prstClr val="white"/>
              </a:solidFill>
              <a:latin typeface="Calibri"/>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Epistemology is the path we take. Our destination is determined by our epistemology. It also determines the destiny of our students.</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3518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0" name="Shape 5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 was strongly influenced by his time, especially by Neo-Platonism and its attendant method--the allegorical method of interpretation introduced by the Jew, Philo as a method for the study of the Old Testament was broadened to include the New Testament writings.</a:t>
            </a:r>
          </a:p>
          <a:p>
            <a:pPr>
              <a:spcBef>
                <a:spcPts val="0"/>
              </a:spcBef>
              <a:buNone/>
            </a:pPr>
            <a:endParaRPr sz="1800" b="0" i="0" u="none" strike="noStrike" cap="none" baseline="0" dirty="0"/>
          </a:p>
        </p:txBody>
      </p:sp>
      <p:sp>
        <p:nvSpPr>
          <p:cNvPr id="561" name="Shape 5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425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1" i="0" u="none" strike="noStrike" cap="none" baseline="0" dirty="0"/>
              <a:t>There might be some way of depicting this</a:t>
            </a:r>
          </a:p>
          <a:p>
            <a:pPr marL="0" marR="0" lvl="0" indent="0" algn="l" rtl="0">
              <a:spcBef>
                <a:spcPts val="0"/>
              </a:spcBef>
              <a:buSzPct val="25000"/>
              <a:buFont typeface="Arial"/>
              <a:buNone/>
            </a:pPr>
            <a:r>
              <a:rPr lang="en-US" sz="1800" b="0" i="0" u="none" strike="noStrike" cap="none" baseline="0" dirty="0"/>
              <a:t>Ed:  see next slide for my idea of how to depict this.  In the notes section it tells you where to click.  Put it in presentation mode to see the animation.</a:t>
            </a:r>
          </a:p>
        </p:txBody>
      </p:sp>
      <p:sp>
        <p:nvSpPr>
          <p:cNvPr id="568" name="Shape 5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398682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(click)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a:p>
            <a:r>
              <a:rPr lang="en-US" b="1" dirty="0"/>
              <a:t>If possible, re-arrange so that text is on the left</a:t>
            </a:r>
            <a:r>
              <a:rPr lang="en-US" b="1" baseline="0" dirty="0"/>
              <a:t> going to the right is the literal at the bottom and allegorical at the top.</a:t>
            </a:r>
          </a:p>
          <a:p>
            <a:r>
              <a:rPr lang="en-US" b="0" baseline="0" dirty="0"/>
              <a:t>Ed:  I’m not sure what you’re saying here. I’ll try something on the next slide, but let me know if you want something different.</a:t>
            </a:r>
            <a:endParaRPr lang="en-US" b="0"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5" name="Shape 5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Origen’s concept of Scripture (click) paralleled the secular, Neo-Platonic concept (click) of the nature of literature (click)</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Notice statue of Plato  http://www.wisegeek.org/what-is-the-allegory-of-the-cave.htm</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1" i="0" u="none" strike="noStrike" cap="none" baseline="0" dirty="0"/>
              <a:t>I don’t know if there is some way of depicting Neo-Platonism.  I think this illustration conflicts with the latter one where enlightenment theology reflects man’s self concept.  </a:t>
            </a:r>
          </a:p>
          <a:p>
            <a:pPr marL="0" marR="0" lvl="0" indent="0" algn="l" rtl="0">
              <a:spcBef>
                <a:spcPts val="0"/>
              </a:spcBef>
              <a:buSzPct val="25000"/>
              <a:buFont typeface="Arial"/>
              <a:buNone/>
            </a:pPr>
            <a:r>
              <a:rPr lang="en-US" sz="1800" b="1" i="0" u="none" strike="noStrike" cap="none" baseline="0" dirty="0"/>
              <a:t>Might be something in Plato that will give us some ideas – the shadow in the 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Let’s keep this in case we can use it http://us.yhs4.search.yahoo.com/yhs/search;_ylt=A0LEV7oX6MtTpEYAaM2l87UF?p=plato%2C+shadoes+in+the+cave&amp;fr=sfp&amp;fr2=&amp;type=W3i_SP%2C203%2C0_0%2CStartPage%2C20140207%2C20033%2C0%2C25%2C0&amp;hspart=w3i&amp;hsimp=yhs-syctransfer&amp;iscqry=</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http://en.wikipedia.org/wiki/Allegory_of_the_Cave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http://www.historyguide.org/intellect/allegory.html</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https://www.youtube.com/watch?v=K_7W-Bmu3wo</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http://www.wisegeek.org/what-is-the-allegory-of-the-cave.htm</a:t>
            </a:r>
          </a:p>
        </p:txBody>
      </p:sp>
      <p:sp>
        <p:nvSpPr>
          <p:cNvPr id="576" name="Shape 5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8666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…namely that there are four basic levels of meaning, for all practical purposes, summarized as two—the literal, and the figurative, allegorical, or spiritual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a literal meaning would be out of harmony with that which is worthy of God, would make an interpretation impossible (based upon the contemporary thinking of the age), or when a literal meaning would not otherwise be in harmony with other passages of Scripture… then one must seek an allegorical meaning</a:t>
            </a:r>
          </a:p>
          <a:p>
            <a:pPr>
              <a:spcBef>
                <a:spcPts val="0"/>
              </a:spcBef>
              <a:buNone/>
            </a:pPr>
            <a:endParaRPr sz="1800" b="0" i="0" u="none" strike="noStrike" cap="none" baseline="0" dirty="0"/>
          </a:p>
        </p:txBody>
      </p:sp>
      <p:sp>
        <p:nvSpPr>
          <p:cNvPr id="602" name="Shape 6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56749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Origin’s  intention was to use the Bible as the authority for his theology.</a:t>
            </a:r>
          </a:p>
        </p:txBody>
      </p:sp>
      <p:sp>
        <p:nvSpPr>
          <p:cNvPr id="621" name="Shape 6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9981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But because he accepted uncritically the hermeneutics of his time, the Bible became a neo-platonic book.</a:t>
            </a:r>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88440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22303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Ed – EGW quote - compromise</a:t>
            </a:r>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A basic change in concept of the authority of Scripture took place in the middle ages. (click for picture of Bible) Up to that point, theologians intended, in spite of their Platonism, to be Biblically faithful to Scripture.  (click for philosophy statue)  However, with the introduction of Aristotle in the eleventh century, the authority of philosophy became more predominant, (click to remove Bible) and at times replaced that of Scripture altogether.</a:t>
            </a:r>
          </a:p>
        </p:txBody>
      </p:sp>
      <p:sp>
        <p:nvSpPr>
          <p:cNvPr id="682" name="Shape 68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4997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88" name="Shape 6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8437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Ed:  Do you want an</a:t>
            </a:r>
            <a:r>
              <a:rPr lang="en-US" baseline="0" dirty="0"/>
              <a:t> introductory slide for Anselm with timeline/century and picture? If so, what century?</a:t>
            </a:r>
            <a:endParaRPr dirty="0"/>
          </a:p>
        </p:txBody>
      </p:sp>
      <p:sp>
        <p:nvSpPr>
          <p:cNvPr id="694" name="Shape 6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42206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00" name="Shape 7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34141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ontological argument for the existence of God arose out of a definition of God:  God is a being than which nothing greater can be conceived. </a:t>
            </a:r>
          </a:p>
          <a:p>
            <a:pPr marL="0" marR="0" lvl="0" indent="0" algn="l" rtl="0">
              <a:spcBef>
                <a:spcPts val="0"/>
              </a:spcBef>
              <a:buSzPct val="25000"/>
              <a:buFont typeface="Arial"/>
              <a:buNone/>
            </a:pPr>
            <a:endParaRPr lang="en-US"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027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is the greatest being.  (click for bar and bubble) It is not possible for anything greater (above the line) to exist…</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Even the fool who says in his heart there is no God has in his mind the idea of the greatest being.</a:t>
            </a: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9795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in turn has implications for our self understanding, the purpose of our existence, our knowledge of the world in which we live, our concept of what the universe is like, and finally, who God is. </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78309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question is whether such a being exists in reality.</a:t>
            </a:r>
          </a:p>
          <a:p>
            <a:pPr marL="0" marR="0" lvl="0" indent="0" algn="l" rtl="0">
              <a:spcBef>
                <a:spcPts val="0"/>
              </a:spcBef>
              <a:buFont typeface="Arial"/>
              <a:buNone/>
            </a:pP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40508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EAEAEA"/>
                </a:solidFill>
              </a:rPr>
              <a:t>To deny existence to this greatest being would be a contradiction in terms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For if such</a:t>
            </a:r>
            <a:r>
              <a:rPr lang="en-US" sz="1200" baseline="0" dirty="0">
                <a:solidFill>
                  <a:srgbClr val="EAEAEA"/>
                </a:solidFill>
              </a:rPr>
              <a:t> an object does not exist…</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then we CAN think of another being which is greater by reason of existence than the being of which nothing greater can be conceived.</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Such a conclusion would be contradictory and absurd. Therefore the being of which nothing greater can be conceived must exist in reality.</a:t>
            </a:r>
          </a:p>
          <a:p>
            <a:pPr>
              <a:spcBef>
                <a:spcPts val="0"/>
              </a:spcBef>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4" name="Shape 7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Anselm’s argument was framed within a thought world which assumed a necessary relationship between thought processes and reality. (click) What is conceivable of necessity exists in reality and in God</a:t>
            </a:r>
          </a:p>
          <a:p>
            <a:pPr>
              <a:spcBef>
                <a:spcPts val="0"/>
              </a:spcBef>
              <a:buNone/>
            </a:pPr>
            <a:endParaRPr sz="1800" b="0" i="0" u="none" strike="noStrike" cap="none" baseline="0" dirty="0"/>
          </a:p>
        </p:txBody>
      </p:sp>
      <p:sp>
        <p:nvSpPr>
          <p:cNvPr id="735" name="Shape 73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92430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1" name="Shape 7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Have picture of the thinker– and representation of God – above.</a:t>
            </a:r>
          </a:p>
          <a:p>
            <a:pPr marL="0" marR="0" lvl="0" indent="0" algn="l" rtl="0">
              <a:spcBef>
                <a:spcPts val="0"/>
              </a:spcBef>
              <a:buSzPct val="25000"/>
              <a:buFont typeface="Arial"/>
              <a:buNone/>
            </a:pPr>
            <a:r>
              <a:rPr lang="en-US" sz="1800" b="0" i="0" u="none" strike="noStrike" cap="none" baseline="0" dirty="0"/>
              <a:t>Can we somehow use the representation of God that you have in slide 30 in place of God.</a:t>
            </a:r>
          </a:p>
          <a:p>
            <a:pPr marL="0" marR="0" lvl="0" indent="0" algn="l" rtl="0">
              <a:spcBef>
                <a:spcPts val="0"/>
              </a:spcBef>
              <a:buSzPct val="25000"/>
              <a:buFont typeface="Arial"/>
              <a:buNone/>
            </a:pPr>
            <a:r>
              <a:rPr lang="en-US" sz="1800" b="0" i="0" u="none" strike="noStrike" cap="none" baseline="0" dirty="0"/>
              <a:t>Ed:  At least at one point, the representation of God on slide 30 was this picture of heaven/clouds.  Is this what you meant?</a:t>
            </a:r>
          </a:p>
          <a:p>
            <a:pPr marL="0" marR="0" lvl="0" indent="0" algn="l" rtl="0">
              <a:spcBef>
                <a:spcPts val="0"/>
              </a:spcBef>
              <a:buSzPct val="25000"/>
              <a:buFont typeface="Arial"/>
              <a:buNone/>
            </a:pPr>
            <a:r>
              <a:rPr lang="en-US" sz="1800" b="1" i="0" u="none" strike="noStrike" cap="none" baseline="0" dirty="0"/>
              <a:t>Was thinking of Zeus</a:t>
            </a:r>
          </a:p>
        </p:txBody>
      </p:sp>
      <p:sp>
        <p:nvSpPr>
          <p:cNvPr id="742" name="Shape 7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60238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8" name="Shape 7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49" name="Shape 7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33510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6" name="Shape 7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57" name="Shape 7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873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our epistemology changes…(click)</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49012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65" name="Shape 76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334245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2" name="Shape 7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Who is the God of design.  Apart from the Bible, there are many answers to that question.  Philosophically, it is impossible to discern between them.</a:t>
            </a:r>
            <a:endParaRPr dirty="0"/>
          </a:p>
        </p:txBody>
      </p:sp>
      <p:sp>
        <p:nvSpPr>
          <p:cNvPr id="773" name="Shape 7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782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Scholasticism of the Middle Ages was dominated by Aristotelian philosophy and its understanding of the natural world.</a:t>
            </a: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Artwork:  An altarpiece in Ascoli Piceno, Italy, by Carlo Crivelli</a:t>
            </a:r>
            <a:endParaRPr lang="en-US" dirty="0"/>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3" name="Shape 7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Thomas Aquinas represents the most developed theology of the middle ages.  For Him, the task of the theologian was to synthesize the truths of nature, i.e., the philosophy of Aristotle (who obviously rightly described the nature of the natural world) with the spiritual insight of the Bible.  His model was the Bible AND the natural world.</a:t>
            </a:r>
          </a:p>
          <a:p>
            <a:pPr marL="0" marR="0" lvl="0" indent="0" algn="l" rtl="0">
              <a:spcBef>
                <a:spcPts val="0"/>
              </a:spcBef>
              <a:buFont typeface="Arial"/>
              <a:buNone/>
            </a:pPr>
            <a:endParaRPr sz="1800" b="0" i="0" u="none" strike="noStrike" cap="none" baseline="0" dirty="0"/>
          </a:p>
          <a:p>
            <a:pPr marL="0" marR="0" lvl="0" indent="0" algn="l" rtl="0">
              <a:spcBef>
                <a:spcPts val="0"/>
              </a:spcBef>
              <a:buFont typeface="Arial"/>
              <a:buNone/>
            </a:pPr>
            <a:endParaRPr sz="1800" b="1" i="0" u="none" strike="noStrike" cap="none" baseline="0" dirty="0"/>
          </a:p>
          <a:p>
            <a:pPr marL="0" marR="0" lvl="0" indent="0" algn="l" rtl="0">
              <a:spcBef>
                <a:spcPts val="0"/>
              </a:spcBef>
              <a:buSzPct val="25000"/>
              <a:buFont typeface="Arial"/>
              <a:buNone/>
            </a:pPr>
            <a:endParaRPr lang="en-US" sz="1800" b="1" i="0" u="none" strike="noStrike" cap="none" baseline="0" dirty="0"/>
          </a:p>
        </p:txBody>
      </p:sp>
      <p:sp>
        <p:nvSpPr>
          <p:cNvPr id="794" name="Shape 7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542868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2" name="Shape 8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Thus Aquinas was within AND PART OF THE DEVELOPMENT OF the tradition of the Roman Catholic Church, where theology was of necessity based on the Bible AND nature, tradition, the pope, church councils, and philosophy.</a:t>
            </a:r>
          </a:p>
        </p:txBody>
      </p:sp>
      <p:sp>
        <p:nvSpPr>
          <p:cNvPr id="803" name="Shape 80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4679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9" name="Shape 8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 primary role in the development of theology.  Revelation is a gift communicated to the prophets and comes to us through Scripture.  Revelation brings spiritual truths which would not otherwise be available by the exercise of human reason.  Revelation provides the fundamental principles of theology which are not subject to debate nor capable of rational demonstration.</a:t>
            </a:r>
          </a:p>
        </p:txBody>
      </p:sp>
      <p:sp>
        <p:nvSpPr>
          <p:cNvPr id="810" name="Shape 8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1046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7" name="Shape 8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fundamental propositions of Scripture are the starting point or presuppositions of theological thinking.</a:t>
            </a:r>
          </a:p>
          <a:p>
            <a:pPr marL="0" marR="0" lvl="0" indent="0" algn="l" rtl="0">
              <a:spcBef>
                <a:spcPts val="0"/>
              </a:spcBef>
              <a:buFont typeface="Arial"/>
              <a:buNone/>
            </a:pPr>
            <a:endParaRPr sz="1800" b="0" i="0" u="none" strike="noStrike" cap="none" baseline="0" dirty="0"/>
          </a:p>
          <a:p>
            <a:pPr>
              <a:spcBef>
                <a:spcPts val="0"/>
              </a:spcBef>
              <a:buNone/>
            </a:pPr>
            <a:endParaRPr sz="1800" b="0" i="0" u="none" strike="noStrike" cap="none" baseline="0" dirty="0"/>
          </a:p>
        </p:txBody>
      </p:sp>
      <p:sp>
        <p:nvSpPr>
          <p:cNvPr id="818" name="Shape 8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5011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79097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0" name="Shape 8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831" name="Shape 8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57011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 our concept of the universe, of ourselves, and of God changes as well.</a:t>
            </a:r>
          </a:p>
        </p:txBody>
      </p:sp>
      <p:sp>
        <p:nvSpPr>
          <p:cNvPr id="4" name="Slide Number Placeholder 3"/>
          <p:cNvSpPr>
            <a:spLocks noGrp="1"/>
          </p:cNvSpPr>
          <p:nvPr>
            <p:ph type="sldNum" sz="quarter" idx="5"/>
          </p:nvPr>
        </p:nvSpPr>
        <p:spPr/>
        <p:txBody>
          <a:bodyPr/>
          <a:lstStyle/>
          <a:p>
            <a:pPr>
              <a:defRPr/>
            </a:pPr>
            <a:fld id="{A21DD4E9-24E2-4F28-8637-D34637E9EE06}" type="slidenum">
              <a:rPr lang="en-US" smtClean="0"/>
              <a:pPr>
                <a:defRPr/>
              </a:pPr>
              <a:t>7</a:t>
            </a:fld>
            <a:endParaRPr lang="en-US" dirty="0"/>
          </a:p>
        </p:txBody>
      </p:sp>
    </p:spTree>
    <p:extLst>
      <p:ext uri="{BB962C8B-B14F-4D97-AF65-F5344CB8AC3E}">
        <p14:creationId xmlns:p14="http://schemas.microsoft.com/office/powerpoint/2010/main" val="2214724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9" name="Shape 8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Reason provided the structuring principles for the organization of the fundamental propositions given by Scripture.</a:t>
            </a:r>
          </a:p>
        </p:txBody>
      </p:sp>
      <p:sp>
        <p:nvSpPr>
          <p:cNvPr id="840" name="Shape 8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43049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accepted the epistemology of Aristotle, (click) that knowledge is based upon what the senses perceive.  The senses provide data which, (click) when interpreted by reason, (click) yields knowledge.</a:t>
            </a:r>
          </a:p>
        </p:txBody>
      </p:sp>
      <p:sp>
        <p:nvSpPr>
          <p:cNvPr id="851" name="Shape 8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4927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0" name="Shape 8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furthermore went beyond Aristotle (click) by indicating that faith is also a road to truth.  Thus, both reason and faith provided means of obtaining knowledge of God and the universe</a:t>
            </a:r>
          </a:p>
        </p:txBody>
      </p:sp>
      <p:sp>
        <p:nvSpPr>
          <p:cNvPr id="861" name="Shape 8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201722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0" name="Shape 8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Revelation and the natural world have their source in the creation of God, they are in harmony with one another</a:t>
            </a:r>
            <a:r>
              <a:rPr lang="en-US" sz="1800" b="1" i="0" u="none" strike="noStrike" cap="none" baseline="0" dirty="0"/>
              <a:t>.  </a:t>
            </a:r>
            <a:endParaRPr lang="en-US" sz="1800" b="0" i="0" u="none" strike="noStrike" cap="none" baseline="0" dirty="0"/>
          </a:p>
        </p:txBody>
      </p:sp>
      <p:sp>
        <p:nvSpPr>
          <p:cNvPr id="871" name="Shape 8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16554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2" name="Shape 8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Human reason operating within the natural world is essentially independent of revelation,  It is an adequate and self-sufficient instrument and operates upon its own laws in obtaining truth within the world of man’s natural experience as well as within limited aspects of the spiritual realm.</a:t>
            </a:r>
          </a:p>
          <a:p>
            <a:pPr>
              <a:spcBef>
                <a:spcPts val="0"/>
              </a:spcBef>
              <a:buNone/>
            </a:pPr>
            <a:endParaRPr sz="1800" b="0" i="0" u="none" strike="noStrike" cap="none" baseline="0" dirty="0"/>
          </a:p>
        </p:txBody>
      </p:sp>
      <p:sp>
        <p:nvSpPr>
          <p:cNvPr id="883" name="Shape 8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70039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62963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Both revelation and reason bring knowledge to mankind.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43568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6887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whereas reason brings knowledge by interpreting of the data of the senses.</a:t>
            </a:r>
          </a:p>
          <a:p>
            <a:pPr marL="0" marR="0" lvl="0" indent="0" algn="l" rtl="0">
              <a:spcBef>
                <a:spcPts val="0"/>
              </a:spcBef>
              <a:buSzPct val="25000"/>
              <a:buFont typeface="Arial"/>
              <a:buNone/>
            </a:pP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78586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0" name="Shape 9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does not come from reason but is given in accordance with reason. It does not alter man’s natural reason except by bringing what reason contains to fuller perception.</a:t>
            </a:r>
          </a:p>
        </p:txBody>
      </p:sp>
      <p:sp>
        <p:nvSpPr>
          <p:cNvPr id="911" name="Shape 9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2454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live in a world that is bombarded from all sides with many differing world views, with humanistic ways of thinking. From the classroom, to the news media, to television programs, to everyday life in the work place, we are taught to think humanistically. </a:t>
            </a:r>
          </a:p>
          <a:p>
            <a:pPr>
              <a:spcBef>
                <a:spcPts val="0"/>
              </a:spcBef>
              <a:buNone/>
            </a:pPr>
            <a:endParaRPr sz="1800" b="0" i="0" u="none" strike="noStrike" cap="none" baseline="0" dirty="0"/>
          </a:p>
        </p:txBody>
      </p:sp>
      <p:sp>
        <p:nvSpPr>
          <p:cNvPr id="422" name="Shape 4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988698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24" name="Shape 9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fact that revelation brings something new into the sphere of reason does not mean that there is a contradiction between reason and revelation.  Revelation does not imply any correction of the structure which characterizes the work of reason.</a:t>
            </a:r>
          </a:p>
          <a:p>
            <a:pPr>
              <a:spcBef>
                <a:spcPts val="0"/>
              </a:spcBef>
              <a:buNone/>
            </a:pPr>
            <a:endParaRPr sz="1800" b="0" i="0" u="none" strike="noStrike" cap="none" baseline="0" dirty="0"/>
          </a:p>
        </p:txBody>
      </p:sp>
      <p:sp>
        <p:nvSpPr>
          <p:cNvPr id="925" name="Shape 9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3527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38" name="Shape 9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knowledge which is given in revelation is an extension of the knowledge gained through reason.</a:t>
            </a:r>
          </a:p>
        </p:txBody>
      </p:sp>
      <p:sp>
        <p:nvSpPr>
          <p:cNvPr id="939" name="Shape 9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97015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0" name="Shape 9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all truth comes from one source, there is order and harmony within all knowledge. Thus, although revelation and reason deal with different (although not unrelated) realms of truth and although there are limits to the human mind, there is nonetheless only one truth.</a:t>
            </a:r>
          </a:p>
          <a:p>
            <a:pPr>
              <a:spcBef>
                <a:spcPts val="0"/>
              </a:spcBef>
              <a:buNone/>
            </a:pPr>
            <a:endParaRPr sz="1800" b="0" i="0" u="none" strike="noStrike" cap="none" baseline="0" dirty="0"/>
          </a:p>
        </p:txBody>
      </p:sp>
      <p:sp>
        <p:nvSpPr>
          <p:cNvPr id="951" name="Shape 9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905550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2" name="Shape 9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is the origin of both nature and revelation; therefore reason and faith have their source in God and cannot be in conflict with each other.</a:t>
            </a:r>
          </a:p>
        </p:txBody>
      </p:sp>
      <p:sp>
        <p:nvSpPr>
          <p:cNvPr id="963" name="Shape 9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797044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71" name="Shape 9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has given both the first principles of thought in the natural world and the articles of faith in the revealed world. (click) If there were any conflict between faith and reason, it would mean that God was acting falsely by intending to deceive man.</a:t>
            </a:r>
          </a:p>
        </p:txBody>
      </p:sp>
      <p:sp>
        <p:nvSpPr>
          <p:cNvPr id="972" name="Shape 97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88793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7575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4" name="Shape 9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985" name="Shape 9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168872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1" name="Shape 9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does not negate what is brought about by reason but actually presupposes the rational structure.</a:t>
            </a:r>
          </a:p>
        </p:txBody>
      </p:sp>
      <p:sp>
        <p:nvSpPr>
          <p:cNvPr id="992" name="Shape 9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01547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7" name="Shape 9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998" name="Shape 9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16117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700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7" name="Shape 4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We seek a rock solid foundation upon which to base our knowledge.</a:t>
            </a:r>
            <a:endParaRPr sz="1800" b="0" i="0" u="none" strike="noStrike" cap="none" baseline="0" dirty="0"/>
          </a:p>
        </p:txBody>
      </p:sp>
      <p:sp>
        <p:nvSpPr>
          <p:cNvPr id="428" name="Shape 42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26986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8" name="Shape 10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10255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3" name="Shape 10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a:t>Will</a:t>
            </a:r>
            <a:r>
              <a:rPr lang="en-US" b="1" baseline="0" dirty="0"/>
              <a:t> leave as is – is a summary of what has gone before.</a:t>
            </a:r>
            <a:endParaRPr b="1" dirty="0"/>
          </a:p>
        </p:txBody>
      </p:sp>
      <p:sp>
        <p:nvSpPr>
          <p:cNvPr id="1014" name="Shape 101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978267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021" name="Shape 10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17419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The purpose of theology is to determine and express through the use of reason illuminated by faith the meaning and significance of the supernatural knowledge of God given in Scripture in order to reconstruct in a rational and human way the truth which God has been pleased to give in Scripture.</a:t>
            </a:r>
          </a:p>
          <a:p>
            <a:pPr marL="0" marR="0" lvl="0" indent="0" algn="l" rtl="0">
              <a:spcBef>
                <a:spcPts val="0"/>
              </a:spcBef>
              <a:buSzPct val="25000"/>
              <a:buFont typeface="Arial"/>
              <a:buNone/>
            </a:pPr>
            <a:endParaRPr lang="en-US" sz="1400" b="0" i="0" u="none" strike="noStrike" cap="none" baseline="0" dirty="0"/>
          </a:p>
          <a:p>
            <a:pPr marL="0" marR="0" lvl="0" indent="0" algn="l" rtl="0">
              <a:spcBef>
                <a:spcPts val="0"/>
              </a:spcBef>
              <a:buSzPct val="25000"/>
              <a:buFont typeface="Arial"/>
              <a:buNone/>
            </a:pPr>
            <a:r>
              <a:rPr lang="en-US" sz="1400" b="1" i="0" u="none" strike="noStrike" cap="none" baseline="0" dirty="0"/>
              <a:t>I will have to think about how best to show the inter-relationship.</a:t>
            </a:r>
          </a:p>
        </p:txBody>
      </p:sp>
      <p:sp>
        <p:nvSpPr>
          <p:cNvPr id="1029" name="Shape 10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687060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7" name="Shape 10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as communicated in Scripture expresses the content of faith and is therefore the starting point for and presupposition of the work of the theologian.</a:t>
            </a:r>
          </a:p>
        </p:txBody>
      </p:sp>
      <p:sp>
        <p:nvSpPr>
          <p:cNvPr id="1038" name="Shape 10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050500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6" name="Shape 10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Reason provides the basic philosophical structure within which the truths of revelation are organized.</a:t>
            </a:r>
          </a:p>
        </p:txBody>
      </p:sp>
      <p:sp>
        <p:nvSpPr>
          <p:cNvPr id="1047" name="Shape 10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645849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The content of Scripture is normative in that it provides the basic materials to be interpreted and sets the limits to the philosophical system.  (click) Reason, which is independent of revelation since it operates upon its own principles, is used to establish the structure within which the content of revelation is expressed.  It is reason which gives unity and order to the system of ideas.</a:t>
            </a:r>
          </a:p>
        </p:txBody>
      </p:sp>
      <p:sp>
        <p:nvSpPr>
          <p:cNvPr id="1056" name="Shape 105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141470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2" name="Shape 10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668326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205079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74" name="Shape 10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93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13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870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643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2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61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7028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2935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861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40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747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25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36908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24" name="Shape 12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912"/>
            <a:ext cx="8229600" cy="1141942"/>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 name="Shape 135"/>
          <p:cNvSpPr txBox="1">
            <a:spLocks noGrp="1"/>
          </p:cNvSpPr>
          <p:nvPr>
            <p:ph type="body" idx="1"/>
          </p:nvPr>
        </p:nvSpPr>
        <p:spPr>
          <a:xfrm>
            <a:off x="457200" y="1535279"/>
            <a:ext cx="4040187"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6" name="Shape 136"/>
          <p:cNvSpPr txBox="1">
            <a:spLocks noGrp="1"/>
          </p:cNvSpPr>
          <p:nvPr>
            <p:ph type="body" idx="2"/>
          </p:nvPr>
        </p:nvSpPr>
        <p:spPr>
          <a:xfrm>
            <a:off x="457200" y="2173919"/>
            <a:ext cx="4040187"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txBox="1">
            <a:spLocks noGrp="1"/>
          </p:cNvSpPr>
          <p:nvPr>
            <p:ph type="body" idx="3"/>
          </p:nvPr>
        </p:nvSpPr>
        <p:spPr>
          <a:xfrm>
            <a:off x="4645032" y="1535279"/>
            <a:ext cx="4041774"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8" name="Shape 138"/>
          <p:cNvSpPr txBox="1">
            <a:spLocks noGrp="1"/>
          </p:cNvSpPr>
          <p:nvPr>
            <p:ph type="body" idx="4"/>
          </p:nvPr>
        </p:nvSpPr>
        <p:spPr>
          <a:xfrm>
            <a:off x="4645032" y="2173919"/>
            <a:ext cx="4041774"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48"/>
        <p:cNvGrpSpPr/>
        <p:nvPr/>
      </p:nvGrpSpPr>
      <p:grpSpPr>
        <a:xfrm>
          <a:off x="0" y="0"/>
          <a:ext cx="0" cy="0"/>
          <a:chOff x="0" y="0"/>
          <a:chExt cx="0" cy="0"/>
        </a:xfrm>
      </p:grpSpPr>
      <p:sp>
        <p:nvSpPr>
          <p:cNvPr id="349" name="Shape 349"/>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0" name="Shape 350"/>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60" name="Shape 360"/>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10.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7/18/2017</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79882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723354897"/>
      </p:ext>
    </p:extLst>
  </p:cSld>
  <p:clrMap bg1="lt1" tx1="dk1" bg2="dk2" tx2="lt2" accent1="accent1" accent2="accent2" accent3="accent3" accent4="accent4" accent5="accent5" accent6="accent6" hlink="hlink" folHlink="folHlink"/>
  <p:sldLayoutIdLst>
    <p:sldLayoutId id="214748372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Shape 1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17" name="Shape 1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18" name="Shape 1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19" name="Shape 1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0" name="Shape 1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1" name="Shape 1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Shape 12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28" name="Shape 12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29" name="Shape 12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30" name="Shape 13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1" name="Shape 13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2" name="Shape 13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2"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sp>
        <p:nvSpPr>
          <p:cNvPr id="149" name="Shape 149"/>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0" name="Shape 150"/>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1" name="Shape 151"/>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52" name="Shape 152"/>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3" name="Shape 153"/>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4" name="Shape 154"/>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Shape 34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43" name="Shape 3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44" name="Shape 34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45" name="Shape 34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6" name="Shape 34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7" name="Shape 34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1"/>
        <p:cNvGrpSpPr/>
        <p:nvPr/>
      </p:nvGrpSpPr>
      <p:grpSpPr>
        <a:xfrm>
          <a:off x="0" y="0"/>
          <a:ext cx="0" cy="0"/>
          <a:chOff x="0" y="0"/>
          <a:chExt cx="0" cy="0"/>
        </a:xfrm>
      </p:grpSpPr>
      <p:sp>
        <p:nvSpPr>
          <p:cNvPr id="352" name="Shape 35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53" name="Shape 35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4" name="Shape 35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55" name="Shape 35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6" name="Shape 35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7" name="Shape 35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1"/>
        <p:cNvGrpSpPr/>
        <p:nvPr/>
      </p:nvGrpSpPr>
      <p:grpSpPr>
        <a:xfrm>
          <a:off x="0" y="0"/>
          <a:ext cx="0" cy="0"/>
          <a:chOff x="0" y="0"/>
          <a:chExt cx="0" cy="0"/>
        </a:xfrm>
      </p:grpSpPr>
      <p:sp>
        <p:nvSpPr>
          <p:cNvPr id="362" name="Shape 36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63" name="Shape 36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64" name="Shape 36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65" name="Shape 36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6" name="Shape 36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7" name="Shape 36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a:t>
            </a:r>
            <a:r>
              <a:rPr lang="en-US">
                <a:solidFill>
                  <a:srgbClr val="EAEAEA"/>
                </a:solidFill>
              </a:rPr>
              <a:t>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Seven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a:t>Adventist</a:t>
            </a:r>
          </a:p>
          <a:p>
            <a:pPr algn="ctr"/>
            <a:r>
              <a:rPr lang="en-US" sz="3200" b="1" dirty="0"/>
              <a:t>Education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2" name="TextBox 1"/>
          <p:cNvSpPr txBox="1"/>
          <p:nvPr/>
        </p:nvSpPr>
        <p:spPr>
          <a:xfrm>
            <a:off x="2703786" y="4167352"/>
            <a:ext cx="4038600" cy="1446550"/>
          </a:xfrm>
          <a:prstGeom prst="rect">
            <a:avLst/>
          </a:prstGeom>
          <a:noFill/>
        </p:spPr>
        <p:txBody>
          <a:bodyPr wrap="square" rtlCol="0">
            <a:spAutoFit/>
          </a:bodyPr>
          <a:lstStyle/>
          <a:p>
            <a:pPr algn="ctr"/>
            <a:r>
              <a:rPr lang="en-US" sz="4400" b="1" dirty="0"/>
              <a:t>Rock-solid</a:t>
            </a:r>
          </a:p>
          <a:p>
            <a:pPr algn="ctr"/>
            <a:r>
              <a:rPr lang="en-US" sz="4400" b="1" dirty="0"/>
              <a:t>foundation</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1" name="Shape 10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does not abrogate the existing thought categories.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Rather it brings to conclusion the existing lines of thought by allowing reason to provide the structure for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1">
                                            <p:txEl>
                                              <p:pRg st="1" end="1"/>
                                            </p:txEl>
                                          </p:spTgt>
                                        </p:tgtEl>
                                        <p:attrNameLst>
                                          <p:attrName>style.visibility</p:attrName>
                                        </p:attrNameLst>
                                      </p:cBhvr>
                                      <p:to>
                                        <p:strVal val="visible"/>
                                      </p:to>
                                    </p:set>
                                    <p:animEffect transition="in" filter="fade">
                                      <p:cBhvr>
                                        <p:cTn id="7" dur="500"/>
                                        <p:tgtEl>
                                          <p:spTgt spid="10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7" name="Shape 10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message of Scripture is not only shaped by the philosophical system of thought but in actuality its content is also changed.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95" name="Shape 109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net effect of using reason as the context in which to structure and interpret revelation transformed the theology of Aquinas into a philosophical system rather than a biblical theology.</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Aquinas’s God</a:t>
            </a:r>
          </a:p>
        </p:txBody>
      </p:sp>
      <p:sp>
        <p:nvSpPr>
          <p:cNvPr id="1083" name="Shape 1083"/>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Aristotle’s Unmoved Mover</a:t>
            </a:r>
          </a:p>
        </p:txBody>
      </p:sp>
      <p:sp>
        <p:nvSpPr>
          <p:cNvPr id="1084" name="Shape 1084"/>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Active God of the Bible</a:t>
            </a:r>
          </a:p>
        </p:txBody>
      </p:sp>
      <p:sp>
        <p:nvSpPr>
          <p:cNvPr id="1085" name="Shape 1085"/>
          <p:cNvSpPr/>
          <p:nvPr/>
        </p:nvSpPr>
        <p:spPr>
          <a:xfrm>
            <a:off x="5768975" y="1763711"/>
            <a:ext cx="1328736" cy="1306511"/>
          </a:xfrm>
          <a:custGeom>
            <a:avLst/>
            <a:gdLst/>
            <a:ahLst/>
            <a:cxnLst/>
            <a:rect l="0" t="0" r="0" b="0"/>
            <a:pathLst>
              <a:path w="905926" h="898042" extrusionOk="0">
                <a:moveTo>
                  <a:pt x="0" y="219113"/>
                </a:moveTo>
                <a:lnTo>
                  <a:pt x="215447" y="0"/>
                </a:lnTo>
                <a:lnTo>
                  <a:pt x="452963" y="233543"/>
                </a:lnTo>
                <a:lnTo>
                  <a:pt x="690479" y="0"/>
                </a:lnTo>
                <a:lnTo>
                  <a:pt x="905926" y="219113"/>
                </a:lnTo>
                <a:lnTo>
                  <a:pt x="672107" y="449021"/>
                </a:lnTo>
                <a:lnTo>
                  <a:pt x="905926" y="678929"/>
                </a:lnTo>
                <a:lnTo>
                  <a:pt x="690479" y="898042"/>
                </a:lnTo>
                <a:lnTo>
                  <a:pt x="452963" y="664499"/>
                </a:lnTo>
                <a:lnTo>
                  <a:pt x="215447" y="898042"/>
                </a:lnTo>
                <a:lnTo>
                  <a:pt x="0" y="678929"/>
                </a:lnTo>
                <a:lnTo>
                  <a:pt x="233819" y="449021"/>
                </a:lnTo>
                <a:lnTo>
                  <a:pt x="0" y="21911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086" name="Shape 1086"/>
          <p:cNvSpPr txBox="1"/>
          <p:nvPr/>
        </p:nvSpPr>
        <p:spPr>
          <a:xfrm>
            <a:off x="2765425" y="3287712"/>
            <a:ext cx="3287711" cy="2643186"/>
          </a:xfrm>
          <a:prstGeom prst="rect">
            <a:avLst/>
          </a:prstGeom>
          <a:solidFill>
            <a:srgbClr val="F9B268"/>
          </a:solidFill>
          <a:ln w="25400" cap="rnd">
            <a:solidFill>
              <a:srgbClr val="F9B26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087" name="Shape 1087"/>
          <p:cNvPicPr preferRelativeResize="0"/>
          <p:nvPr/>
        </p:nvPicPr>
        <p:blipFill rotWithShape="1">
          <a:blip r:embed="rId3"/>
          <a:srcRect/>
          <a:stretch/>
        </p:blipFill>
        <p:spPr>
          <a:xfrm>
            <a:off x="3213100" y="3919537"/>
            <a:ext cx="2390775" cy="1790699"/>
          </a:xfrm>
          <a:prstGeom prst="rect">
            <a:avLst/>
          </a:prstGeom>
          <a:noFill/>
          <a:ln>
            <a:noFill/>
          </a:ln>
        </p:spPr>
      </p:pic>
      <p:sp>
        <p:nvSpPr>
          <p:cNvPr id="1088" name="Shape 1088"/>
          <p:cNvSpPr txBox="1"/>
          <p:nvPr/>
        </p:nvSpPr>
        <p:spPr>
          <a:xfrm>
            <a:off x="2765425" y="3438525"/>
            <a:ext cx="3287711"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Philosophy of the age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4">
                                            <p:txEl>
                                              <p:pRg st="0" end="0"/>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0"/>
                                  </p:stCondLst>
                                  <p:childTnLst>
                                    <p:set>
                                      <p:cBhvr>
                                        <p:cTn id="13" dur="1" fill="hold">
                                          <p:stCondLst>
                                            <p:cond delay="0"/>
                                          </p:stCondLst>
                                        </p:cTn>
                                        <p:tgtEl>
                                          <p:spTgt spid="1085"/>
                                        </p:tgtEl>
                                        <p:attrNameLst>
                                          <p:attrName>style.visibility</p:attrName>
                                        </p:attrNameLst>
                                      </p:cBhvr>
                                      <p:to>
                                        <p:strVal val="visible"/>
                                      </p:to>
                                    </p:set>
                                    <p:animEffect transition="in" filter="fade">
                                      <p:cBhvr>
                                        <p:cTn id="14" dur="1000"/>
                                        <p:tgtEl>
                                          <p:spTgt spid="1085"/>
                                        </p:tgtEl>
                                      </p:cBhvr>
                                    </p:animEffect>
                                    <p:anim calcmode="lin" valueType="num">
                                      <p:cBhvr>
                                        <p:cTn id="15" dur="1000" fill="hold"/>
                                        <p:tgtEl>
                                          <p:spTgt spid="1085"/>
                                        </p:tgtEl>
                                        <p:attrNameLst>
                                          <p:attrName>ppt_x</p:attrName>
                                        </p:attrNameLst>
                                      </p:cBhvr>
                                      <p:tavLst>
                                        <p:tav tm="0">
                                          <p:val>
                                            <p:strVal val="#ppt_x"/>
                                          </p:val>
                                        </p:tav>
                                        <p:tav tm="100000">
                                          <p:val>
                                            <p:strVal val="#ppt_x"/>
                                          </p:val>
                                        </p:tav>
                                      </p:tavLst>
                                    </p:anim>
                                    <p:anim calcmode="lin" valueType="num">
                                      <p:cBhvr>
                                        <p:cTn id="16" dur="1000" fill="hold"/>
                                        <p:tgtEl>
                                          <p:spTgt spid="10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86"/>
                                        </p:tgtEl>
                                        <p:attrNameLst>
                                          <p:attrName>style.visibility</p:attrName>
                                        </p:attrNameLst>
                                      </p:cBhvr>
                                      <p:to>
                                        <p:strVal val="visible"/>
                                      </p:to>
                                    </p:set>
                                    <p:animEffect transition="in" filter="circle(in)">
                                      <p:cBhvr>
                                        <p:cTn id="21" dur="2000"/>
                                        <p:tgtEl>
                                          <p:spTgt spid="1086"/>
                                        </p:tgtEl>
                                      </p:cBhvr>
                                    </p:animEffect>
                                  </p:childTnLst>
                                </p:cTn>
                              </p:par>
                              <p:par>
                                <p:cTn id="22" presetID="6" presetClass="entr" presetSubtype="16" fill="hold" nodeType="withEffect">
                                  <p:stCondLst>
                                    <p:cond delay="0"/>
                                  </p:stCondLst>
                                  <p:childTnLst>
                                    <p:set>
                                      <p:cBhvr>
                                        <p:cTn id="23" dur="1" fill="hold">
                                          <p:stCondLst>
                                            <p:cond delay="0"/>
                                          </p:stCondLst>
                                        </p:cTn>
                                        <p:tgtEl>
                                          <p:spTgt spid="1087"/>
                                        </p:tgtEl>
                                        <p:attrNameLst>
                                          <p:attrName>style.visibility</p:attrName>
                                        </p:attrNameLst>
                                      </p:cBhvr>
                                      <p:to>
                                        <p:strVal val="visible"/>
                                      </p:to>
                                    </p:set>
                                    <p:animEffect transition="in" filter="circle(in)">
                                      <p:cBhvr>
                                        <p:cTn id="24" dur="2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build="p"/>
      <p:bldP spid="1084" grpId="0" build="p"/>
      <p:bldP spid="1085" grpId="0" animBg="1"/>
      <p:bldP spid="108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i="1" dirty="0">
                <a:solidFill>
                  <a:srgbClr val="FFC000"/>
                </a:solidFill>
              </a:rPr>
              <a:t>Lessons Learned</a:t>
            </a:r>
          </a:p>
        </p:txBody>
      </p:sp>
      <p:sp>
        <p:nvSpPr>
          <p:cNvPr id="3" name="Text Placeholder 2"/>
          <p:cNvSpPr>
            <a:spLocks noGrp="1"/>
          </p:cNvSpPr>
          <p:nvPr>
            <p:ph type="body" idx="1"/>
          </p:nvPr>
        </p:nvSpPr>
        <p:spPr/>
        <p:txBody>
          <a:bodyPr/>
          <a:lstStyle/>
          <a:p>
            <a:r>
              <a:rPr lang="en-US" sz="2800" dirty="0">
                <a:solidFill>
                  <a:schemeClr val="bg1"/>
                </a:solidFill>
              </a:rPr>
              <a:t>The epistemology of Aristotle was foundational</a:t>
            </a:r>
          </a:p>
          <a:p>
            <a:endParaRPr lang="en-US" sz="2800" dirty="0">
              <a:solidFill>
                <a:schemeClr val="bg1"/>
              </a:solidFill>
            </a:endParaRPr>
          </a:p>
          <a:p>
            <a:r>
              <a:rPr lang="en-US" sz="2800" dirty="0">
                <a:solidFill>
                  <a:schemeClr val="bg1"/>
                </a:solidFill>
              </a:rPr>
              <a:t>It was used as the basis for method in theology</a:t>
            </a:r>
          </a:p>
          <a:p>
            <a:endParaRPr lang="en-US" sz="2800" dirty="0">
              <a:solidFill>
                <a:schemeClr val="bg1"/>
              </a:solidFill>
            </a:endParaRPr>
          </a:p>
          <a:p>
            <a:r>
              <a:rPr lang="en-US" sz="2800" dirty="0">
                <a:solidFill>
                  <a:schemeClr val="bg1"/>
                </a:solidFill>
              </a:rPr>
              <a:t>Theology became an expression of the philosophy of Aristotle</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62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118" name="Shape 1118"/>
          <p:cNvPicPr preferRelativeResize="0"/>
          <p:nvPr/>
        </p:nvPicPr>
        <p:blipFill rotWithShape="1">
          <a:blip r:embed="rId3"/>
          <a:srcRect/>
          <a:stretch/>
        </p:blipFill>
        <p:spPr>
          <a:xfrm>
            <a:off x="304800" y="679450"/>
            <a:ext cx="8534399" cy="5575300"/>
          </a:xfrm>
          <a:prstGeom prst="rect">
            <a:avLst/>
          </a:prstGeom>
          <a:noFill/>
          <a:ln w="9525" cap="rnd">
            <a:solidFill>
              <a:srgbClr val="C00000"/>
            </a:solidFill>
            <a:prstDash val="solid"/>
            <a:miter/>
            <a:headEnd type="none" w="med" len="med"/>
            <a:tailEnd type="none" w="med" len="med"/>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txBox="1">
            <a:spLocks noGrp="1"/>
          </p:cNvSpPr>
          <p:nvPr>
            <p:ph type="title"/>
          </p:nvPr>
        </p:nvSpPr>
        <p:spPr>
          <a:xfrm>
            <a:off x="685800" y="935037"/>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Summary to the Time of the Reformation</a:t>
            </a:r>
          </a:p>
        </p:txBody>
      </p:sp>
      <p:sp>
        <p:nvSpPr>
          <p:cNvPr id="1101" name="Shape 1101"/>
          <p:cNvSpPr txBox="1">
            <a:spLocks noGrp="1"/>
          </p:cNvSpPr>
          <p:nvPr>
            <p:ph type="body" idx="1"/>
          </p:nvPr>
        </p:nvSpPr>
        <p:spPr>
          <a:xfrm>
            <a:off x="687387" y="2162175"/>
            <a:ext cx="3829050"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Bible</a:t>
            </a:r>
          </a:p>
        </p:txBody>
      </p:sp>
      <p:sp>
        <p:nvSpPr>
          <p:cNvPr id="1102" name="Shape 1102"/>
          <p:cNvSpPr txBox="1">
            <a:spLocks noGrp="1"/>
          </p:cNvSpPr>
          <p:nvPr>
            <p:ph type="body" idx="2"/>
          </p:nvPr>
        </p:nvSpPr>
        <p:spPr>
          <a:xfrm>
            <a:off x="4916487" y="2143125"/>
            <a:ext cx="3830636"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Pope</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Reason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Natural World</a:t>
            </a:r>
          </a:p>
        </p:txBody>
      </p:sp>
      <p:pic>
        <p:nvPicPr>
          <p:cNvPr id="1103" name="Shape 1103"/>
          <p:cNvPicPr preferRelativeResize="0"/>
          <p:nvPr/>
        </p:nvPicPr>
        <p:blipFill rotWithShape="1">
          <a:blip r:embed="rId3"/>
          <a:srcRect/>
          <a:stretch/>
        </p:blipFill>
        <p:spPr>
          <a:xfrm>
            <a:off x="927100" y="2917825"/>
            <a:ext cx="3400424" cy="2546349"/>
          </a:xfrm>
          <a:prstGeom prst="rect">
            <a:avLst/>
          </a:prstGeom>
          <a:noFill/>
          <a:ln>
            <a:noFill/>
          </a:ln>
        </p:spPr>
      </p:pic>
      <p:sp>
        <p:nvSpPr>
          <p:cNvPr id="10" name="TextBox 9"/>
          <p:cNvSpPr txBox="1"/>
          <p:nvPr/>
        </p:nvSpPr>
        <p:spPr>
          <a:xfrm>
            <a:off x="4038600" y="18288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
        <p:nvSpPr>
          <p:cNvPr id="11" name="TextBox 10"/>
          <p:cNvSpPr txBox="1"/>
          <p:nvPr/>
        </p:nvSpPr>
        <p:spPr>
          <a:xfrm>
            <a:off x="4038600" y="1828800"/>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12" name="TextBox 11"/>
          <p:cNvSpPr txBox="1"/>
          <p:nvPr/>
        </p:nvSpPr>
        <p:spPr>
          <a:xfrm>
            <a:off x="4059018" y="1800761"/>
            <a:ext cx="674687" cy="1323439"/>
          </a:xfrm>
          <a:prstGeom prst="rect">
            <a:avLst/>
          </a:prstGeom>
          <a:noFill/>
        </p:spPr>
        <p:txBody>
          <a:bodyPr wrap="square" rtlCol="0">
            <a:spAutoFit/>
          </a:bodyPr>
          <a:lstStyle/>
          <a:p>
            <a:r>
              <a:rPr lang="en-US" sz="8000" dirty="0">
                <a:solidFill>
                  <a:srgbClr val="00B050"/>
                </a:solidFill>
              </a:rPr>
              <a:t>&amp;</a:t>
            </a:r>
          </a:p>
        </p:txBody>
      </p:sp>
      <p:sp>
        <p:nvSpPr>
          <p:cNvPr id="13" name="TextBox 12"/>
          <p:cNvSpPr txBox="1"/>
          <p:nvPr/>
        </p:nvSpPr>
        <p:spPr>
          <a:xfrm>
            <a:off x="4038600" y="1828800"/>
            <a:ext cx="674687" cy="1323439"/>
          </a:xfrm>
          <a:prstGeom prst="rect">
            <a:avLst/>
          </a:prstGeom>
          <a:noFill/>
        </p:spPr>
        <p:txBody>
          <a:bodyPr wrap="square" rtlCol="0">
            <a:spAutoFit/>
          </a:bodyPr>
          <a:lstStyle/>
          <a:p>
            <a:r>
              <a:rPr lang="en-US" sz="8000" dirty="0">
                <a:solidFill>
                  <a:srgbClr val="7030A0"/>
                </a:solidFill>
              </a:rPr>
              <a:t>&amp;</a:t>
            </a:r>
          </a:p>
        </p:txBody>
      </p:sp>
      <p:sp>
        <p:nvSpPr>
          <p:cNvPr id="14" name="TextBox 13"/>
          <p:cNvSpPr txBox="1"/>
          <p:nvPr/>
        </p:nvSpPr>
        <p:spPr>
          <a:xfrm>
            <a:off x="4049713" y="1828800"/>
            <a:ext cx="674687" cy="1323439"/>
          </a:xfrm>
          <a:prstGeom prst="rect">
            <a:avLst/>
          </a:prstGeom>
          <a:noFill/>
        </p:spPr>
        <p:txBody>
          <a:bodyPr wrap="square" rtlCol="0">
            <a:spAutoFit/>
          </a:bodyPr>
          <a:lstStyle/>
          <a:p>
            <a:r>
              <a:rPr lang="en-US" sz="8000" dirty="0">
                <a:solidFill>
                  <a:srgbClr val="00B0F0"/>
                </a:solidFill>
              </a:rPr>
              <a:t>&amp;</a:t>
            </a:r>
          </a:p>
        </p:txBody>
      </p:sp>
      <p:sp>
        <p:nvSpPr>
          <p:cNvPr id="15" name="4-Point Star 1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059018" y="1828800"/>
            <a:ext cx="893982" cy="1447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P spid="13" grpId="1"/>
      <p:bldP spid="14" grpId="0"/>
      <p:bldP spid="14" grpId="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685800" y="917575"/>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Integration of Faith</a:t>
            </a:r>
            <a:br>
              <a:rPr lang="en-US" sz="4400" b="1" i="1" u="none" strike="noStrike" cap="none" baseline="0" dirty="0">
                <a:solidFill>
                  <a:srgbClr val="FFC000"/>
                </a:solidFill>
                <a:latin typeface="Arial"/>
                <a:ea typeface="Arial"/>
                <a:cs typeface="Arial"/>
                <a:sym typeface="Arial"/>
              </a:rPr>
            </a:br>
            <a:r>
              <a:rPr lang="en-US" sz="4400" b="1" i="1" u="none" strike="noStrike" cap="none" baseline="0" dirty="0">
                <a:solidFill>
                  <a:srgbClr val="FFC000"/>
                </a:solidFill>
                <a:latin typeface="Arial"/>
                <a:ea typeface="Arial"/>
                <a:cs typeface="Arial"/>
                <a:sym typeface="Arial"/>
              </a:rPr>
              <a:t>AND Learning</a:t>
            </a:r>
          </a:p>
        </p:txBody>
      </p:sp>
      <p:sp>
        <p:nvSpPr>
          <p:cNvPr id="1125" name="Shape 1125"/>
          <p:cNvSpPr txBox="1">
            <a:spLocks noGrp="1"/>
          </p:cNvSpPr>
          <p:nvPr>
            <p:ph type="body" idx="1"/>
          </p:nvPr>
        </p:nvSpPr>
        <p:spPr>
          <a:xfrm>
            <a:off x="687387" y="22987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theology of the middle ages exquisitely developed the method of the integration of faith and learning.</a:t>
            </a:r>
            <a:endParaRPr sz="1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The Bible </a:t>
            </a:r>
            <a:r>
              <a:rPr lang="en-US" sz="2800" b="1" i="1" u="sng" strike="noStrike" cap="none" baseline="0" dirty="0">
                <a:solidFill>
                  <a:srgbClr val="FFC000"/>
                </a:solidFill>
                <a:sym typeface="Arial"/>
              </a:rPr>
              <a:t>AND</a:t>
            </a:r>
            <a:r>
              <a:rPr lang="en-US" sz="2800" b="0" i="0" u="none" strike="noStrike" cap="none" baseline="0" dirty="0">
                <a:solidFill>
                  <a:srgbClr val="EAEAEA"/>
                </a:solidFill>
                <a:sym typeface="Arial"/>
              </a:rPr>
              <a:t> </a:t>
            </a:r>
            <a:r>
              <a:rPr lang="en-US" sz="2800" b="0" i="0" u="none" strike="noStrike" cap="none" baseline="0" dirty="0">
                <a:solidFill>
                  <a:schemeClr val="bg1"/>
                </a:solidFill>
                <a:sym typeface="Arial"/>
              </a:rPr>
              <a:t>reason</a:t>
            </a:r>
            <a:r>
              <a:rPr lang="en-US" sz="2800" b="0" i="0" u="none" strike="noStrike" cap="none" baseline="0" dirty="0">
                <a:solidFill>
                  <a:srgbClr val="EAEAEA"/>
                </a:solidFill>
                <a:sym typeface="Arial"/>
              </a:rPr>
              <a:t>, the natural world, the pope, church councils, tradition, etc.</a:t>
            </a:r>
          </a:p>
          <a:p>
            <a:pPr marL="342900" marR="0" lvl="0" indent="-342900" algn="l" rtl="0">
              <a:lnSpc>
                <a:spcPct val="100000"/>
              </a:lnSpc>
              <a:spcBef>
                <a:spcPts val="640"/>
              </a:spcBef>
              <a:spcAft>
                <a:spcPts val="0"/>
              </a:spcAft>
              <a:buClr>
                <a:srgbClr val="887952"/>
              </a:buClr>
              <a:buSzPct val="100000"/>
              <a:buFont typeface="Arial"/>
              <a:buChar char="▪"/>
            </a:pPr>
            <a:r>
              <a:rPr lang="en-US" sz="2800" dirty="0">
                <a:solidFill>
                  <a:srgbClr val="EAEAEA"/>
                </a:solidFill>
              </a:rPr>
              <a:t>As we will see, the reformation brought the Bible back to its foundational role</a:t>
            </a:r>
            <a:r>
              <a:rPr lang="en-US" sz="3200" dirty="0">
                <a:solidFill>
                  <a:srgbClr val="EAEAEA"/>
                </a:solidFill>
              </a:rPr>
              <a:t>.</a:t>
            </a:r>
            <a:endParaRPr lang="en-US" sz="32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Shape 1109"/>
          <p:cNvPicPr preferRelativeResize="0"/>
          <p:nvPr/>
        </p:nvPicPr>
        <p:blipFill rotWithShape="1">
          <a:blip r:embed="rId3"/>
          <a:srcRect/>
          <a:stretch/>
        </p:blipFill>
        <p:spPr>
          <a:xfrm>
            <a:off x="2238375" y="838200"/>
            <a:ext cx="6200775" cy="5160962"/>
          </a:xfrm>
          <a:prstGeom prst="rect">
            <a:avLst/>
          </a:prstGeom>
          <a:noFill/>
          <a:ln>
            <a:noFill/>
          </a:ln>
        </p:spPr>
      </p:pic>
      <p:sp>
        <p:nvSpPr>
          <p:cNvPr id="1110" name="Shape 1110"/>
          <p:cNvSpPr txBox="1"/>
          <p:nvPr/>
        </p:nvSpPr>
        <p:spPr>
          <a:xfrm>
            <a:off x="3348037" y="3733800"/>
            <a:ext cx="2065337"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a:t>
            </a:r>
          </a:p>
        </p:txBody>
      </p:sp>
      <p:sp>
        <p:nvSpPr>
          <p:cNvPr id="1111" name="Shape 1111"/>
          <p:cNvSpPr txBox="1"/>
          <p:nvPr/>
        </p:nvSpPr>
        <p:spPr>
          <a:xfrm>
            <a:off x="762000" y="862012"/>
            <a:ext cx="2808286"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26B02"/>
              </a:buClr>
              <a:buSzPct val="25000"/>
              <a:buFont typeface="Arial"/>
              <a:buNone/>
            </a:pPr>
            <a:r>
              <a:rPr lang="en-US" sz="3200" b="0" i="0" u="none" strike="noStrike" cap="none" baseline="0" dirty="0">
                <a:solidFill>
                  <a:srgbClr val="FFC000"/>
                </a:solidFill>
                <a:latin typeface="Arial"/>
                <a:ea typeface="Arial"/>
                <a:cs typeface="Arial"/>
                <a:sym typeface="Arial"/>
              </a:rPr>
              <a:t>Scholasticism built upon the rock </a:t>
            </a:r>
          </a:p>
          <a:p>
            <a:pPr marL="0" marR="0" lvl="0" indent="0" algn="l" rtl="0">
              <a:lnSpc>
                <a:spcPct val="100000"/>
              </a:lnSpc>
              <a:spcBef>
                <a:spcPts val="0"/>
              </a:spcBef>
              <a:spcAft>
                <a:spcPts val="0"/>
              </a:spcAft>
              <a:buClr>
                <a:srgbClr val="B26B02"/>
              </a:buClr>
              <a:buSzPct val="25000"/>
              <a:buFont typeface="Arial"/>
              <a:buNone/>
            </a:pPr>
            <a:r>
              <a:rPr lang="en-US" sz="5400" b="1" i="1" u="sng" dirty="0">
                <a:solidFill>
                  <a:srgbClr val="FFC000"/>
                </a:solidFill>
              </a:rPr>
              <a:t>AND</a:t>
            </a:r>
            <a:endParaRPr lang="en-US" sz="5400" b="1" i="1" u="sng" strike="noStrike" cap="none" baseline="0" dirty="0">
              <a:solidFill>
                <a:srgbClr val="FFC000"/>
              </a:solidFill>
              <a:sym typeface="Arial"/>
            </a:endParaRPr>
          </a:p>
        </p:txBody>
      </p:sp>
      <p:sp>
        <p:nvSpPr>
          <p:cNvPr id="1112" name="Shape 1112"/>
          <p:cNvSpPr txBox="1"/>
          <p:nvPr/>
        </p:nvSpPr>
        <p:spPr>
          <a:xfrm>
            <a:off x="5413374" y="4343400"/>
            <a:ext cx="3121026" cy="1016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Reason</a:t>
            </a:r>
          </a:p>
        </p:txBody>
      </p:sp>
    </p:spTree>
    <p:extLst>
      <p:ext uri="{BB962C8B-B14F-4D97-AF65-F5344CB8AC3E}">
        <p14:creationId xmlns:p14="http://schemas.microsoft.com/office/powerpoint/2010/main" val="676868914"/>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431" name="Shape 431"/>
          <p:cNvSpPr txBox="1"/>
          <p:nvPr/>
        </p:nvSpPr>
        <p:spPr>
          <a:xfrm>
            <a:off x="3429000"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Reason</a:t>
            </a:r>
          </a:p>
        </p:txBody>
      </p:sp>
      <p:sp>
        <p:nvSpPr>
          <p:cNvPr id="432" name="Shape 432"/>
          <p:cNvSpPr txBox="1"/>
          <p:nvPr/>
        </p:nvSpPr>
        <p:spPr>
          <a:xfrm>
            <a:off x="3443287" y="4459288"/>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Science</a:t>
            </a:r>
          </a:p>
        </p:txBody>
      </p:sp>
      <p:sp>
        <p:nvSpPr>
          <p:cNvPr id="433" name="Shape 433"/>
          <p:cNvSpPr txBox="1"/>
          <p:nvPr/>
        </p:nvSpPr>
        <p:spPr>
          <a:xfrm>
            <a:off x="3443287"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Math</a:t>
            </a:r>
          </a:p>
        </p:txBody>
      </p:sp>
      <p:sp>
        <p:nvSpPr>
          <p:cNvPr id="6" name="Shape 433"/>
          <p:cNvSpPr txBox="1"/>
          <p:nvPr/>
        </p:nvSpPr>
        <p:spPr>
          <a:xfrm>
            <a:off x="2133600" y="4191000"/>
            <a:ext cx="5257800" cy="169465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dirty="0"/>
              <a:t>EXPERIENCE</a:t>
            </a:r>
          </a:p>
          <a:p>
            <a:pPr marL="0" marR="0" lvl="0" indent="0" algn="ctr" rtl="0">
              <a:lnSpc>
                <a:spcPct val="100000"/>
              </a:lnSpc>
              <a:spcBef>
                <a:spcPts val="0"/>
              </a:spcBef>
              <a:spcAft>
                <a:spcPts val="0"/>
              </a:spcAft>
              <a:buClr>
                <a:srgbClr val="000000"/>
              </a:buClr>
              <a:buSzPct val="25000"/>
              <a:buFont typeface="Arial"/>
              <a:buNone/>
            </a:pPr>
            <a:r>
              <a:rPr lang="en-US" sz="4000" b="1" dirty="0"/>
              <a:t>AND MYSTICISM</a:t>
            </a:r>
            <a:endParaRPr lang="en-US" sz="4000" b="1" i="0" u="none" strike="noStrike" cap="none" baseline="0" dirty="0">
              <a:solidFill>
                <a:srgbClr val="000000"/>
              </a:solidFill>
              <a:sym typeface="Arial"/>
            </a:endParaRPr>
          </a:p>
        </p:txBody>
      </p:sp>
    </p:spTree>
    <p:extLst>
      <p:ext uri="{BB962C8B-B14F-4D97-AF65-F5344CB8AC3E}">
        <p14:creationId xmlns:p14="http://schemas.microsoft.com/office/powerpoint/2010/main" val="36941941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2"/>
                                        </p:tgtEl>
                                        <p:attrNameLst>
                                          <p:attrName>style.visibility</p:attrName>
                                        </p:attrNameLst>
                                      </p:cBhvr>
                                      <p:to>
                                        <p:strVal val="visible"/>
                                      </p:to>
                                    </p:set>
                                    <p:animEffect transition="in" filter="fade">
                                      <p:cBhvr>
                                        <p:cTn id="11" dur="1000"/>
                                        <p:tgtEl>
                                          <p:spTgt spid="432"/>
                                        </p:tgtEl>
                                      </p:cBhvr>
                                    </p:animEffect>
                                  </p:childTnLst>
                                </p:cTn>
                              </p:par>
                              <p:par>
                                <p:cTn id="12" presetID="10" presetClass="exit" presetSubtype="0" fill="hold" grpId="1" nodeType="withEffect">
                                  <p:stCondLst>
                                    <p:cond delay="0"/>
                                  </p:stCondLst>
                                  <p:childTnLst>
                                    <p:animEffect transition="out" filter="fade">
                                      <p:cBhvr>
                                        <p:cTn id="13" dur="1000"/>
                                        <p:tgtEl>
                                          <p:spTgt spid="431"/>
                                        </p:tgtEl>
                                      </p:cBhvr>
                                    </p:animEffect>
                                    <p:set>
                                      <p:cBhvr>
                                        <p:cTn id="14" dur="1" fill="hold">
                                          <p:stCondLst>
                                            <p:cond delay="999"/>
                                          </p:stCondLst>
                                        </p:cTn>
                                        <p:tgtEl>
                                          <p:spTgt spid="431"/>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33"/>
                                        </p:tgtEl>
                                        <p:attrNameLst>
                                          <p:attrName>style.visibility</p:attrName>
                                        </p:attrNameLst>
                                      </p:cBhvr>
                                      <p:to>
                                        <p:strVal val="visible"/>
                                      </p:to>
                                    </p:set>
                                    <p:animEffect transition="in" filter="fade">
                                      <p:cBhvr>
                                        <p:cTn id="18" dur="1000"/>
                                        <p:tgtEl>
                                          <p:spTgt spid="433"/>
                                        </p:tgtEl>
                                      </p:cBhvr>
                                    </p:animEffect>
                                  </p:childTnLst>
                                </p:cTn>
                              </p:par>
                              <p:par>
                                <p:cTn id="19" presetID="10" presetClass="exit" presetSubtype="0" fill="hold" grpId="1" nodeType="withEffect">
                                  <p:stCondLst>
                                    <p:cond delay="0"/>
                                  </p:stCondLst>
                                  <p:childTnLst>
                                    <p:animEffect transition="out" filter="fade">
                                      <p:cBhvr>
                                        <p:cTn id="20" dur="1000"/>
                                        <p:tgtEl>
                                          <p:spTgt spid="432"/>
                                        </p:tgtEl>
                                      </p:cBhvr>
                                    </p:animEffect>
                                    <p:set>
                                      <p:cBhvr>
                                        <p:cTn id="21" dur="1" fill="hold">
                                          <p:stCondLst>
                                            <p:cond delay="999"/>
                                          </p:stCondLst>
                                        </p:cTn>
                                        <p:tgtEl>
                                          <p:spTgt spid="432"/>
                                        </p:tgtEl>
                                        <p:attrNameLst>
                                          <p:attrName>style.visibility</p:attrName>
                                        </p:attrNameLst>
                                      </p:cBhvr>
                                      <p:to>
                                        <p:strVal val="hidden"/>
                                      </p:to>
                                    </p:se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xit" presetSubtype="0" fill="hold" grpId="1" nodeType="withEffect">
                                  <p:stCondLst>
                                    <p:cond delay="0"/>
                                  </p:stCondLst>
                                  <p:childTnLst>
                                    <p:animEffect transition="out" filter="fade">
                                      <p:cBhvr>
                                        <p:cTn id="27" dur="1000"/>
                                        <p:tgtEl>
                                          <p:spTgt spid="433"/>
                                        </p:tgtEl>
                                      </p:cBhvr>
                                    </p:animEffect>
                                    <p:set>
                                      <p:cBhvr>
                                        <p:cTn id="28" dur="1" fill="hold">
                                          <p:stCondLst>
                                            <p:cond delay="999"/>
                                          </p:stCondLst>
                                        </p:cTn>
                                        <p:tgtEl>
                                          <p:spTgt spid="4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431" grpId="1"/>
      <p:bldP spid="432" grpId="0"/>
      <p:bldP spid="432" grpId="1"/>
      <p:bldP spid="433" grpId="0"/>
      <p:bldP spid="433"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874714"/>
            <a:ext cx="5756275" cy="5068886"/>
          </a:xfrm>
          <a:prstGeom prst="rect">
            <a:avLst/>
          </a:prstGeom>
          <a:noFill/>
          <a:ln>
            <a:noFill/>
          </a:ln>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3810000" y="2971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61076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srcRect/>
          <a:stretch/>
        </p:blipFill>
        <p:spPr>
          <a:xfrm>
            <a:off x="2586036" y="1279525"/>
            <a:ext cx="4043362" cy="4303712"/>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srcRect/>
          <a:stretch/>
        </p:blipFill>
        <p:spPr>
          <a:xfrm>
            <a:off x="874712" y="2297111"/>
            <a:ext cx="2052636" cy="2184399"/>
          </a:xfrm>
          <a:prstGeom prst="rect">
            <a:avLst/>
          </a:prstGeom>
          <a:noFill/>
          <a:ln>
            <a:noFill/>
          </a:ln>
        </p:spPr>
      </p:pic>
      <p:pic>
        <p:nvPicPr>
          <p:cNvPr id="446" name="Shape 446"/>
          <p:cNvPicPr preferRelativeResize="0"/>
          <p:nvPr/>
        </p:nvPicPr>
        <p:blipFill rotWithShape="1">
          <a:blip r:embed="rId4"/>
          <a:srcRect/>
          <a:stretch/>
        </p:blipFill>
        <p:spPr>
          <a:xfrm>
            <a:off x="4202112" y="2222500"/>
            <a:ext cx="4073524" cy="2335211"/>
          </a:xfrm>
          <a:prstGeom prst="rect">
            <a:avLst/>
          </a:prstGeom>
          <a:noFill/>
          <a:ln>
            <a:noFill/>
          </a:ln>
        </p:spPr>
      </p:pic>
      <p:sp>
        <p:nvSpPr>
          <p:cNvPr id="447" name="Shape 447"/>
          <p:cNvSpPr/>
          <p:nvPr/>
        </p:nvSpPr>
        <p:spPr>
          <a:xfrm>
            <a:off x="2801936" y="3159125"/>
            <a:ext cx="1663700" cy="522286"/>
          </a:xfrm>
          <a:prstGeom prst="rightArrow">
            <a:avLst>
              <a:gd name="adj1" fmla="val 18210"/>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TextBox 1"/>
          <p:cNvSpPr txBox="1"/>
          <p:nvPr/>
        </p:nvSpPr>
        <p:spPr>
          <a:xfrm>
            <a:off x="4572000" y="2286000"/>
            <a:ext cx="3322636" cy="646331"/>
          </a:xfrm>
          <a:prstGeom prst="rect">
            <a:avLst/>
          </a:prstGeom>
          <a:noFill/>
        </p:spPr>
        <p:txBody>
          <a:bodyPr wrap="square" rtlCol="0">
            <a:spAutoFit/>
          </a:bodyPr>
          <a:lstStyle/>
          <a:p>
            <a:pPr algn="ctr"/>
            <a:r>
              <a:rPr lang="en-US" sz="3600" b="1" dirty="0"/>
              <a:t>Holy Bible</a:t>
            </a:r>
          </a:p>
        </p:txBody>
      </p:sp>
    </p:spTree>
    <p:extLst>
      <p:ext uri="{BB962C8B-B14F-4D97-AF65-F5344CB8AC3E}">
        <p14:creationId xmlns:p14="http://schemas.microsoft.com/office/powerpoint/2010/main" val="171875413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685800" y="857250"/>
            <a:ext cx="7667625" cy="1077912"/>
          </a:xfrm>
          <a:prstGeom prst="rect">
            <a:avLst/>
          </a:prstGeom>
          <a:noFill/>
          <a:ln w="9525" cap="rnd">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Existentialism</a:t>
            </a:r>
          </a:p>
          <a:p>
            <a:pPr marL="0" marR="0" lvl="0" indent="0" algn="l" rtl="0">
              <a:lnSpc>
                <a:spcPct val="100000"/>
              </a:lnSpc>
              <a:spcBef>
                <a:spcPts val="0"/>
              </a:spcBef>
              <a:spcAft>
                <a:spcPts val="0"/>
              </a:spcAft>
              <a:buNone/>
            </a:pPr>
            <a:endParaRPr sz="3200" b="0" i="0" u="none" strike="noStrike" cap="none" baseline="0" dirty="0">
              <a:solidFill>
                <a:schemeClr val="dk1"/>
              </a:solidFill>
              <a:latin typeface="Arial"/>
              <a:ea typeface="Arial"/>
              <a:cs typeface="Arial"/>
              <a:sym typeface="Arial"/>
            </a:endParaRPr>
          </a:p>
        </p:txBody>
      </p:sp>
      <p:sp>
        <p:nvSpPr>
          <p:cNvPr id="454" name="Shape 4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How Will We Get There?</a:t>
            </a:r>
          </a:p>
        </p:txBody>
      </p:sp>
      <p:sp>
        <p:nvSpPr>
          <p:cNvPr id="455" name="Shape 4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Overview of the history of philosophy, theology and Biblical studies highlighting </a:t>
            </a:r>
            <a:r>
              <a:rPr lang="en-US" sz="3600" b="0" i="0" u="none" strike="noStrike" cap="none" baseline="0" dirty="0">
                <a:solidFill>
                  <a:srgbClr val="FFC000"/>
                </a:solidFill>
                <a:latin typeface="Arial"/>
                <a:ea typeface="Arial"/>
                <a:cs typeface="Arial"/>
                <a:sym typeface="Arial"/>
              </a:rPr>
              <a:t>lessons learned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t>
            </a:r>
            <a:r>
              <a:rPr lang="en-US" sz="3600" b="0" i="0" u="none" strike="noStrike" cap="none" baseline="0" dirty="0">
                <a:solidFill>
                  <a:srgbClr val="FFC000"/>
                </a:solidFill>
                <a:latin typeface="Arial"/>
                <a:ea typeface="Arial"/>
                <a:cs typeface="Arial"/>
                <a:sym typeface="Arial"/>
              </a:rPr>
              <a:t>Biblical world view </a:t>
            </a:r>
            <a:r>
              <a:rPr lang="en-US" sz="3600" b="0" i="0" u="none" strike="noStrike" cap="none" baseline="0" dirty="0">
                <a:solidFill>
                  <a:srgbClr val="EAEAEA"/>
                </a:solidFill>
                <a:latin typeface="Arial"/>
                <a:ea typeface="Arial"/>
                <a:cs typeface="Arial"/>
                <a:sym typeface="Arial"/>
              </a:rPr>
              <a:t>as </a:t>
            </a:r>
            <a:r>
              <a:rPr lang="en-US" sz="3600" b="0" i="0" u="none" strike="noStrike" cap="none" baseline="0" dirty="0">
                <a:solidFill>
                  <a:srgbClr val="FFC000"/>
                </a:solidFill>
                <a:latin typeface="Arial"/>
                <a:ea typeface="Arial"/>
                <a:cs typeface="Arial"/>
                <a:sym typeface="Arial"/>
              </a:rPr>
              <a:t>foundational</a:t>
            </a:r>
            <a:r>
              <a:rPr lang="en-US" sz="3600" b="0" i="0" u="none" strike="noStrike" cap="none" baseline="0" dirty="0">
                <a:solidFill>
                  <a:srgbClr val="EAEAEA"/>
                </a:solidFill>
                <a:latin typeface="Arial"/>
                <a:ea typeface="Arial"/>
                <a:cs typeface="Arial"/>
                <a:sym typeface="Arial"/>
              </a:rPr>
              <a:t> for our understanding of the world – that </a:t>
            </a:r>
            <a:r>
              <a:rPr lang="en-US" sz="3600" b="0" i="0" u="none" strike="noStrike" cap="none" baseline="0" dirty="0">
                <a:solidFill>
                  <a:srgbClr val="FFC000"/>
                </a:solidFill>
                <a:latin typeface="Arial"/>
                <a:ea typeface="Arial"/>
                <a:cs typeface="Arial"/>
                <a:sym typeface="Arial"/>
              </a:rPr>
              <a:t>rock solid</a:t>
            </a:r>
            <a:r>
              <a:rPr lang="en-US" sz="3600" b="0" i="0" u="none" strike="noStrike" cap="none" dirty="0">
                <a:solidFill>
                  <a:srgbClr val="FFC000"/>
                </a:solidFill>
                <a:latin typeface="Arial"/>
                <a:ea typeface="Arial"/>
                <a:cs typeface="Arial"/>
                <a:sym typeface="Arial"/>
              </a:rPr>
              <a:t> foundation</a:t>
            </a:r>
            <a:r>
              <a:rPr lang="en-US" sz="3600" b="0" i="0" u="none" strike="noStrike" cap="none" dirty="0">
                <a:solidFill>
                  <a:srgbClr val="EAEAEA"/>
                </a:solidFill>
                <a:latin typeface="Arial"/>
                <a:ea typeface="Arial"/>
                <a:cs typeface="Arial"/>
                <a:sym typeface="Arial"/>
              </a:rPr>
              <a:t> we were seeking above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solidFill>
                  <a:srgbClr val="FFC000"/>
                </a:solidFill>
              </a:rPr>
              <a:t>Presuppositions</a:t>
            </a:r>
          </a:p>
        </p:txBody>
      </p:sp>
      <p:sp>
        <p:nvSpPr>
          <p:cNvPr id="3" name="Text Placeholder 2"/>
          <p:cNvSpPr>
            <a:spLocks noGrp="1"/>
          </p:cNvSpPr>
          <p:nvPr>
            <p:ph type="body" idx="1"/>
          </p:nvPr>
        </p:nvSpPr>
        <p:spPr/>
        <p:txBody>
          <a:bodyPr/>
          <a:lstStyle/>
          <a:p>
            <a:pPr marL="228600" indent="0">
              <a:buNone/>
            </a:pPr>
            <a:r>
              <a:rPr lang="en-US" sz="4000" dirty="0">
                <a:solidFill>
                  <a:schemeClr val="bg1"/>
                </a:solidFill>
              </a:rPr>
              <a:t>The Bible, God’s Word, came by the will of God rather than by the will of man</a:t>
            </a:r>
          </a:p>
          <a:p>
            <a:pPr marL="228600" indent="0">
              <a:buNone/>
            </a:pPr>
            <a:r>
              <a:rPr lang="en-US" sz="4000" dirty="0">
                <a:solidFill>
                  <a:schemeClr val="bg1"/>
                </a:solidFill>
              </a:rPr>
              <a:t>The Bible is its own interpreter</a:t>
            </a:r>
            <a:endParaRPr lang="en-US" sz="4000" dirty="0"/>
          </a:p>
        </p:txBody>
      </p:sp>
    </p:spTree>
    <p:extLst>
      <p:ext uri="{BB962C8B-B14F-4D97-AF65-F5344CB8AC3E}">
        <p14:creationId xmlns:p14="http://schemas.microsoft.com/office/powerpoint/2010/main" val="274291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Terminology</a:t>
            </a:r>
          </a:p>
        </p:txBody>
      </p:sp>
      <p:sp>
        <p:nvSpPr>
          <p:cNvPr id="462" name="Shape 46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Rationalism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Empiricism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Existentialism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Pragmatism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Materialism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Ectceteraism</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685800" y="914400"/>
            <a:ext cx="7772400" cy="18859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Early Church</a:t>
            </a:r>
            <a:br>
              <a:rPr lang="en-US" sz="5400" b="1" i="1" u="none" strike="noStrike" cap="none" baseline="0" dirty="0">
                <a:solidFill>
                  <a:srgbClr val="FFC000"/>
                </a:solidFill>
                <a:latin typeface="Arial"/>
                <a:ea typeface="Arial"/>
                <a:cs typeface="Arial"/>
                <a:sym typeface="Arial"/>
              </a:rPr>
            </a:br>
            <a:r>
              <a:rPr lang="en-US" sz="4800" b="1" i="1" u="none" strike="noStrike" cap="none" baseline="0" dirty="0">
                <a:solidFill>
                  <a:srgbClr val="FFC000"/>
                </a:solidFill>
                <a:latin typeface="Arial"/>
                <a:ea typeface="Arial"/>
                <a:cs typeface="Arial"/>
                <a:sym typeface="Arial"/>
              </a:rPr>
              <a:t>2</a:t>
            </a:r>
            <a:r>
              <a:rPr lang="en-US" sz="4800" b="1" i="1" u="none" strike="noStrike" cap="none" baseline="30000" dirty="0">
                <a:solidFill>
                  <a:srgbClr val="FFC000"/>
                </a:solidFill>
                <a:latin typeface="Arial"/>
                <a:ea typeface="Arial"/>
                <a:cs typeface="Arial"/>
                <a:sym typeface="Arial"/>
              </a:rPr>
              <a:t>nd</a:t>
            </a:r>
            <a:r>
              <a:rPr lang="en-US" sz="4800" b="1" i="1" u="none" strike="noStrike" cap="none" baseline="0" dirty="0">
                <a:solidFill>
                  <a:srgbClr val="FFC000"/>
                </a:solidFill>
                <a:latin typeface="Arial"/>
                <a:ea typeface="Arial"/>
                <a:cs typeface="Arial"/>
                <a:sym typeface="Arial"/>
              </a:rPr>
              <a:t>-12</a:t>
            </a:r>
            <a:r>
              <a:rPr lang="en-US" sz="4800" b="1" i="1" u="none" strike="noStrike" cap="none" baseline="30000" dirty="0">
                <a:solidFill>
                  <a:srgbClr val="FFC000"/>
                </a:solidFill>
                <a:latin typeface="Arial"/>
                <a:ea typeface="Arial"/>
                <a:cs typeface="Arial"/>
                <a:sym typeface="Arial"/>
              </a:rPr>
              <a:t>th</a:t>
            </a:r>
            <a:r>
              <a:rPr lang="en-US" sz="4800" b="1" i="1" u="none" strike="noStrike" cap="none" baseline="0" dirty="0">
                <a:solidFill>
                  <a:srgbClr val="FFC000"/>
                </a:solidFill>
                <a:latin typeface="Arial"/>
                <a:ea typeface="Arial"/>
                <a:cs typeface="Arial"/>
                <a:sym typeface="Arial"/>
              </a:rPr>
              <a:t> centuries</a:t>
            </a:r>
          </a:p>
        </p:txBody>
      </p:sp>
      <p:sp>
        <p:nvSpPr>
          <p:cNvPr id="469" name="Shape 469"/>
          <p:cNvSpPr txBox="1">
            <a:spLocks noGrp="1"/>
          </p:cNvSpPr>
          <p:nvPr>
            <p:ph type="body" idx="1"/>
          </p:nvPr>
        </p:nvSpPr>
        <p:spPr>
          <a:xfrm>
            <a:off x="687387" y="3124200"/>
            <a:ext cx="7812086" cy="33909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early church was dominated by the philosophy or world view of Neo-Platonism.  This philosophy was inherited from Greek philosophy, primarily from Plato.</a:t>
            </a:r>
          </a:p>
        </p:txBody>
      </p:sp>
    </p:spTree>
    <p:extLst>
      <p:ext uri="{BB962C8B-B14F-4D97-AF65-F5344CB8AC3E}">
        <p14:creationId xmlns:p14="http://schemas.microsoft.com/office/powerpoint/2010/main" val="56323566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FFC000"/>
                </a:solidFill>
              </a:rPr>
              <a:t>Neo-Platonism</a:t>
            </a:r>
          </a:p>
        </p:txBody>
      </p:sp>
      <p:sp>
        <p:nvSpPr>
          <p:cNvPr id="3" name="Text Placeholder 2"/>
          <p:cNvSpPr>
            <a:spLocks noGrp="1"/>
          </p:cNvSpPr>
          <p:nvPr>
            <p:ph type="body" idx="1"/>
          </p:nvPr>
        </p:nvSpPr>
        <p:spPr/>
        <p:txBody>
          <a:bodyPr/>
          <a:lstStyle/>
          <a:p>
            <a:pPr marL="2286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057400"/>
            <a:ext cx="5791200" cy="4038600"/>
          </a:xfrm>
          <a:prstGeom prst="rect">
            <a:avLst/>
          </a:prstGeom>
        </p:spPr>
      </p:pic>
    </p:spTree>
    <p:extLst>
      <p:ext uri="{BB962C8B-B14F-4D97-AF65-F5344CB8AC3E}">
        <p14:creationId xmlns:p14="http://schemas.microsoft.com/office/powerpoint/2010/main" val="266000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Bible</a:t>
            </a:r>
            <a:br>
              <a:rPr lang="en-US" sz="4400" b="1" i="1" dirty="0">
                <a:solidFill>
                  <a:srgbClr val="FFC000"/>
                </a:solidFill>
              </a:rPr>
            </a:br>
            <a:r>
              <a:rPr lang="en-US" sz="4400" b="1" i="1" dirty="0">
                <a:solidFill>
                  <a:srgbClr val="FFC000"/>
                </a:solidFill>
              </a:rPr>
              <a:t>in the History of Theology</a:t>
            </a:r>
          </a:p>
        </p:txBody>
      </p:sp>
      <p:sp>
        <p:nvSpPr>
          <p:cNvPr id="6" name="Subtitle 5"/>
          <p:cNvSpPr>
            <a:spLocks noGrp="1"/>
          </p:cNvSpPr>
          <p:nvPr>
            <p:ph type="subTitle" idx="1"/>
          </p:nvPr>
        </p:nvSpPr>
        <p:spPr/>
        <p:txBody>
          <a:bodyPr/>
          <a:lstStyle/>
          <a:p>
            <a:pPr>
              <a:spcBef>
                <a:spcPts val="0"/>
              </a:spcBef>
            </a:pPr>
            <a:r>
              <a:rPr lang="en-US" sz="3200" b="1" i="1" dirty="0">
                <a:solidFill>
                  <a:srgbClr val="FFC000"/>
                </a:solidFill>
              </a:rPr>
              <a:t>To the Reformation</a:t>
            </a:r>
          </a:p>
        </p:txBody>
      </p:sp>
    </p:spTree>
    <p:extLst>
      <p:ext uri="{BB962C8B-B14F-4D97-AF65-F5344CB8AC3E}">
        <p14:creationId xmlns:p14="http://schemas.microsoft.com/office/powerpoint/2010/main" val="154409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endParaRPr lang="en-US" sz="1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 </a:t>
            </a: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Materialization of these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4-Point Star 1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95122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7"/>
                                        </p:tgtEl>
                                        <p:attrNameLst>
                                          <p:attrName>style.visibility</p:attrName>
                                        </p:attrNameLst>
                                      </p:cBhvr>
                                      <p:to>
                                        <p:strVal val="visible"/>
                                      </p:to>
                                    </p:set>
                                    <p:animEffect transition="in" filter="fade">
                                      <p:cBhvr>
                                        <p:cTn id="27" dur="500"/>
                                        <p:tgtEl>
                                          <p:spTgt spid="4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5" grpId="0" animBg="1"/>
      <p:bldP spid="477" grpId="0" animBg="1"/>
      <p:bldP spid="6" grpId="0" animBg="1"/>
      <p:bldP spid="8"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Neo-Platonism</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lvl="0" indent="0" algn="ctr">
              <a:spcBef>
                <a:spcPts val="0"/>
              </a:spcBef>
              <a:buClr>
                <a:srgbClr val="EAEAEA"/>
              </a:buClr>
              <a:buSzPct val="25000"/>
              <a:buNone/>
            </a:pPr>
            <a:r>
              <a:rPr lang="en-US" sz="3600" dirty="0">
                <a:solidFill>
                  <a:srgbClr val="EAEAEA"/>
                </a:solidFill>
              </a:rPr>
              <a:t>Perfect/Eternal Form or Idea (</a:t>
            </a:r>
            <a:r>
              <a:rPr lang="en-US" sz="3600" dirty="0">
                <a:solidFill>
                  <a:srgbClr val="FFC000"/>
                </a:solidFill>
              </a:rPr>
              <a:t>Real</a:t>
            </a:r>
            <a:r>
              <a:rPr lang="en-US" sz="3600" dirty="0">
                <a:solidFill>
                  <a:srgbClr val="EAEAEA"/>
                </a:solidFill>
              </a:rPr>
              <a:t>)</a:t>
            </a:r>
            <a:endParaRPr lang="en-US" sz="3600" dirty="0">
              <a:solidFill>
                <a:schemeClr val="lt1"/>
              </a:solidFill>
            </a:endParaRP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lvl="0" indent="0" algn="ctr">
              <a:spcBef>
                <a:spcPts val="640"/>
              </a:spcBef>
              <a:buClr>
                <a:srgbClr val="EAEAEA"/>
              </a:buClr>
              <a:buSzPct val="25000"/>
              <a:buNone/>
            </a:pPr>
            <a:endParaRPr lang="en-US" sz="2000" dirty="0">
              <a:solidFill>
                <a:srgbClr val="EAEAEA"/>
              </a:solidFill>
            </a:endParaRPr>
          </a:p>
          <a:p>
            <a:pPr marL="0" lvl="0" indent="0" algn="ctr">
              <a:spcBef>
                <a:spcPts val="640"/>
              </a:spcBef>
              <a:buClr>
                <a:srgbClr val="EAEAEA"/>
              </a:buClr>
              <a:buSzPct val="25000"/>
              <a:buNone/>
            </a:pPr>
            <a:r>
              <a:rPr lang="en-US" sz="3600" dirty="0">
                <a:solidFill>
                  <a:srgbClr val="EAEAEA"/>
                </a:solidFill>
              </a:rPr>
              <a:t>Imperfect/Earthly/Material</a:t>
            </a:r>
          </a:p>
          <a:p>
            <a:pPr marL="0" lvl="0" indent="0" algn="ctr">
              <a:spcBef>
                <a:spcPts val="640"/>
              </a:spcBef>
              <a:buClr>
                <a:schemeClr val="lt1"/>
              </a:buClr>
              <a:buSzPct val="25000"/>
              <a:buNone/>
            </a:pPr>
            <a:r>
              <a:rPr lang="en-US" sz="3600" dirty="0">
                <a:solidFill>
                  <a:schemeClr val="lt1"/>
                </a:solidFill>
              </a:rPr>
              <a:t>(Merely a </a:t>
            </a:r>
            <a:r>
              <a:rPr lang="en-US" sz="3600" dirty="0">
                <a:solidFill>
                  <a:srgbClr val="FFC000"/>
                </a:solidFill>
              </a:rPr>
              <a:t>Reflection of the Real</a:t>
            </a:r>
            <a:r>
              <a:rPr lang="en-US" sz="3600" dirty="0">
                <a:solidFill>
                  <a:schemeClr val="lt1"/>
                </a:solidFill>
              </a:rPr>
              <a:t>)</a:t>
            </a:r>
          </a:p>
          <a:p>
            <a:pPr marL="0" marR="0" lvl="0" indent="0" algn="ctr" rtl="0">
              <a:lnSpc>
                <a:spcPct val="100000"/>
              </a:lnSpc>
              <a:spcBef>
                <a:spcPts val="72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08680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92" name="Shape 49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Perfect/Eternal Form</a:t>
            </a: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pic>
        <p:nvPicPr>
          <p:cNvPr id="494" name="Shape 494"/>
          <p:cNvPicPr preferRelativeResize="0"/>
          <p:nvPr/>
        </p:nvPicPr>
        <p:blipFill rotWithShape="1">
          <a:blip r:embed="rId3"/>
          <a:srcRect/>
          <a:stretch/>
        </p:blipFill>
        <p:spPr>
          <a:xfrm>
            <a:off x="1852611" y="2743200"/>
            <a:ext cx="5432424" cy="1414462"/>
          </a:xfrm>
          <a:prstGeom prst="rect">
            <a:avLst/>
          </a:prstGeom>
          <a:noFill/>
          <a:ln>
            <a:noFill/>
          </a:ln>
        </p:spPr>
      </p:pic>
      <p:pic>
        <p:nvPicPr>
          <p:cNvPr id="6" name="Shape 494"/>
          <p:cNvPicPr preferRelativeResize="0"/>
          <p:nvPr/>
        </p:nvPicPr>
        <p:blipFill rotWithShape="1">
          <a:blip r:embed="rId3"/>
          <a:srcRect/>
          <a:stretch/>
        </p:blipFill>
        <p:spPr>
          <a:xfrm>
            <a:off x="1981200" y="3124200"/>
            <a:ext cx="5432424" cy="1414462"/>
          </a:xfrm>
          <a:prstGeom prst="rect">
            <a:avLst/>
          </a:prstGeom>
          <a:noFill/>
          <a:ln>
            <a:noFill/>
          </a:ln>
        </p:spPr>
      </p:pic>
      <p:pic>
        <p:nvPicPr>
          <p:cNvPr id="7" name="Shape 494"/>
          <p:cNvPicPr preferRelativeResize="0"/>
          <p:nvPr/>
        </p:nvPicPr>
        <p:blipFill rotWithShape="1">
          <a:blip r:embed="rId3"/>
          <a:srcRect/>
          <a:stretch/>
        </p:blipFill>
        <p:spPr>
          <a:xfrm>
            <a:off x="2133600" y="3581400"/>
            <a:ext cx="5432424" cy="1414462"/>
          </a:xfrm>
          <a:prstGeom prst="rect">
            <a:avLst/>
          </a:prstGeom>
          <a:noFill/>
          <a:ln>
            <a:noFill/>
          </a:ln>
        </p:spPr>
      </p:pic>
      <p:pic>
        <p:nvPicPr>
          <p:cNvPr id="8" name="Shape 494"/>
          <p:cNvPicPr preferRelativeResize="0"/>
          <p:nvPr/>
        </p:nvPicPr>
        <p:blipFill rotWithShape="1">
          <a:blip r:embed="rId3"/>
          <a:srcRect/>
          <a:stretch/>
        </p:blipFill>
        <p:spPr>
          <a:xfrm>
            <a:off x="2209800" y="3962400"/>
            <a:ext cx="5432424" cy="1414462"/>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500"/>
                                        <p:tgtEl>
                                          <p:spTgt spid="4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dirty="0">
                <a:solidFill>
                  <a:srgbClr val="FFC000"/>
                </a:solidFill>
              </a:rPr>
              <a:t>The Goal of Neo-Platonism</a:t>
            </a:r>
            <a:endParaRPr lang="en-US" sz="4400" b="1" i="1" u="none" strike="noStrike" cap="none" baseline="0" dirty="0">
              <a:solidFill>
                <a:srgbClr val="FFC000"/>
              </a:solidFill>
              <a:sym typeface="Arial"/>
            </a:endParaRPr>
          </a:p>
        </p:txBody>
      </p:sp>
      <p:sp>
        <p:nvSpPr>
          <p:cNvPr id="501" name="Shape 50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 to the Eternal</a:t>
            </a:r>
            <a:r>
              <a:rPr lang="en-US" sz="3600" b="0" i="0" u="none" strike="noStrike" cap="none" dirty="0">
                <a:solidFill>
                  <a:srgbClr val="EAEAEA"/>
                </a:solidFill>
                <a:latin typeface="Arial"/>
                <a:ea typeface="Arial"/>
                <a:cs typeface="Arial"/>
                <a:sym typeface="Arial"/>
              </a:rPr>
              <a:t> Form</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503" name="Shape 503"/>
          <p:cNvSpPr/>
          <p:nvPr/>
        </p:nvSpPr>
        <p:spPr>
          <a:xfrm rot="11397963">
            <a:off x="6875273" y="2346756"/>
            <a:ext cx="1417636" cy="2964995"/>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3" name="Curved Left Arrow 12"/>
          <p:cNvSpPr/>
          <p:nvPr/>
        </p:nvSpPr>
        <p:spPr>
          <a:xfrm rot="10073674">
            <a:off x="1202138" y="2375948"/>
            <a:ext cx="1170181"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18288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a:t>
            </a:r>
            <a:r>
              <a:rPr lang="en-US" sz="3600" b="0" i="0" u="none" strike="noStrike" cap="none" dirty="0">
                <a:solidFill>
                  <a:srgbClr val="EAEAEA"/>
                </a:solidFill>
                <a:latin typeface="Arial"/>
                <a:ea typeface="Arial"/>
                <a:cs typeface="Arial"/>
                <a:sym typeface="Arial"/>
              </a:rPr>
              <a:t> to the really real</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6" name="Curved Left Arrow 5"/>
          <p:cNvSpPr/>
          <p:nvPr/>
        </p:nvSpPr>
        <p:spPr>
          <a:xfrm rot="11731391">
            <a:off x="1483522" y="20235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Shape 503"/>
          <p:cNvSpPr/>
          <p:nvPr/>
        </p:nvSpPr>
        <p:spPr>
          <a:xfrm rot="10800000">
            <a:off x="6553201" y="2063751"/>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503"/>
          <p:cNvSpPr/>
          <p:nvPr/>
        </p:nvSpPr>
        <p:spPr>
          <a:xfrm rot="10800000">
            <a:off x="6705601" y="22098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 name="Shape 503"/>
          <p:cNvSpPr/>
          <p:nvPr/>
        </p:nvSpPr>
        <p:spPr>
          <a:xfrm rot="10800000">
            <a:off x="6858001" y="23622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03"/>
          <p:cNvSpPr/>
          <p:nvPr/>
        </p:nvSpPr>
        <p:spPr>
          <a:xfrm rot="10800000">
            <a:off x="7010401" y="25146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03"/>
          <p:cNvSpPr/>
          <p:nvPr/>
        </p:nvSpPr>
        <p:spPr>
          <a:xfrm rot="10800000">
            <a:off x="7162801" y="26670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Curved Left Arrow 18"/>
          <p:cNvSpPr/>
          <p:nvPr/>
        </p:nvSpPr>
        <p:spPr>
          <a:xfrm rot="11731391">
            <a:off x="1635922" y="21759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Curved Left Arrow 19"/>
          <p:cNvSpPr/>
          <p:nvPr/>
        </p:nvSpPr>
        <p:spPr>
          <a:xfrm rot="11731391">
            <a:off x="1788322" y="23283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urved Left Arrow 20"/>
          <p:cNvSpPr/>
          <p:nvPr/>
        </p:nvSpPr>
        <p:spPr>
          <a:xfrm rot="11731391">
            <a:off x="1940722" y="24807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Curved Left Arrow 21"/>
          <p:cNvSpPr/>
          <p:nvPr/>
        </p:nvSpPr>
        <p:spPr>
          <a:xfrm rot="11731391">
            <a:off x="2093122" y="26331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4-Point Star 1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16" grpId="0" animBg="1"/>
      <p:bldP spid="17"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4-Point Star 10"/>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76432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Influence on Theology</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Neo-Platonism had a major impact on the theology of the Christian Church.</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dirty="0">
                <a:solidFill>
                  <a:srgbClr val="FFC000"/>
                </a:solidFill>
              </a:rPr>
              <a:t>Natural Immortality of the Soul</a:t>
            </a:r>
            <a:endParaRPr lang="en-US" sz="4000" b="1" i="1" u="none" strike="noStrike" cap="none" baseline="0" dirty="0">
              <a:solidFill>
                <a:srgbClr val="FFC000"/>
              </a:solidFill>
              <a:sym typeface="Arial"/>
            </a:endParaRP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r>
              <a:rPr lang="en-US" sz="3200" b="0" i="0" u="none" strike="noStrike" cap="none" baseline="0" dirty="0">
                <a:solidFill>
                  <a:schemeClr val="accent1">
                    <a:lumMod val="60000"/>
                    <a:lumOff val="40000"/>
                  </a:schemeClr>
                </a:solidFill>
                <a:latin typeface="Arial"/>
                <a:ea typeface="Arial"/>
                <a:cs typeface="Arial"/>
                <a:sym typeface="Arial"/>
              </a:rPr>
              <a:t>Soul</a:t>
            </a:r>
            <a:endParaRPr lang="en-US" sz="32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a:t>
            </a:r>
            <a:r>
              <a:rPr lang="en-US" sz="3200" b="0" i="0" u="none" strike="noStrike" cap="none" baseline="0" dirty="0">
                <a:solidFill>
                  <a:schemeClr val="accent1">
                    <a:lumMod val="60000"/>
                    <a:lumOff val="40000"/>
                  </a:schemeClr>
                </a:solidFill>
                <a:latin typeface="Arial"/>
                <a:ea typeface="Arial"/>
                <a:cs typeface="Arial"/>
                <a:sym typeface="Arial"/>
              </a:rPr>
              <a:t>Body</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 </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71301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1333500" y="2063750"/>
            <a:ext cx="6829424"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Since reality was only accessible through intermediaries, God also was only known and  approachable  through intermediaries.  </a:t>
            </a:r>
          </a:p>
        </p:txBody>
      </p:sp>
      <p:sp>
        <p:nvSpPr>
          <p:cNvPr id="534" name="Shape 5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Knowledge of God</a:t>
            </a:r>
          </a:p>
        </p:txBody>
      </p:sp>
      <p:sp>
        <p:nvSpPr>
          <p:cNvPr id="535" name="Shape 53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2" name="Shape 542"/>
          <p:cNvPicPr preferRelativeResize="0"/>
          <p:nvPr/>
        </p:nvPicPr>
        <p:blipFill rotWithShape="1">
          <a:blip r:embed="rId3"/>
          <a:srcRect/>
          <a:stretch/>
        </p:blipFill>
        <p:spPr>
          <a:xfrm>
            <a:off x="3722687" y="3567112"/>
            <a:ext cx="1336675" cy="2003425"/>
          </a:xfrm>
          <a:prstGeom prst="rect">
            <a:avLst/>
          </a:prstGeom>
          <a:noFill/>
          <a:ln>
            <a:noFill/>
          </a:ln>
        </p:spPr>
      </p:pic>
      <p:pic>
        <p:nvPicPr>
          <p:cNvPr id="543" name="Shape 543"/>
          <p:cNvPicPr preferRelativeResize="0"/>
          <p:nvPr/>
        </p:nvPicPr>
        <p:blipFill rotWithShape="1">
          <a:blip r:embed="rId4"/>
          <a:srcRect/>
          <a:stretch/>
        </p:blipFill>
        <p:spPr>
          <a:xfrm>
            <a:off x="2495551" y="1800225"/>
            <a:ext cx="1543049" cy="2314575"/>
          </a:xfrm>
          <a:prstGeom prst="rect">
            <a:avLst/>
          </a:prstGeom>
          <a:noFill/>
          <a:ln>
            <a:noFill/>
          </a:ln>
        </p:spPr>
      </p:pic>
      <p:sp>
        <p:nvSpPr>
          <p:cNvPr id="544" name="Shape 544"/>
          <p:cNvSpPr/>
          <p:nvPr/>
        </p:nvSpPr>
        <p:spPr>
          <a:xfrm rot="9420000">
            <a:off x="3167627" y="38552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45" name="Shape 545"/>
          <p:cNvSpPr/>
          <p:nvPr/>
        </p:nvSpPr>
        <p:spPr>
          <a:xfrm rot="-1439999">
            <a:off x="2398711" y="3073400"/>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AutoShape 2" descr="data:image/jpeg;base64,/9j/4AAQSkZJRgABAQAAAQABAAD/2wCEAAkGBxQTEhQUEhQWFRUWFxcWGBgXGBcUFxcYGBUWFxgYHBgYHCggGBolHBQUITEhJSkrLi4uFx8zODMsNygtLisBCgoKDg0OGxAQGiwkICQsLCwsLCwsLCwsLCwsLCwsLC0sLCwsLCwsLCwsLCwsLCwsLCwsLCwsLCwsLCwsLCwsLP/AABEIAMIBAwMBIgACEQEDEQH/xAAbAAAABwEAAAAAAAAAAAAAAAAAAQIDBAUGB//EAD0QAAEDAgQDBgUCBQQABwAAAAEAAhEDIQQSMUEFUWEGEyJxgZEyobHB8ELRI1Ji4fEHFDNyFSRTc5Kisv/EABoBAAIDAQEAAAAAAAAAAAAAAAABAgMEBQb/xAApEQACAgICAQIGAgMAAAAAAAAAAQIRAyEEMRIiQQUjMlFhgXGRE7Hw/9oADAMBAAIRAxEAPwCEAnqbf7Dn59Ehrd/ZS6NOBJMfnLddpsxoWxrYv8fKYHTbXzTbw/lA6JnvINh6m/y0R9686Ex0SoYks5z6D90YpdD6wEMhOp9ygaY3M+SYg2sP4f2RSef1RZRtPukHyQBJZVhLeZCZZdNOeih2PMCRViLIU3KQKWhAm8kdB9km67GtkjgrHyO7HjJAB/lF8zvTnstJTxYoa1M7b5vFm01I8pVRQxlKjJ/iPqVA5uUZfCAGyLbw5oj+pZPivEGB7Q62ktpgHwiT3Zcf5nG5iLRexXE5XJufpLY60afifEXMqDEOOTLJAjxO6EcitPiMG6sKZpO8DofmGwgEesrP8D4A3FjvKrnjkPE7rOcmPS+quKfDO4b3dJ5awSQAdOeq50OZ435q/wCDTDC5Lb2VPajjTMGaGEY7L3r4qumHmbSD0JHqVm6WAwuFzvrvfXqEju2kEkkmA5xEAXImY1V5xfs/TqZnP8ROpMkn1WWx2Jo03wxlQEAU3sdL25QRETJBtz+yFyfOfp/oMuOWNeS2WtbF4WcpxVAVP5WZ3NB5GoRE+6Igix/f18ljeE4xjcXAZAkwDI8MyDf/ALON7LV4cyxhb8JAynaNh0Xb4eRt0yjI1JX7lhg3eIA6LovAKH8OdQVhOE4cOd4phrS4gfEQBMD82K1nAOOmQ1wEbAWy+U6qzkJt6Jw+ihXaPBw0uAkhYbiAIIzCJEiDsV1jH0pbYTP3WS7TYQFrGWGW9hublQwTp0wn9JjaVIHe/Ww+STUzNsbD2+ik18JHwifUJijUMb+R/ZdBOzKwqO9z5CD9UZrjdtvMohVH8oEaXN0VWo09CgTD/wByBt9EZY082+0e0pDsMQJEEaylljjdsdQIPrbZAIM0zyBHv+eiBrEb35bIhIuZ6funMPSEZ36DQblDGMFrjdBHVxjyT4o6AaIICxkmVNovJEXAF9fyE0Ghmtz9EC17/LkhiHqlVg/q9G/VR6mJPID5/VLdQDfid6C5SDWaPhb7oQMac4nZAUylOxDikjMeaYgFsa/RKDQAnO7AHijyH7pqeQhMBQfZMFOliLu0DoKiVPq4/uWZhBc6GtkF2r2DQCTYnTkobWIuK4ii0d3Wa93hDnFu03DNDD4jUbiYWHnyrFSZOCbKqliJ717jDaM0y51Tu/jdnd4GSSXOOm8DqqrhOHbUxTmsdLBBa4A3zQd76mL8lKx2XEf8dI0qFOYLjLiTrePE86eqRw+i8srnDfHSZeBmi5m/Qb9FxZxUYs14IeuzrXA8W3uzTp4mhULfiYxwc4a6kOmfRLqYps1QXwaYaTc2BEz5RN+i41hOzVR+GLnCnOeSSJqCzoDSCHC+WRG5NyL6rsRwTFtoYxtWoWh9LMASXvMMLcri67RBssOXBjr0y/Ruj5bbX7N1WAczMXtFPJmzza43JMAdVzDtdxIU3CphqzHGS3PTcHixuPzkqvgWArYltRrqjXNosGSnWJLZgt0zAeHL12WXxzDTeRIIn9O0HdaMXGgpd2yM5SSaa0XmOxT6+Wo9wdaCTAcA7WSNpAV32Te4d6x0/pdMkzmm/LbkDfyWUweJBhpsdnD5A81vuzgcaYI8YaZdGt9wPPX3XRxeiSMCgabB8PeYIcAbRLsvqDsr3hmGzVQ7XTMQIDjzj2SOEYIVRMEHraQd425LXYDAtptAgTzWnJlsm0oqhHEMYGCOix3FaxcZK0OMo5qsu+GZJ2AHVQca+kA/wNyDQmQ6dhMyZ5clHG6ZFpVsylQwDpfeJ81X1XvaZm3y9E7xTFknp0TFDFbG4/Pn1XRgtGWXYmvUDr6HfT5jdM93Ol+UKdicOHAObofryKhgZXa3HMW+SmmRFUXuBggjqAZH7hOZdyIO8aFLGFJIj4fOQB5hIquDrDQfP85IsAYanndJ0Ht/gJONxOYwNBp+/ml135Gho1OvQbD7lQkLewYRQRFBTEWmYN+KCeQDQfWP8qPXxZcbWHIT9dUG4U6u8I6/tqSj71rfhb6nX2UKQxpuHcbmyMtaOvmY+SBc5yItA1IHlcpiEl5/xZGxp/Los42HqbqQ0TEH5fSEAhLmc4+6IdLJVVu1ut5JM6ojNhCBgaJSjTSqQT+RRbGR2haDgvCaOIrxUbmYJ8OgLoFzz1VIWXU/gz3ipnYYyCSNcxGgjbe6y8qHlG/sWY3ujM/6oYynSc3D04bcDKzwtY29gNXOO56m26rv9PuNtw76rHAQ8EGdIn+xWa4nVdUxVSpWOZz3udMzq6Y6tiwPIK/p8Ld/ts0DNmJMXgG643IinCmbuO6mdRw2Ioin3uRotmAjlvAWdxH+o2Gwj6rHBz3vaM4gENn9OsyJv9lI7MUy/umO+LM2x2YwST6EgqJ2j4lw3Ed/Sw+Bq1hm/i4ihhw852OmC913TBuFg42BSbcvY05p+Oluyu/0+45h6taqBTLQXSCToTMG2gMQRpZD/Ut+FbTeG0mCq47AakzPqnuyuKw1Ss/Cig7CV8hDWvbkJdrcDSYB9+Synbag52KDHAg6RyO4HMAg/NXPBWZV12JZfKDb7Rl6BjLsum9gsQGuEbiD7LA/7WDcRBLY8ium9gsC2xhdJGNdnVOEMBExCkY7FBogFJpuaxkTEgwsbxDFuzESPsPNSI1bssuI4/MYnS/SypuK4iaDNBdwb/UJ8R97eij4hxLfDablxOw1JPLoqvH4xpaxjSTlDpJETmdmgeXXmei14Y3RGcvYg1ihSYDKS1pOhHvCk1G5RMQOXnyPmFv60ZGKwhg2ILTEtNp/Yp7EUJ00E7X9eqi0wNYmesW39VN4e6CAdDe++4lRf3GhjFViAGN9f2/dJwggFx2Sn0PE7mTB+s/Ie6RijlAaN7ny2CEBErPkk80hGiKmRCKCIo0wJjiXmdT+eyQ4gdTyH7o6lcus0QOXPzKDMN/Nby2UBjZqk9B0SWsJ0CfOUaCfPdNVKxO/pt8kxD1PCaknTlcos0WAgfMoqDCbzAG+kfdSqRM2J0kk6j02CTYw6NCRPmZTT3XsPXc/snu8LyABbbmep6pwsDTzP0URjTKCfATNTEQmhi73RTYExlKTAEk29VC7Vcco4Ck6nmzVqguGm+XcCPhbI13VtwDEDO57v0MLvYLieNxD8Q51eq7NUeZPToBsBMQsPKyP6C7FFdjeDxJq18z9DJI2jkOi6d2fqNjK0l2fKHDXMTfKBtAAXLHSxzXG2y6H2Ox4e4aMt8Z+LqeZOq581Zeja42m+jQrPY0946mWtDbFsTnAMzeQefh6Km7JdhiWAVH1hTOV0NcWZnkS6CDO4uVoG1ntaKTgXeEAFp+ImSCZ0df5q8weIDGAPOV0w1pu0n+WYsfooKCJf5GujnHEuxdTDY3D1m1Kr2d74S4AlrMrnQSb6gD1nZabtRwdlZzXlhzZZMNklxmbD5jmei0GOwmfu2HK1xyv8VtDvBuQSBbmoXFHgPeKpJc0ZrWAaXWNpI8+ilQeTZybH4UZoyFrsxJJ1jrzM7rZ9inBjgInmsjxTFB1V5kmDHnc2PpCu+z2KLKrCDFxcibK6II6zxWiXU7clguJYoUZNQFzps3N83Rf0sumNPgkXkW6rm/avAtZVd4og/dT7Ip9lXWxz6jfH4GfyC09Xc/JRKbdz6DclNVMdTAsS7a977DzSQ4kyV0sFJVEyzbvZJ7ogzKkVn+EiNLRykWPklYR7XgtdY7FMYmkWm52je8K33Kx3Cttf8/wjc0t05/nkUVJ+kbn7Jb6u0TzQxk18EB20SfcSPoqbEVJJPNWgaCwhvmAee4HpPsqqqEQBjaIoFBWEQiUEEEAWr4aL+wt7nVQq1aU2b/n5KcDQ3W31/so0OxLaZKNsDS/VB5J1sNkkn0H5ogRNp1ABLp8ov7zZJY6QQBDTqecdd9U2ylYF1hy3P7JFWvNhYJUMsZDBlHxHU8ugRNaolAq0o01F6JEathxEqqqWWmqUPCqLFUIlEJCaC4Zi8jvMEe/PouX4pn8SoAIGYxNiJJsQuhOsoWL4ayrJLbnUixnnKz8vC5eqJZimlpmUYxlSk5ps5o0+6icFxrqTiYkxHt5qy4hwGoy7ZdG4tHQnSekqHV4e+mQXCJ3XKbS0zZDG5HRcP2xpVHAHMwBmZuo8caO6zb1V9hMS12Ha6tWbmzB7Wt1zZvDrreZXL6ODe1wdrPO/onKmGqsvPOIJgTrCgskPuSfGn9jqGJ43QBc11UuqZMzLC4JuJGh2I8lleNdoBU8bAWuIc0+ImbRbpr7rL4Ph9Wq9oJ/V8Rne0dQugce7N0qOGDWCX5IJOpgCT6lJ5I3S2NYZLs53w9pqO5Xsupdlez3eMyus6JabfPoVluyXAy57Qu18K4e2lTFrgLUlRU3SJlJmRgExDfoFyXtpVL3OAJIkx5Lf43tGGvIABAGvVcy4sHVXETlZN/5j08lOMW3RBa2ykwmBiHEiwsBoFPYhUbFkKZXVxwUY0jJN2yS1pAJ0UhxMEHYT7JGGrDS3qJTrmannYnZNiG6VE5c3W3X8hKAmT0+n4U8WfwwG768vwxKjU2/Tbl+Ql2Mfo4gTB6X3EaH5D5oYyjvsdxpvcfmyYNO0hSsGMzHMP8A2b9/sl+QKtwRJ6s2CUyrCIRKCBCCYEsvH6Rf3SLC5ufl/coF2zdPqnaWH3dYfmgUAGg0k6Enl+/ROEhmvid/9Qiq17Qyw3O7lFJToBdSqTrdJakhLYmBOwwiOassKVV4cqxw7lVMki0ayQoeIwBcYGqmYauJA3Tj8UJLBtqeZ5eQXP5XLXHjfu+jRixPIyqw/Z0v+JwA6XPurGh2UpRo4nmSrCi+FY0K9lyJc3Ple5UvwalhjDpGT4h2N3E20BMgLNcewH8Mse2LRMLrZxjQPEqbirqbhoCOSqyQS9SZfiytOmjj2HdADHajT7K+4XRFTwu9FYcU7P0q3ipDI8bbHooWGwFak9ssdrGhMn7qiUk+jY2mtGuwPBababTAm3yU3FdnqmKBJeKbSLSCSRM6WgaIuH1wz/kEkCzevXnHLmqzi9DHOPeEnK6SGNdDw3X4d46KccnhTRkpydWXfZngzaTyc7XZZBy3uLHa2h1WnxTQ9jmh2o1BuFyvs5WYapDqppPdJa4nI1xBOZpcbZ94JkytTiePd02S7vQN2w8f/JpWqPOdeqP9FWTjvypMqMdw2pLgXADeNT+yhVOHDLaxCumcXpYgtNNsSCXXm9otsboq9JdfjZIyj5xMuZSi/FmVxeCgSq2mFoeLPEdVnqQuulB6MbH8qfw9ctMG7TqD9twUts65dOe/7lTotDAA6/WCBJHMJOQDVVhb4dBqDbz2TOS8jdOsMw10SZgEzcwfQHT2KPBUszXNHhe3nvrYz5fNR6GRwINp/b8lFhXZbxYftBT1zr5HzBhJFObbW06mFKxjXEPikbgH3ChlTOJfHbp8gAoZUo9EGJKCMoKQFg1rWCTry/N1Gr1i7XTkmnukopSoYCiQRtCYgwPzogDKDiiakBNoBTg1Q8MFYUWSqpMkkPsxIY3NuFG4bUk+qb48MlNp6x9FE4TWjfdeX+KSvL/B2uHCsdmpq1E5SxcaKrrVRzTmFaSRsOZ6rmqbvRf4qtjfFeL2IBVXw7FOqvDQZurTF9kXvacrxm8va6ruzuFrUctNrB3pdlMg6AmXHSG2F778r3LHJrYvKCjo1n/hYDRA8R9SplPCd2wGo4A85nL0HM9VKDslmkOcRfp89FnuOYxrjlqVh5Ngn20CcnH2M6uToexPFqFAgMplzuZGvzWa4zxPE1nHO/IybCAN7XAS38Rp0702CRo5xzE+myiYrtTW07rODcAOGUna0SYMFV7k9GrHjrpEjhdTF0HvqUx3jLZ8pD81pEgi5hTqnG8PWJc7NhMSBHesaAT0e11nt6OB6Kr7P8WyeGsalB5kCowTr+ktcCx4udRbopOMqZqju+ZSxNKTFai2KjREgPpAz6tt0CkrXv8A9/oU43La/ZMwWVgLQ8Oc8lxfI/iHcgCI28MW+amd4SLrnn+7w78VRZRdLQ9zwDNi1pyjzJMQuod0IE6wF3+FmcoeMlVHN5WLxd3dmfxpBsqB1OHLV8QwBBzDRZjFzK6+J2YGixwjmxBPmbDRJxWNAADLm9xoJtpzVU1HKl4isMlWeFrZjmGsQ8c+Th91VlLpVC0yLFOSsEX5w4d4mAg6Eaz1vuidhvCQCJlsiQYA6DqVHoVwQDFpExtNvZT8OW3sJaXD5wqXaJFFxF0vPSyiJyqblNlXIgEggUFIA0SCCAAlafVBvPl8yiQASUwXSQltQBMw5VthiqegrLDvVMyaHe0NLPQPMFZDB1i09VumNkQRvp8/soOP4Uxz2uaIJ1XmviXpy/o63CyVChfBsJnAe/2WidSEQBqo2EoZRoYHRSP9yxoktdI0B/sudGJbOVsepd66m8Ur1A2Gk6SLgHz0nr0VFTfUw5xNWqB3s06ebaO6a92UnYF4ba0tPRWuI4nVFF7qZDXlpyWkAnfLuYn1hYXjHFHmpUp1XTnDX2MhrnMZ4Z0nwNJj/wBTQGy0u3GkVwjc9jlbjNSs7Ln5mxidkujgqh+EA83OP5ZUFB2VwsTItF7gkkdDcK4wprOiWu+Y/wAKlxNjSXRe4fhVNozVTmMaN36BVuOqU2VKbW0n0HNI8RcXiCbktgiFo+FcAqvb/EOURMRK0eE7LUWtuJcdSpY+NOe0USzxg9syGKq06zSP4dXbRrCfUHKD08Ky9WnlfkpteHQTlg5hAuHDpuZiN1uuP8ApAkNsQNRAKr8FRcWZXQ6ofCczQSGZgGgHVrpd852WjDwpOfq6H/kSjcS7wPCm0m0m5GCp3U961oaXOa1pcHc3El55wLpTKbTefzVTX1y2rlddsB7OYLScwnkBlgciZVc2jkIHID6LsY0kqRzcndkmrEXWY45hmES0XWgqOVdi6jQ3qr8fpeiiWzGjDnkfp8yldz5el1MxLxPxR5AfVM5wf1OW1NlNDOWNdEio2FIdGzvcf3SHMI3BH5zCdgKwjjccwfpI+YCsnOySXbnNG/UKtwtYsJIANvP6IVcSTr8wotNsExqo3fbn+bptPNqjkPp/n1QqURtadOR9VIRHKCNzCgpAEjARQjKAASiRokAGjBRINQBMoBWOHCrqCmMeqpEkWJqQ2fQeql0CGgOcJJFh9yq54kDoZ9PwJdPHAkry/wARl89nW4sfl6LX/duOsDyUGribzdyi1MSCYJtyCVjsbDAxlifkFh8i9RIzsRUqEAkAchsFS8WawkMOrcxYQP1OLbO/pt6R5qXi8eKLIF3HUqL2Swhr4oF12tufdTg3dlyx6ss+HcNc6h/xEONw6o0sDBDofmzbeuuhVVw3tXWZFPD1HFjZGZ8PLyXE5vEDlbcAAcp3tp/9TuMkU24emYz+Ex/LHi99PVZ3s3w0AtsFvjji1Rn8n2zc9m8VXxBHfOMW0EfRbWq+ATyVRwLBZQCLKTxWuWkQYsVrhBRVIw5Jecin45VnloT0Kr8E3xzJ+G4jKWjxAD3JM/0qVx4AluoBaHEtsCIuI5zZV2Xw92PC/UEc+n9InKr10WR1EtuFTUqBuzXOG9mtgN13gtvui4g+ar45ke1vsp/BIa19Tlb0bc+5VG6veTqTP7p4lbZnyMVUfsqfiDReSpGPxIF1n8Xjs5NlrhCyhyGq7BzSGMEWM+30lBkxokd6enstBANzOg9ZB+abLukeUhLbUO37JT6c8gUxDQcjz8/ndG0BKe0bfnVMBtzP8i4R06hbofTZEHJQdNtPJACjXHJGmiUSVDsSiQCCkICCCCAAjaiRtQBLoKwpMlQMOFZUGqmRJB412WmfzdUTMfl0WjxFOWOHRY6rSLXGRAaV5z4nj+b5fdHZ+HyTg4lvg65MuP1TdfFReVBfxCG5QoWIqEmSdgIXNWN2b/H7gr1DVeB1W44TTGFpuIHiMn02+yoOzuAA/iP6wlca4rJ7thuYB6D8lascLf4K55L0ivxdZ2JxBfq0WHXmfda3gWCOZoAk8gq/s7wySBC6R2e4cGS7fQdFuxwfZjzZFHRa4WnlYAbEC6qeIEvdAupfEsZkHNZ+txIv8ItOsWlaEZIxbdi8e8GADanN9s5+oH91Q4jFw9tvGQbdDt7x7KZisSGgn9A0HM8lG7L4I1q5qv8AhaZ9RoPJNsselRqcV/CwuU2cQAfM6/RZmq+yuOP4lzsvIZjHsBPzVM5hctGFemzJPbKjihJGqqmMMrTu4ZmsUxjOC5bha45ElRU4kGhUI6jlr9kptIPcZBAAkmQR/Y+qLJFzYcz+XS6lTLSJE+JwbcbAEmB55UxFXWNyPojmR+fn+E25LZp6FWkRuoL/AJ+apzNb8/NZRVtvX6j+6Junv+fNACXc/wABRAowdfzRIQA84DmgjA6IIAYQQQTACCCCAAjaiRhAE7DK0w6qsMrWgVTMmiwoU5/Oiy/arEwSwNFgtRh6iTjuF0MQR3rJI3DnM/8AyQuXzOM81Nexs4uZYpbOU06pBJP+Eqnj2NOZ5+/0Wy7VcHo0KUUmBoI3lxnfxOJOnVcuqsuucsfqcZex0Zci43E0WL7WvIyUW5RzcJPoP3T3Z6iXPkmSTJJ1lZ/B0bhdC7I8Ge8ggE3VsY7qJWnW5HQezfDxlHNX+DY5tRzduf55pvg+BNNokXT+Px7afV0WA+/Ja0jC25Mj8YweZriDBAnoVjpieQ+I7j+kdSrmpxp75DgAOY26Hms5xV5d4Kdhq531KfSJxtdjHEMSSJAsDlY3qfutbw/CmhRp0Req8C3U/E49B9o3WW4O+nJruMsoOyMb/PUAEnyWr4dTe1jq1W1at4WD+Vu0Dnck+QULItjz8IHCNh4R1Aso1LhwaZ5q1DYAA2Ee3XdIcFapNKiukyE7DhQ8fTsrRwUDiQ8Ksi9ia0ZLElrbl1+gk+5VdXxUjKBAmdZP5opuPYq4gD+/7LfFIztjeSfyyW230/dGEHOjz5qdkRqqfl97oxokEXS3H5CEwEBEhKCYCs6JGB0QSAQgggEwAggggAIwiQCAJmHcrCi9VdIqfQKqkiSLGi5TqLrqBRU2mVnkSRUdrBmAGaJECdNZ9Fzerwt2Y6eYMhdb4lhg9k3BbBEDMZmwiZg9LrIv4QTaA0uDSZBBtYwP5ZBuSFklgx+Tk+zfjyNQM/wrCDOAG5z1015W+q7h2Gp5aUEeULnXCOFjvRTp3iC9+55N6DouscEw/dsDbBRaS6K5ybROrl0eFZ3iHhnMRO8GVbcSYQCc0NWP4jiGtJc/0H7BERQVhVXZtLNGpKz+PxXenu6Zhk+N/wBfMpeOx1SsMoGVnsSkU6GVoJ9P7JSJtkihiAzLkYIYAKbTcN/qI/U+b+anMx4Zm79zn1ajSBeTTp6vcT+mQIsqumSPE45G8/1eTRueqqsRj3VnltNoZRBDSSYNR5c1rGudykyeSiitnV+EVXOoUXP+J1Njj6tBBPUggnqSpLlGwNLu6VOnObJTYyeeVgbPrEpxz1YkIDiqfjNXK0lWL6qoePvLmloGquxrZCbM3iak/n2UIvA6+VgjrMIsUwugkZ2KdVPl5JIPNLbSKMgD8/IUhBtbufRNvEfmqPOi8vVACEaMjkjptumA7MWQTTtd0EgEIBGgmAX59UAjQQASNBBAD9JTqCCCrkNFhRVhSQQWeRYiXw74nf8AU/UKh4benVcbuNQ3NzpzQQWLL9RdDol9iB/EP/d31W4wZv6oIKPsSmPcU+EeYWHxjQXmb6/VBBCJx6K6PE3zH1Q4n/zuGwNhsNEEEgKrtGfEejTHRVPHWgMa0C0C22g29T7oIKUPrRGPZ07sof8AyWG/9pn0Vi5BBXT+pkX2R6qgY3QoIKUCtmTxo8SaaEEFuXRQyPVNk0iQUhARs1QQTAA19U/z/NkEEgGqmqCCC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2" y="998815"/>
            <a:ext cx="3191759" cy="239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5" y="3671886"/>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8"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Shape 544"/>
          <p:cNvSpPr/>
          <p:nvPr/>
        </p:nvSpPr>
        <p:spPr>
          <a:xfrm rot="9420000">
            <a:off x="3243827" y="2413743"/>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44"/>
          <p:cNvSpPr/>
          <p:nvPr/>
        </p:nvSpPr>
        <p:spPr>
          <a:xfrm rot="9420000">
            <a:off x="3472427" y="30170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45"/>
          <p:cNvSpPr/>
          <p:nvPr/>
        </p:nvSpPr>
        <p:spPr>
          <a:xfrm rot="-1439999">
            <a:off x="2497579" y="23545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8" name="Shape 545"/>
          <p:cNvSpPr/>
          <p:nvPr/>
        </p:nvSpPr>
        <p:spPr>
          <a:xfrm rot="-1439999">
            <a:off x="3335779" y="33451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4-Point Star 1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4"/>
                                        </p:tgtEl>
                                        <p:attrNameLst>
                                          <p:attrName>style.visibility</p:attrName>
                                        </p:attrNameLst>
                                      </p:cBhvr>
                                      <p:to>
                                        <p:strVal val="visible"/>
                                      </p:to>
                                    </p:set>
                                    <p:animEffect transition="in" filter="fade">
                                      <p:cBhvr>
                                        <p:cTn id="2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0" animBg="1"/>
      <p:bldP spid="545"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p:cNvPicPr preferRelativeResize="0"/>
          <p:nvPr/>
        </p:nvPicPr>
        <p:blipFill rotWithShape="1">
          <a:blip r:embed="rId3"/>
          <a:srcRect/>
          <a:stretch/>
        </p:blipFill>
        <p:spPr>
          <a:xfrm>
            <a:off x="25400" y="0"/>
            <a:ext cx="9093199" cy="6858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71617860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r>
              <a:rPr lang="en-US" altLang="en-US" sz="5400" b="1" i="1" dirty="0">
                <a:solidFill>
                  <a:srgbClr val="FFC000"/>
                </a:solidFill>
              </a:rPr>
              <a:t>Origen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99" y="2743200"/>
            <a:ext cx="314839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3</a:t>
            </a:r>
            <a:r>
              <a:rPr lang="en-US" sz="3200" baseline="30000" dirty="0">
                <a:solidFill>
                  <a:srgbClr val="FFFFFF"/>
                </a:solidFill>
                <a:latin typeface="Calibri"/>
                <a:ea typeface="+mn-ea"/>
              </a:rPr>
              <a:t>rd</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762000" y="3048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spTree>
    <p:extLst>
      <p:ext uri="{BB962C8B-B14F-4D97-AF65-F5344CB8AC3E}">
        <p14:creationId xmlns:p14="http://schemas.microsoft.com/office/powerpoint/2010/main" val="342045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552" name="Shape 552"/>
          <p:cNvSpPr txBox="1"/>
          <p:nvPr/>
        </p:nvSpPr>
        <p:spPr>
          <a:xfrm>
            <a:off x="1039812" y="1136650"/>
            <a:ext cx="3670300"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3" name="Shape 553"/>
          <p:cNvSpPr txBox="1"/>
          <p:nvPr/>
        </p:nvSpPr>
        <p:spPr>
          <a:xfrm>
            <a:off x="4683125" y="1136650"/>
            <a:ext cx="3671886"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4" name="Shape 554"/>
          <p:cNvSpPr txBox="1"/>
          <p:nvPr/>
        </p:nvSpPr>
        <p:spPr>
          <a:xfrm>
            <a:off x="1322387" y="1412875"/>
            <a:ext cx="3103561"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Allegorical Method of Interpretation came from Neo-Platonism through the Jew, Philo</a:t>
            </a:r>
          </a:p>
        </p:txBody>
      </p:sp>
      <p:sp>
        <p:nvSpPr>
          <p:cNvPr id="555" name="Shape 555"/>
          <p:cNvSpPr txBox="1"/>
          <p:nvPr/>
        </p:nvSpPr>
        <p:spPr>
          <a:xfrm>
            <a:off x="4973637" y="1497012"/>
            <a:ext cx="3103561" cy="4603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Neo Platonism</a:t>
            </a:r>
          </a:p>
        </p:txBody>
      </p:sp>
      <p:sp>
        <p:nvSpPr>
          <p:cNvPr id="556" name="Shape 556"/>
          <p:cNvSpPr/>
          <p:nvPr/>
        </p:nvSpPr>
        <p:spPr>
          <a:xfrm>
            <a:off x="2863850" y="3586162"/>
            <a:ext cx="3611561" cy="1624011"/>
          </a:xfrm>
          <a:prstGeom prst="ellipse">
            <a:avLst/>
          </a:prstGeom>
          <a:solidFill>
            <a:srgbClr val="C00000"/>
          </a:solidFill>
          <a:ln w="9525" cap="rnd">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400" b="0" i="0" u="none" strike="noStrike" cap="none" baseline="0" dirty="0">
                <a:solidFill>
                  <a:schemeClr val="dk1"/>
                </a:solidFill>
                <a:latin typeface="Arial"/>
                <a:ea typeface="Arial"/>
                <a:cs typeface="Arial"/>
                <a:sym typeface="Arial"/>
              </a:rPr>
              <a:t>Origen</a:t>
            </a:r>
          </a:p>
        </p:txBody>
      </p:sp>
      <p:pic>
        <p:nvPicPr>
          <p:cNvPr id="557" name="Shape 557"/>
          <p:cNvPicPr preferRelativeResize="0"/>
          <p:nvPr/>
        </p:nvPicPr>
        <p:blipFill rotWithShape="1">
          <a:blip r:embed="rId3"/>
          <a:srcRect/>
          <a:stretch/>
        </p:blipFill>
        <p:spPr>
          <a:xfrm>
            <a:off x="5440362" y="1957386"/>
            <a:ext cx="2155824" cy="13144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Hermeneutics</a:t>
            </a:r>
          </a:p>
        </p:txBody>
      </p:sp>
      <p:sp>
        <p:nvSpPr>
          <p:cNvPr id="564" name="Shape 564"/>
          <p:cNvSpPr txBox="1">
            <a:spLocks noGrp="1"/>
          </p:cNvSpPr>
          <p:nvPr>
            <p:ph type="body" idx="1"/>
          </p:nvPr>
        </p:nvSpPr>
        <p:spPr>
          <a:xfrm>
            <a:off x="687387" y="1905001"/>
            <a:ext cx="7812086" cy="3962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As we have seen, </a:t>
            </a:r>
            <a:r>
              <a:rPr lang="en-US" sz="3200" b="0" i="0" u="none" strike="noStrike" cap="none" baseline="0" dirty="0">
                <a:solidFill>
                  <a:srgbClr val="FFC000"/>
                </a:solidFill>
                <a:latin typeface="Arial"/>
                <a:ea typeface="Arial"/>
                <a:cs typeface="Arial"/>
                <a:sym typeface="Arial"/>
              </a:rPr>
              <a:t>Neo-Platonism</a:t>
            </a:r>
            <a:r>
              <a:rPr lang="en-US" sz="3200" b="0" i="0" u="none" strike="noStrike" cap="none" baseline="0" dirty="0">
                <a:solidFill>
                  <a:srgbClr val="EAEAEA"/>
                </a:solidFill>
                <a:latin typeface="Arial"/>
                <a:ea typeface="Arial"/>
                <a:cs typeface="Arial"/>
                <a:sym typeface="Arial"/>
              </a:rPr>
              <a:t>  held to the </a:t>
            </a:r>
            <a:r>
              <a:rPr lang="en-US" sz="3200" b="0" i="0" u="none" strike="noStrike" cap="none" baseline="0" dirty="0">
                <a:solidFill>
                  <a:srgbClr val="FFC000"/>
                </a:solidFill>
                <a:latin typeface="Arial"/>
                <a:ea typeface="Arial"/>
                <a:cs typeface="Arial"/>
                <a:sym typeface="Arial"/>
              </a:rPr>
              <a:t>dual concept </a:t>
            </a:r>
            <a:r>
              <a:rPr lang="en-US" sz="3200" b="0" i="0" u="none" strike="noStrike" cap="none" baseline="0" dirty="0">
                <a:solidFill>
                  <a:srgbClr val="EAEAEA"/>
                </a:solidFill>
                <a:latin typeface="Arial"/>
                <a:ea typeface="Arial"/>
                <a:cs typeface="Arial"/>
                <a:sym typeface="Arial"/>
              </a:rPr>
              <a:t>of eternal realities and their reflection in earthly forms.  This influenced their understanding and </a:t>
            </a:r>
            <a:r>
              <a:rPr lang="en-US" sz="3200" b="0" i="0" u="none" strike="noStrike" cap="none" baseline="0" dirty="0">
                <a:solidFill>
                  <a:srgbClr val="FFC000"/>
                </a:solidFill>
                <a:latin typeface="Arial"/>
                <a:ea typeface="Arial"/>
                <a:cs typeface="Arial"/>
                <a:sym typeface="Arial"/>
              </a:rPr>
              <a:t>interpretation of literature</a:t>
            </a:r>
            <a:r>
              <a:rPr lang="en-US" sz="3200" b="0" i="0" u="none" strike="noStrike" cap="none" baseline="0" dirty="0">
                <a:solidFill>
                  <a:srgbClr val="EAEAEA"/>
                </a:solidFill>
                <a:latin typeface="Arial"/>
                <a:ea typeface="Arial"/>
                <a:cs typeface="Arial"/>
                <a:sym typeface="Arial"/>
              </a:rPr>
              <a:t>.  </a:t>
            </a:r>
            <a:r>
              <a:rPr lang="en-US" sz="3200" dirty="0">
                <a:solidFill>
                  <a:srgbClr val="EAEAEA"/>
                </a:solidFill>
              </a:rPr>
              <a:t>Literature</a:t>
            </a:r>
            <a:r>
              <a:rPr lang="en-US" sz="3200" b="0" i="0" u="none" strike="noStrike" cap="none" baseline="0" dirty="0">
                <a:solidFill>
                  <a:srgbClr val="EAEAEA"/>
                </a:solidFill>
                <a:latin typeface="Arial"/>
                <a:ea typeface="Arial"/>
                <a:cs typeface="Arial"/>
                <a:sym typeface="Arial"/>
              </a:rPr>
              <a:t> had a literal meaning, but more importantly and often distinctly, an </a:t>
            </a:r>
            <a:r>
              <a:rPr lang="en-US" sz="3200" b="0" i="0" u="none" strike="noStrike" cap="none" baseline="0" dirty="0">
                <a:solidFill>
                  <a:srgbClr val="FFC000"/>
                </a:solidFill>
                <a:latin typeface="Arial"/>
                <a:ea typeface="Arial"/>
                <a:cs typeface="Arial"/>
                <a:sym typeface="Arial"/>
              </a:rPr>
              <a:t>allegorical interpretation</a:t>
            </a:r>
            <a:r>
              <a:rPr lang="en-US" sz="3200" dirty="0">
                <a:solidFill>
                  <a:srgbClr val="EAEAEA"/>
                </a:solidFill>
              </a:rPr>
              <a:t>, the really real.</a:t>
            </a:r>
            <a:endParaRPr lang="en-US"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5" name="Rectangle 4"/>
          <p:cNvSpPr/>
          <p:nvPr/>
        </p:nvSpPr>
        <p:spPr>
          <a:xfrm>
            <a:off x="304800" y="1295400"/>
            <a:ext cx="3276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514350" y="1447800"/>
            <a:ext cx="2895600" cy="1828800"/>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4038600" cy="302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733800" y="20574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4800600"/>
            <a:ext cx="1981200" cy="769441"/>
          </a:xfrm>
          <a:prstGeom prst="rect">
            <a:avLst/>
          </a:prstGeom>
          <a:noFill/>
        </p:spPr>
        <p:txBody>
          <a:bodyPr wrap="square" rtlCol="0">
            <a:spAutoFit/>
          </a:bodyPr>
          <a:lstStyle/>
          <a:p>
            <a:r>
              <a:rPr lang="en-US" sz="4400" dirty="0">
                <a:solidFill>
                  <a:schemeClr val="bg1"/>
                </a:solidFill>
              </a:rPr>
              <a:t>Literal</a:t>
            </a:r>
            <a:endParaRPr lang="en-US" dirty="0"/>
          </a:p>
        </p:txBody>
      </p:sp>
      <p:sp>
        <p:nvSpPr>
          <p:cNvPr id="11" name="TextBox 10"/>
          <p:cNvSpPr txBox="1"/>
          <p:nvPr/>
        </p:nvSpPr>
        <p:spPr>
          <a:xfrm>
            <a:off x="4648200" y="4818965"/>
            <a:ext cx="2895600" cy="769441"/>
          </a:xfrm>
          <a:prstGeom prst="rect">
            <a:avLst/>
          </a:prstGeom>
          <a:noFill/>
        </p:spPr>
        <p:txBody>
          <a:bodyPr wrap="square" rtlCol="0">
            <a:spAutoFit/>
          </a:bodyPr>
          <a:lstStyle/>
          <a:p>
            <a:r>
              <a:rPr lang="en-US" sz="4400" dirty="0">
                <a:solidFill>
                  <a:schemeClr val="bg1"/>
                </a:solidFill>
              </a:rPr>
              <a:t>Allegorical</a:t>
            </a:r>
            <a:endParaRPr lang="en-US" dirty="0"/>
          </a:p>
        </p:txBody>
      </p:sp>
      <p:sp>
        <p:nvSpPr>
          <p:cNvPr id="13" name="Right Arrow 12"/>
          <p:cNvSpPr/>
          <p:nvPr/>
        </p:nvSpPr>
        <p:spPr>
          <a:xfrm rot="6899979">
            <a:off x="5783420" y="3886200"/>
            <a:ext cx="1371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8131198">
            <a:off x="3243222" y="3840766"/>
            <a:ext cx="216323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834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ectangle 4"/>
          <p:cNvSpPr/>
          <p:nvPr/>
        </p:nvSpPr>
        <p:spPr>
          <a:xfrm>
            <a:off x="914400" y="2908523"/>
            <a:ext cx="1447800" cy="90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988828" y="3015342"/>
            <a:ext cx="1297172" cy="718458"/>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599" y="2527523"/>
            <a:ext cx="2117017" cy="158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a:xfrm>
            <a:off x="2438400" y="3200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676900" y="4191001"/>
            <a:ext cx="2628900" cy="1523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Literal</a:t>
            </a:r>
            <a:endParaRPr lang="en-US" sz="1800" dirty="0">
              <a:solidFill>
                <a:schemeClr val="tx1"/>
              </a:solidFill>
            </a:endParaRPr>
          </a:p>
        </p:txBody>
      </p:sp>
      <p:sp>
        <p:nvSpPr>
          <p:cNvPr id="8" name="Rectangle 7"/>
          <p:cNvSpPr/>
          <p:nvPr/>
        </p:nvSpPr>
        <p:spPr>
          <a:xfrm>
            <a:off x="5715000" y="1469571"/>
            <a:ext cx="2590800" cy="24166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r>
              <a:rPr lang="en-US" sz="2400" dirty="0">
                <a:solidFill>
                  <a:schemeClr val="tx1"/>
                </a:solidFill>
              </a:rPr>
              <a:t>Spiritual</a:t>
            </a:r>
          </a:p>
          <a:p>
            <a:pPr algn="ctr"/>
            <a:endParaRPr lang="en-US" sz="2400" dirty="0">
              <a:solidFill>
                <a:schemeClr val="tx1"/>
              </a:solidFill>
            </a:endParaRPr>
          </a:p>
          <a:p>
            <a:pPr algn="ctr"/>
            <a:r>
              <a:rPr lang="en-US" sz="2400" dirty="0">
                <a:solidFill>
                  <a:schemeClr val="tx1"/>
                </a:solidFill>
              </a:rPr>
              <a:t>Figurative</a:t>
            </a:r>
          </a:p>
          <a:p>
            <a:pPr algn="ctr"/>
            <a:endParaRPr lang="en-US" sz="2400" dirty="0">
              <a:solidFill>
                <a:schemeClr val="tx1"/>
              </a:solidFill>
            </a:endParaRPr>
          </a:p>
          <a:p>
            <a:pPr algn="ctr"/>
            <a:r>
              <a:rPr lang="en-US" sz="2400" dirty="0">
                <a:solidFill>
                  <a:schemeClr val="tx1"/>
                </a:solidFill>
              </a:rPr>
              <a:t>Allegorical</a:t>
            </a:r>
          </a:p>
          <a:p>
            <a:pPr algn="ctr"/>
            <a:endParaRPr lang="en-US" sz="4400" dirty="0">
              <a:solidFill>
                <a:schemeClr val="tx1"/>
              </a:solidFill>
            </a:endParaRPr>
          </a:p>
          <a:p>
            <a:pPr algn="ctr"/>
            <a:endParaRPr lang="en-US" sz="1800" dirty="0">
              <a:solidFill>
                <a:schemeClr val="tx1"/>
              </a:solidFill>
            </a:endParaRPr>
          </a:p>
        </p:txBody>
      </p:sp>
      <p:sp>
        <p:nvSpPr>
          <p:cNvPr id="10" name="Right Arrow 9"/>
          <p:cNvSpPr/>
          <p:nvPr/>
        </p:nvSpPr>
        <p:spPr>
          <a:xfrm rot="1825469">
            <a:off x="4781135" y="4304552"/>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5105400" y="302895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12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69"/>
        <p:cNvGrpSpPr/>
        <p:nvPr/>
      </p:nvGrpSpPr>
      <p:grpSpPr>
        <a:xfrm>
          <a:off x="0" y="0"/>
          <a:ext cx="0" cy="0"/>
          <a:chOff x="0" y="0"/>
          <a:chExt cx="0" cy="0"/>
        </a:xfrm>
      </p:grpSpPr>
      <p:sp>
        <p:nvSpPr>
          <p:cNvPr id="5" name="Rectangle 4"/>
          <p:cNvSpPr/>
          <p:nvPr/>
        </p:nvSpPr>
        <p:spPr>
          <a:xfrm>
            <a:off x="838200" y="4191000"/>
            <a:ext cx="2514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hape 557"/>
          <p:cNvPicPr preferRelativeResize="0"/>
          <p:nvPr/>
        </p:nvPicPr>
        <p:blipFill rotWithShape="1">
          <a:blip r:embed="rId3"/>
          <a:srcRect/>
          <a:stretch/>
        </p:blipFill>
        <p:spPr>
          <a:xfrm>
            <a:off x="895350" y="4343400"/>
            <a:ext cx="2362200" cy="1295400"/>
          </a:xfrm>
          <a:prstGeom prst="rect">
            <a:avLst/>
          </a:prstGeom>
          <a:noFill/>
          <a:ln>
            <a:noFill/>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183" y="4191000"/>
            <a:ext cx="213626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2286000" cy="27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00800" y="2773740"/>
            <a:ext cx="2209800" cy="1569660"/>
          </a:xfrm>
          <a:prstGeom prst="rect">
            <a:avLst/>
          </a:prstGeom>
          <a:noFill/>
        </p:spPr>
        <p:txBody>
          <a:bodyPr wrap="square" rtlCol="0">
            <a:spAutoFit/>
          </a:bodyPr>
          <a:lstStyle/>
          <a:p>
            <a:pPr algn="ctr"/>
            <a:r>
              <a:rPr lang="en-US" sz="3200" dirty="0">
                <a:solidFill>
                  <a:schemeClr val="bg1"/>
                </a:solidFill>
              </a:rPr>
              <a:t>Allegorical</a:t>
            </a:r>
          </a:p>
          <a:p>
            <a:pPr algn="ctr"/>
            <a:r>
              <a:rPr lang="en-US" sz="3200" dirty="0">
                <a:solidFill>
                  <a:schemeClr val="bg1"/>
                </a:solidFill>
              </a:rPr>
              <a:t>&amp;</a:t>
            </a:r>
          </a:p>
          <a:p>
            <a:pPr algn="ctr"/>
            <a:r>
              <a:rPr lang="en-US" sz="3200" dirty="0">
                <a:solidFill>
                  <a:schemeClr val="bg1"/>
                </a:solidFill>
              </a:rPr>
              <a:t>Literal</a:t>
            </a:r>
          </a:p>
        </p:txBody>
      </p:sp>
      <p:pic>
        <p:nvPicPr>
          <p:cNvPr id="1024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3289713" y="900113"/>
            <a:ext cx="4025487" cy="26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1180116">
            <a:off x="2895600" y="12954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3009900" y="5143499"/>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rved Down Arrow 13"/>
          <p:cNvSpPr/>
          <p:nvPr/>
        </p:nvSpPr>
        <p:spPr>
          <a:xfrm rot="2752616">
            <a:off x="7159163" y="1604965"/>
            <a:ext cx="1072698" cy="4438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urved Up Arrow 14"/>
          <p:cNvSpPr/>
          <p:nvPr/>
        </p:nvSpPr>
        <p:spPr>
          <a:xfrm rot="19656754">
            <a:off x="6635908" y="4847488"/>
            <a:ext cx="977584" cy="4396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4-Point Star 11"/>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980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500"/>
                                        <p:tgtEl>
                                          <p:spTgt spid="102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1" grpId="0" animBg="1"/>
      <p:bldP spid="16"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5400" b="1" i="1" dirty="0">
                <a:solidFill>
                  <a:srgbClr val="FFC000"/>
                </a:solidFill>
              </a:rPr>
              <a:t>Levels of Meaning</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rgbClr val="FFC000"/>
                </a:solidFill>
              </a:rPr>
              <a:t>and/ or</a:t>
            </a:r>
          </a:p>
        </p:txBody>
      </p:sp>
    </p:spTree>
    <p:extLst>
      <p:ext uri="{BB962C8B-B14F-4D97-AF65-F5344CB8AC3E}">
        <p14:creationId xmlns:p14="http://schemas.microsoft.com/office/powerpoint/2010/main" val="130813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When a literal interpretation was…</a:t>
            </a:r>
          </a:p>
        </p:txBody>
      </p:sp>
      <p:sp>
        <p:nvSpPr>
          <p:cNvPr id="597" name="Shape 597"/>
          <p:cNvSpPr txBox="1">
            <a:spLocks noGrp="1"/>
          </p:cNvSpPr>
          <p:nvPr>
            <p:ph type="body" idx="1"/>
          </p:nvPr>
        </p:nvSpPr>
        <p:spPr>
          <a:xfrm>
            <a:off x="4114800" y="1905000"/>
            <a:ext cx="434340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Unworthy of God</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Impossible (based upon the contemporary thinking of the age)</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Not in harmony with other passages of Scripture</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6" name="Rectangle 5"/>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1017588"/>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pPr>
            <a:r>
              <a:rPr lang="en-US" sz="4400" b="1" i="1" dirty="0">
                <a:solidFill>
                  <a:srgbClr val="FFC000"/>
                </a:solidFill>
              </a:rPr>
              <a:t>An allegorical interpretation was demanded</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chemeClr val="bg1"/>
                </a:solidFill>
              </a:rPr>
              <a:t>and/ or</a:t>
            </a:r>
          </a:p>
        </p:txBody>
      </p:sp>
      <p:sp>
        <p:nvSpPr>
          <p:cNvPr id="6" name="Multiply 5"/>
          <p:cNvSpPr/>
          <p:nvPr/>
        </p:nvSpPr>
        <p:spPr>
          <a:xfrm>
            <a:off x="1676400" y="3886200"/>
            <a:ext cx="1676400" cy="18288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1831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13" name="Shape 613"/>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Rectangle 1"/>
          <p:cNvSpPr/>
          <p:nvPr/>
        </p:nvSpPr>
        <p:spPr>
          <a:xfrm>
            <a:off x="3276600" y="2590800"/>
            <a:ext cx="3124200" cy="13716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Shape 617"/>
          <p:cNvSpPr txBox="1"/>
          <p:nvPr/>
        </p:nvSpPr>
        <p:spPr>
          <a:xfrm>
            <a:off x="3497262" y="2895411"/>
            <a:ext cx="2468561" cy="114318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Theology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0419306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p:txBody>
          <a:bodyPr/>
          <a:lstStyle/>
          <a:p>
            <a:r>
              <a:rPr lang="en-US" sz="2800" dirty="0">
                <a:solidFill>
                  <a:schemeClr val="bg1"/>
                </a:solidFill>
              </a:rPr>
              <a:t>Came from Alexandria, a city of Greek culture in Egypt</a:t>
            </a:r>
          </a:p>
          <a:p>
            <a:r>
              <a:rPr lang="en-US" sz="2800" dirty="0">
                <a:solidFill>
                  <a:schemeClr val="bg1"/>
                </a:solidFill>
              </a:rPr>
              <a:t>Accepted </a:t>
            </a:r>
            <a:r>
              <a:rPr lang="en-US" sz="2800" dirty="0">
                <a:solidFill>
                  <a:srgbClr val="FFC000"/>
                </a:solidFill>
              </a:rPr>
              <a:t>Neo-Platonic worldview/philosophy</a:t>
            </a:r>
            <a:r>
              <a:rPr lang="en-US" sz="2800" dirty="0">
                <a:solidFill>
                  <a:schemeClr val="bg1"/>
                </a:solidFill>
              </a:rPr>
              <a:t> of Alexandria</a:t>
            </a:r>
          </a:p>
          <a:p>
            <a:r>
              <a:rPr lang="en-US" sz="2800" dirty="0">
                <a:solidFill>
                  <a:schemeClr val="bg1"/>
                </a:solidFill>
              </a:rPr>
              <a:t>The </a:t>
            </a:r>
            <a:r>
              <a:rPr lang="en-US" sz="2800" dirty="0">
                <a:solidFill>
                  <a:srgbClr val="FFC000"/>
                </a:solidFill>
              </a:rPr>
              <a:t>allegorical method </a:t>
            </a:r>
            <a:r>
              <a:rPr lang="en-US" sz="2800" dirty="0">
                <a:solidFill>
                  <a:schemeClr val="bg1"/>
                </a:solidFill>
              </a:rPr>
              <a:t>of interpretation was a </a:t>
            </a:r>
            <a:r>
              <a:rPr lang="en-US" sz="2800" dirty="0">
                <a:solidFill>
                  <a:srgbClr val="FFC000"/>
                </a:solidFill>
              </a:rPr>
              <a:t>product of Neo-Platonic thinking</a:t>
            </a:r>
          </a:p>
          <a:p>
            <a:r>
              <a:rPr lang="en-US" sz="2800" dirty="0">
                <a:solidFill>
                  <a:schemeClr val="bg1"/>
                </a:solidFill>
              </a:rPr>
              <a:t>He used this </a:t>
            </a:r>
            <a:r>
              <a:rPr lang="en-US" sz="2800" dirty="0">
                <a:solidFill>
                  <a:srgbClr val="FFC000"/>
                </a:solidFill>
              </a:rPr>
              <a:t>external method </a:t>
            </a:r>
            <a:r>
              <a:rPr lang="en-US" sz="2800" dirty="0">
                <a:solidFill>
                  <a:schemeClr val="bg1"/>
                </a:solidFill>
              </a:rPr>
              <a:t>and thereby imposed Neo-Platonism on the Bible</a:t>
            </a:r>
          </a:p>
        </p:txBody>
      </p:sp>
    </p:spTree>
    <p:extLst>
      <p:ext uri="{BB962C8B-B14F-4D97-AF65-F5344CB8AC3E}">
        <p14:creationId xmlns:p14="http://schemas.microsoft.com/office/powerpoint/2010/main" val="256513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a:xfrm>
            <a:off x="687387" y="1905001"/>
            <a:ext cx="7812086" cy="3962399"/>
          </a:xfrm>
        </p:spPr>
        <p:txBody>
          <a:bodyPr/>
          <a:lstStyle/>
          <a:p>
            <a:r>
              <a:rPr lang="en-US" sz="2800" dirty="0">
                <a:solidFill>
                  <a:schemeClr val="bg1"/>
                </a:solidFill>
              </a:rPr>
              <a:t>By applying the allegorical methods to the study of scripture, he </a:t>
            </a:r>
            <a:r>
              <a:rPr lang="en-US" sz="2800" dirty="0">
                <a:solidFill>
                  <a:srgbClr val="FFC000"/>
                </a:solidFill>
              </a:rPr>
              <a:t>imposed the Neo-Platonic worldview</a:t>
            </a:r>
            <a:r>
              <a:rPr lang="en-US" sz="2800" dirty="0">
                <a:solidFill>
                  <a:schemeClr val="bg1"/>
                </a:solidFill>
              </a:rPr>
              <a:t> upon scripture.  Scripture became a good Neo-Platonic book.</a:t>
            </a:r>
          </a:p>
          <a:p>
            <a:r>
              <a:rPr lang="en-US" sz="2800" dirty="0">
                <a:solidFill>
                  <a:schemeClr val="bg1"/>
                </a:solidFill>
              </a:rPr>
              <a:t>His </a:t>
            </a:r>
            <a:r>
              <a:rPr lang="en-US" sz="2800" dirty="0">
                <a:solidFill>
                  <a:srgbClr val="FFC000"/>
                </a:solidFill>
              </a:rPr>
              <a:t>intention was mission</a:t>
            </a:r>
            <a:r>
              <a:rPr lang="en-US" sz="2800" dirty="0">
                <a:solidFill>
                  <a:schemeClr val="bg1"/>
                </a:solidFill>
              </a:rPr>
              <a:t>—to reach people where they are, but the </a:t>
            </a:r>
            <a:r>
              <a:rPr lang="en-US" sz="2800" dirty="0">
                <a:solidFill>
                  <a:srgbClr val="FFC000"/>
                </a:solidFill>
              </a:rPr>
              <a:t>result</a:t>
            </a:r>
            <a:r>
              <a:rPr lang="en-US" sz="2800" dirty="0">
                <a:solidFill>
                  <a:schemeClr val="bg1"/>
                </a:solidFill>
              </a:rPr>
              <a:t> was compromise, the baptism of Christianity by a pagan culture, and the obscuration of the Bible.</a:t>
            </a:r>
          </a:p>
        </p:txBody>
      </p:sp>
    </p:spTree>
    <p:extLst>
      <p:ext uri="{BB962C8B-B14F-4D97-AF65-F5344CB8AC3E}">
        <p14:creationId xmlns:p14="http://schemas.microsoft.com/office/powerpoint/2010/main" val="180021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00833756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Middle Ages</a:t>
            </a:r>
          </a:p>
        </p:txBody>
      </p:sp>
      <p:graphicFrame>
        <p:nvGraphicFramePr>
          <p:cNvPr id="675" name="Shape 675"/>
          <p:cNvGraphicFramePr/>
          <p:nvPr/>
        </p:nvGraphicFramePr>
        <p:xfrm>
          <a:off x="457200" y="2016125"/>
          <a:ext cx="8229600" cy="1311275"/>
        </p:xfrm>
        <a:graphic>
          <a:graphicData uri="http://schemas.openxmlformats.org/drawingml/2006/table">
            <a:tbl>
              <a:tblPr>
                <a:noFill/>
                <a:tableStyleId>{AE9BCBC4-B78A-44B1-829D-EB1226B9DB18}</a:tableStyleId>
              </a:tblPr>
              <a:tblGrid>
                <a:gridCol w="914400">
                  <a:extLst>
                    <a:ext uri="{9D8B030D-6E8A-4147-A177-3AD203B41FA5}">
                      <a16:colId xmlns:a16="http://schemas.microsoft.com/office/drawing/2014/main" xmlns="" val="20000"/>
                    </a:ext>
                  </a:extLst>
                </a:gridCol>
                <a:gridCol w="28194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tblGrid>
              <a:tr h="131127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Early</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Church</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Middle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Dark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500s-1500s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Renaissance</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1300s-1600s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Reformation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1500s</a:t>
                      </a:r>
                    </a:p>
                    <a:p>
                      <a:pPr marL="0" marR="0" lvl="0" indent="0" algn="l" rtl="0">
                        <a:spcBef>
                          <a:spcPts val="0"/>
                        </a:spcBef>
                        <a:buNone/>
                      </a:pPr>
                      <a:endParaRPr sz="1600" b="1" i="0" u="none" strike="noStrike" cap="none" baseline="0" dirty="0">
                        <a:solidFill>
                          <a:schemeClr val="dk1"/>
                        </a:solidFill>
                        <a:latin typeface="Arial"/>
                        <a:ea typeface="Arial"/>
                        <a:cs typeface="Arial"/>
                        <a:sym typeface="Arial"/>
                      </a:endParaRP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Enlightenment</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Age of Reason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1600s-1700s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Modernism</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Post-Modernism</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extLst>
                  <a:ext uri="{0D108BD9-81ED-4DB2-BD59-A6C34878D82A}">
                    <a16:rowId xmlns:a16="http://schemas.microsoft.com/office/drawing/2014/main" xmlns="" val="10000"/>
                  </a:ext>
                </a:extLst>
              </a:tr>
            </a:tbl>
          </a:graphicData>
        </a:graphic>
      </p:graphicFrame>
      <p:sp>
        <p:nvSpPr>
          <p:cNvPr id="676" name="Shape 676"/>
          <p:cNvSpPr/>
          <p:nvPr/>
        </p:nvSpPr>
        <p:spPr>
          <a:xfrm>
            <a:off x="1757361" y="385762"/>
            <a:ext cx="649286" cy="1466850"/>
          </a:xfrm>
          <a:prstGeom prst="downArrow">
            <a:avLst>
              <a:gd name="adj1" fmla="val 16819"/>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77" name="Shape 677"/>
          <p:cNvPicPr preferRelativeResize="0"/>
          <p:nvPr/>
        </p:nvPicPr>
        <p:blipFill rotWithShape="1">
          <a:blip r:embed="rId3"/>
          <a:srcRect/>
          <a:stretch/>
        </p:blipFill>
        <p:spPr>
          <a:xfrm>
            <a:off x="3222625" y="3714750"/>
            <a:ext cx="2720974" cy="2036762"/>
          </a:xfrm>
          <a:prstGeom prst="rect">
            <a:avLst/>
          </a:prstGeom>
          <a:noFill/>
          <a:ln>
            <a:noFill/>
          </a:ln>
        </p:spPr>
      </p:pic>
      <p:pic>
        <p:nvPicPr>
          <p:cNvPr id="678" name="Shape 678"/>
          <p:cNvPicPr preferRelativeResize="0"/>
          <p:nvPr/>
        </p:nvPicPr>
        <p:blipFill rotWithShape="1">
          <a:blip r:embed="rId4"/>
          <a:srcRect/>
          <a:stretch/>
        </p:blipFill>
        <p:spPr>
          <a:xfrm>
            <a:off x="3678237" y="3586162"/>
            <a:ext cx="1808162" cy="2362200"/>
          </a:xfrm>
          <a:prstGeom prst="rect">
            <a:avLst/>
          </a:prstGeom>
          <a:noFill/>
          <a:ln>
            <a:noFill/>
          </a:ln>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animEffect transition="in" filter="fade">
                                      <p:cBhvr>
                                        <p:cTn id="7" dur="500"/>
                                        <p:tgtEl>
                                          <p:spTgt spid="6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8"/>
                                        </p:tgtEl>
                                        <p:attrNameLst>
                                          <p:attrName>style.visibility</p:attrName>
                                        </p:attrNameLst>
                                      </p:cBhvr>
                                      <p:to>
                                        <p:strVal val="visible"/>
                                      </p:to>
                                    </p:set>
                                    <p:animEffect transition="in" filter="fade">
                                      <p:cBhvr>
                                        <p:cTn id="12" dur="500"/>
                                        <p:tgtEl>
                                          <p:spTgt spid="6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7"/>
                                        </p:tgtEl>
                                      </p:cBhvr>
                                    </p:animEffect>
                                    <p:set>
                                      <p:cBhvr>
                                        <p:cTn id="17" dur="1" fill="hold">
                                          <p:stCondLst>
                                            <p:cond delay="499"/>
                                          </p:stCondLst>
                                        </p:cTn>
                                        <p:tgtEl>
                                          <p:spTgt spid="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Philosophical Arguments for the Existence of God</a:t>
            </a:r>
          </a:p>
        </p:txBody>
      </p:sp>
      <p:sp>
        <p:nvSpPr>
          <p:cNvPr id="685" name="Shape 685"/>
          <p:cNvSpPr txBox="1">
            <a:spLocks noGrp="1"/>
          </p:cNvSpPr>
          <p:nvPr>
            <p:ph type="body" idx="1"/>
          </p:nvPr>
        </p:nvSpPr>
        <p:spPr>
          <a:xfrm>
            <a:off x="687386" y="2362200"/>
            <a:ext cx="8075613" cy="36575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rgbClr val="887952"/>
              </a:buClr>
              <a:buFont typeface="Arial"/>
              <a:buNone/>
            </a:pPr>
            <a:r>
              <a:rPr lang="en-US" sz="3600" b="0" i="0" u="none" strike="noStrike" cap="none" baseline="0" dirty="0">
                <a:solidFill>
                  <a:srgbClr val="EAEAEA"/>
                </a:solidFill>
                <a:latin typeface="Arial"/>
                <a:ea typeface="Arial"/>
                <a:cs typeface="Arial"/>
                <a:sym typeface="Arial"/>
              </a:rPr>
              <a:t>The Bible simply assumes the existence of God.</a:t>
            </a:r>
          </a:p>
          <a:p>
            <a:pPr marL="342900" marR="0" lvl="0" indent="-114300" algn="l" rtl="0">
              <a:lnSpc>
                <a:spcPct val="100000"/>
              </a:lnSpc>
              <a:spcBef>
                <a:spcPts val="0"/>
              </a:spcBef>
              <a:spcAft>
                <a:spcPts val="0"/>
              </a:spcAft>
              <a:buClr>
                <a:srgbClr val="887952"/>
              </a:buClr>
              <a:buFont typeface="Arial"/>
              <a:buNone/>
            </a:pPr>
            <a:r>
              <a:rPr lang="en-US" sz="3600" dirty="0">
                <a:solidFill>
                  <a:srgbClr val="EAEAEA"/>
                </a:solidFill>
              </a:rPr>
              <a:t>Some theologies of the middle ages attempted to prove His existence.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These arguments encased </a:t>
            </a:r>
            <a:r>
              <a:rPr lang="en-US" sz="3600" b="0" i="0" u="none" strike="noStrike" cap="none" dirty="0">
                <a:solidFill>
                  <a:srgbClr val="EAEAEA"/>
                </a:solidFill>
                <a:latin typeface="Arial"/>
                <a:ea typeface="Arial"/>
                <a:cs typeface="Arial"/>
                <a:sym typeface="Arial"/>
              </a:rPr>
              <a:t>God within the philosophy of the age.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Anselm</a:t>
            </a:r>
          </a:p>
        </p:txBody>
      </p:sp>
      <p:sp>
        <p:nvSpPr>
          <p:cNvPr id="691" name="Shape 691"/>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Reason puts man in touch with the whole order of being and has its own principles of operation. Therefore reason gives a foundation for accepting the existence of God.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697" name="Shape 69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How do we know such a being as God exists?  </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By an argument that arises from a</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definition of God?</a:t>
            </a:r>
          </a:p>
          <a:p>
            <a:pPr marL="0" marR="0" lvl="0" indent="0" algn="l" rtl="0">
              <a:lnSpc>
                <a:spcPct val="100000"/>
              </a:lnSpc>
              <a:spcBef>
                <a:spcPts val="0"/>
              </a:spcBef>
              <a:spcAft>
                <a:spcPts val="0"/>
              </a:spcAft>
              <a:buClr>
                <a:srgbClr val="887952"/>
              </a:buClr>
              <a:buSzPct val="100000"/>
              <a:buNone/>
            </a:pP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r>
              <a:rPr lang="en-US" sz="5400" b="1" i="1" u="none" strike="noStrike" cap="none" baseline="0" dirty="0">
                <a:solidFill>
                  <a:srgbClr val="FFC000"/>
                </a:solidFill>
                <a:latin typeface="Arial"/>
                <a:ea typeface="Arial"/>
                <a:cs typeface="Arial"/>
                <a:sym typeface="Arial"/>
              </a:rPr>
              <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God:  a being greater than which nothing</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can be conceived.</a:t>
            </a: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endParaRPr lang="en-US" sz="4800" b="1" i="1" dirty="0">
              <a:solidFill>
                <a:srgbClr val="C19859"/>
              </a:solidFill>
            </a:endParaRPr>
          </a:p>
        </p:txBody>
      </p:sp>
      <p:sp>
        <p:nvSpPr>
          <p:cNvPr id="3" name="Text Placeholder 2"/>
          <p:cNvSpPr>
            <a:spLocks noGrp="1"/>
          </p:cNvSpPr>
          <p:nvPr>
            <p:ph type="body" idx="1"/>
          </p:nvPr>
        </p:nvSpPr>
        <p:spPr/>
        <p:txBody>
          <a:bodyPr/>
          <a:lstStyle/>
          <a:p>
            <a:pPr marL="228600" indent="0">
              <a:buNone/>
            </a:pPr>
            <a:endParaRPr lang="en-US" dirty="0"/>
          </a:p>
        </p:txBody>
      </p:sp>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2895600" y="1066800"/>
            <a:ext cx="5105400" cy="22098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 can be greater than the greatest being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745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pic>
        <p:nvPicPr>
          <p:cNvPr id="4" name="Picture 2" descr="ID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7162"/>
            <a:ext cx="1447800" cy="21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ridinghighministries.org/wp-content/uploads/2013/10/Father-in-Heav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358" y="1396827"/>
            <a:ext cx="2205694" cy="176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0579"/>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r>
              <a:rPr lang="en-US" sz="5400" b="1" i="1" u="none" strike="noStrike" cap="none" baseline="0" dirty="0">
                <a:solidFill>
                  <a:srgbClr val="FFC000"/>
                </a:solidFill>
                <a:latin typeface="Arial"/>
                <a:ea typeface="Arial"/>
                <a:cs typeface="Arial"/>
                <a:sym typeface="Arial"/>
              </a:rPr>
              <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the 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indent="0">
              <a:spcBef>
                <a:spcPts val="0"/>
              </a:spcBef>
              <a:buClr>
                <a:srgbClr val="EAEAEA"/>
              </a:buClr>
              <a:buSzPct val="25000"/>
              <a:buNone/>
            </a:pPr>
            <a:r>
              <a:rPr lang="en-US" sz="3600" b="0" i="0" u="none" strike="noStrike" cap="none" baseline="0" dirty="0">
                <a:solidFill>
                  <a:srgbClr val="EAEAEA"/>
                </a:solidFill>
                <a:latin typeface="Arial"/>
                <a:ea typeface="Arial"/>
                <a:cs typeface="Arial"/>
                <a:sym typeface="Arial"/>
              </a:rPr>
              <a:t>All men have</a:t>
            </a:r>
            <a:r>
              <a:rPr lang="en-US" sz="3600" b="0" i="0" u="none" strike="noStrike" cap="none" dirty="0">
                <a:solidFill>
                  <a:srgbClr val="EAEAEA"/>
                </a:solidFill>
                <a:latin typeface="Arial"/>
                <a:ea typeface="Arial"/>
                <a:cs typeface="Arial"/>
                <a:sym typeface="Arial"/>
              </a:rPr>
              <a:t> as an object of thought the idea of a being than which nothing greater can be conceived</a:t>
            </a:r>
            <a:endParaRPr lang="en-US"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extLst>
      <p:ext uri="{BB962C8B-B14F-4D97-AF65-F5344CB8AC3E}">
        <p14:creationId xmlns:p14="http://schemas.microsoft.com/office/powerpoint/2010/main" val="130272400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r>
              <a:rPr lang="en-US" sz="5400" b="1" i="1" u="none" strike="noStrike" cap="none" baseline="0" dirty="0">
                <a:solidFill>
                  <a:srgbClr val="FFC000"/>
                </a:solidFill>
                <a:latin typeface="Arial"/>
                <a:ea typeface="Arial"/>
                <a:cs typeface="Arial"/>
                <a:sym typeface="Arial"/>
              </a:rPr>
              <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question</a:t>
            </a:r>
            <a:r>
              <a:rPr lang="en-US" sz="3600" b="0" i="0" u="none" strike="noStrike" cap="none" dirty="0">
                <a:solidFill>
                  <a:srgbClr val="EAEAEA"/>
                </a:solidFill>
                <a:latin typeface="Arial"/>
                <a:ea typeface="Arial"/>
                <a:cs typeface="Arial"/>
                <a:sym typeface="Arial"/>
              </a:rPr>
              <a:t> is whether such a being exists in reality</a:t>
            </a:r>
            <a:r>
              <a:rPr lang="en-US" sz="36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4" name="Shape 704"/>
          <p:cNvSpPr txBox="1"/>
          <p:nvPr/>
        </p:nvSpPr>
        <p:spPr>
          <a:xfrm>
            <a:off x="3898900" y="3581400"/>
            <a:ext cx="1250950" cy="2216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800" b="0" i="0" u="none" strike="noStrike" cap="none" baseline="0" dirty="0">
                <a:solidFill>
                  <a:schemeClr val="lt1"/>
                </a:solidFill>
                <a:latin typeface="Arial"/>
                <a:ea typeface="Arial"/>
                <a:cs typeface="Arial"/>
                <a:sym typeface="Arial"/>
              </a:rPr>
              <a:t>?</a:t>
            </a:r>
          </a:p>
        </p:txBody>
      </p:sp>
    </p:spTree>
    <p:extLst>
      <p:ext uri="{BB962C8B-B14F-4D97-AF65-F5344CB8AC3E}">
        <p14:creationId xmlns:p14="http://schemas.microsoft.com/office/powerpoint/2010/main" val="27566818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3" name="Right Arrow 2"/>
          <p:cNvSpPr/>
          <p:nvPr/>
        </p:nvSpPr>
        <p:spPr>
          <a:xfrm rot="3710376">
            <a:off x="457200" y="3456118"/>
            <a:ext cx="1905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14400" y="1066800"/>
            <a:ext cx="7543800" cy="1754326"/>
          </a:xfrm>
          <a:prstGeom prst="rect">
            <a:avLst/>
          </a:prstGeom>
          <a:noFill/>
        </p:spPr>
        <p:txBody>
          <a:bodyPr wrap="square" rtlCol="0">
            <a:spAutoFit/>
          </a:bodyPr>
          <a:lstStyle/>
          <a:p>
            <a:r>
              <a:rPr lang="en-US" sz="3600" dirty="0">
                <a:solidFill>
                  <a:schemeClr val="bg1"/>
                </a:solidFill>
              </a:rPr>
              <a:t>To deny existence to this greatest being would be a contradiction in terms</a:t>
            </a:r>
          </a:p>
        </p:txBody>
      </p:sp>
    </p:spTree>
    <p:extLst>
      <p:ext uri="{BB962C8B-B14F-4D97-AF65-F5344CB8AC3E}">
        <p14:creationId xmlns:p14="http://schemas.microsoft.com/office/powerpoint/2010/main" val="3527201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1200329"/>
          </a:xfrm>
          <a:prstGeom prst="rect">
            <a:avLst/>
          </a:prstGeom>
          <a:noFill/>
        </p:spPr>
        <p:txBody>
          <a:bodyPr wrap="square" rtlCol="0">
            <a:spAutoFit/>
          </a:bodyPr>
          <a:lstStyle/>
          <a:p>
            <a:r>
              <a:rPr lang="en-US" sz="3600" dirty="0">
                <a:solidFill>
                  <a:schemeClr val="bg1"/>
                </a:solidFill>
              </a:rPr>
              <a:t>For if such an object does NOT exist…</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933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2308324"/>
          </a:xfrm>
          <a:prstGeom prst="rect">
            <a:avLst/>
          </a:prstGeom>
          <a:noFill/>
        </p:spPr>
        <p:txBody>
          <a:bodyPr wrap="square" rtlCol="0">
            <a:spAutoFit/>
          </a:bodyPr>
          <a:lstStyle/>
          <a:p>
            <a:r>
              <a:rPr lang="en-US" sz="3600" dirty="0">
                <a:solidFill>
                  <a:schemeClr val="bg1"/>
                </a:solidFill>
              </a:rPr>
              <a:t>Then we CAN think of another being which is greater by reason of existence than the being of which nothing greater can be conceived.</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3480594" y="836614"/>
            <a:ext cx="2259012" cy="2820986"/>
          </a:xfrm>
          <a:prstGeom prst="rect">
            <a:avLst/>
          </a:prstGeom>
          <a:noFill/>
          <a:ln>
            <a:noFill/>
          </a:ln>
        </p:spPr>
      </p:pic>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92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chemeClr val="accent1">
                    <a:lumMod val="60000"/>
                    <a:lumOff val="40000"/>
                  </a:schemeClr>
                </a:solidFill>
                <a:effectLst>
                  <a:outerShdw blurRad="38100" dist="38100" dir="2700000" algn="tl">
                    <a:srgbClr val="000000">
                      <a:alpha val="43137"/>
                    </a:srgbClr>
                  </a:outerShdw>
                </a:effectLst>
              </a:rPr>
              <a:t>God = Greatest Being</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914400" y="836614"/>
            <a:ext cx="2259012" cy="2820986"/>
          </a:xfrm>
          <a:prstGeom prst="rect">
            <a:avLst/>
          </a:prstGeom>
          <a:noFill/>
          <a:ln>
            <a:noFill/>
          </a:ln>
        </p:spPr>
      </p:pic>
      <p:sp>
        <p:nvSpPr>
          <p:cNvPr id="2" name="Rectangle 1"/>
          <p:cNvSpPr/>
          <p:nvPr/>
        </p:nvSpPr>
        <p:spPr>
          <a:xfrm>
            <a:off x="3587382" y="1828800"/>
            <a:ext cx="410881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existence</a:t>
            </a:r>
          </a:p>
        </p:txBody>
      </p:sp>
      <p:sp>
        <p:nvSpPr>
          <p:cNvPr id="3" name="Rectangle 2"/>
          <p:cNvSpPr/>
          <p:nvPr/>
        </p:nvSpPr>
        <p:spPr>
          <a:xfrm>
            <a:off x="1594633" y="4262735"/>
            <a:ext cx="587853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Non-existence</a:t>
            </a:r>
          </a:p>
        </p:txBody>
      </p:sp>
      <p:sp>
        <p:nvSpPr>
          <p:cNvPr id="4" name="TextBox 3"/>
          <p:cNvSpPr txBox="1"/>
          <p:nvPr/>
        </p:nvSpPr>
        <p:spPr>
          <a:xfrm>
            <a:off x="3733800" y="2971800"/>
            <a:ext cx="3510766" cy="584775"/>
          </a:xfrm>
          <a:prstGeom prst="rect">
            <a:avLst/>
          </a:prstGeom>
          <a:noFill/>
        </p:spPr>
        <p:txBody>
          <a:bodyPr wrap="square" rtlCol="0">
            <a:spAutoFit/>
          </a:bodyPr>
          <a:lstStyle/>
          <a:p>
            <a:pPr algn="ctr"/>
            <a:r>
              <a:rPr lang="en-US" sz="3200" dirty="0">
                <a:solidFill>
                  <a:schemeClr val="bg1"/>
                </a:solidFill>
              </a:rPr>
              <a:t>Greater than</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7627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999"/>
                                          </p:stCondLst>
                                        </p:cTn>
                                        <p:tgtEl>
                                          <p:spTgt spid="4">
                                            <p:txEl>
                                              <p:pRg st="0" end="0"/>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C19859"/>
                </a:solidFill>
              </a:rPr>
              <a:t>Ontological Argument</a:t>
            </a:r>
          </a:p>
        </p:txBody>
      </p:sp>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3200400" y="2438400"/>
            <a:ext cx="3276600" cy="9525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9" name="TextBox 8"/>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MUST EXIST   </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209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dk1"/>
        </a:solidFill>
        <a:effectLst/>
      </p:bgPr>
    </p:bg>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87387" y="5334000"/>
            <a:ext cx="7812086" cy="11763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What is conceivable necessarily exists</a:t>
            </a:r>
          </a:p>
        </p:txBody>
      </p:sp>
      <p:pic>
        <p:nvPicPr>
          <p:cNvPr id="730" name="Shape 730"/>
          <p:cNvPicPr preferRelativeResize="0"/>
          <p:nvPr/>
        </p:nvPicPr>
        <p:blipFill rotWithShape="1">
          <a:blip r:embed="rId3"/>
          <a:srcRect/>
          <a:stretch/>
        </p:blipFill>
        <p:spPr>
          <a:xfrm>
            <a:off x="1017587" y="792162"/>
            <a:ext cx="7162799" cy="4475162"/>
          </a:xfrm>
          <a:prstGeom prst="rect">
            <a:avLst/>
          </a:prstGeom>
          <a:noFill/>
          <a:ln>
            <a:noFill/>
          </a:ln>
        </p:spPr>
      </p:pic>
      <p:sp>
        <p:nvSpPr>
          <p:cNvPr id="731" name="Shape 731"/>
          <p:cNvSpPr txBox="1"/>
          <p:nvPr/>
        </p:nvSpPr>
        <p:spPr>
          <a:xfrm>
            <a:off x="3484562" y="2245518"/>
            <a:ext cx="2070099" cy="1568449"/>
          </a:xfrm>
          <a:prstGeom prst="rect">
            <a:avLst/>
          </a:prstGeom>
          <a:noFill/>
          <a:ln>
            <a:noFill/>
          </a:ln>
        </p:spPr>
        <p:txBody>
          <a:bodyPr lIns="91425" tIns="45700" rIns="91425" bIns="45700" anchor="t" anchorCtr="0">
            <a:noAutofit/>
          </a:bodyPr>
          <a:lstStyle/>
          <a:p>
            <a:pPr algn="ctr">
              <a:buClr>
                <a:schemeClr val="dk1"/>
              </a:buClr>
            </a:pPr>
            <a:r>
              <a:rPr lang="en-US" sz="3200" dirty="0">
                <a:solidFill>
                  <a:schemeClr val="lt1"/>
                </a:solidFill>
              </a:rPr>
              <a:t>Reality</a:t>
            </a:r>
          </a:p>
          <a:p>
            <a:pPr algn="ctr">
              <a:buClr>
                <a:schemeClr val="dk1"/>
              </a:buClr>
            </a:pPr>
            <a:endParaRPr lang="en-US" sz="3200" dirty="0">
              <a:solidFill>
                <a:schemeClr val="lt1"/>
              </a:solidFill>
            </a:endParaRPr>
          </a:p>
          <a:p>
            <a:pPr algn="ctr">
              <a:buClr>
                <a:schemeClr val="dk1"/>
              </a:buClr>
            </a:pPr>
            <a:r>
              <a:rPr lang="en-US" sz="3200" dirty="0">
                <a:solidFill>
                  <a:schemeClr val="lt1"/>
                </a:solidFill>
              </a:rPr>
              <a:t>Thoughts</a:t>
            </a:r>
          </a:p>
          <a:p>
            <a:pPr marL="0" marR="0" lvl="0" indent="0" algn="ctr"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p:txBody>
      </p:sp>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9">
                                            <p:txEl>
                                              <p:pRg st="0" end="0"/>
                                            </p:txEl>
                                          </p:spTgt>
                                        </p:tgtEl>
                                        <p:attrNameLst>
                                          <p:attrName>style.visibility</p:attrName>
                                        </p:attrNameLst>
                                      </p:cBhvr>
                                      <p:to>
                                        <p:strVal val="visible"/>
                                      </p:to>
                                    </p:set>
                                    <p:animEffect transition="in" filter="wipe(down)">
                                      <p:cBhvr>
                                        <p:cTn id="7" dur="500"/>
                                        <p:tgtEl>
                                          <p:spTgt spid="7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736"/>
        <p:cNvGrpSpPr/>
        <p:nvPr/>
      </p:nvGrpSpPr>
      <p:grpSpPr>
        <a:xfrm>
          <a:off x="0" y="0"/>
          <a:ext cx="0" cy="0"/>
          <a:chOff x="0" y="0"/>
          <a:chExt cx="0" cy="0"/>
        </a:xfrm>
      </p:grpSpPr>
      <p:sp>
        <p:nvSpPr>
          <p:cNvPr id="738" name="Shape 73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4" name="Shape 678"/>
          <p:cNvPicPr preferRelativeResize="0"/>
          <p:nvPr/>
        </p:nvPicPr>
        <p:blipFill rotWithShape="1">
          <a:blip r:embed="rId3"/>
          <a:srcRect/>
          <a:stretch/>
        </p:blipFill>
        <p:spPr>
          <a:xfrm>
            <a:off x="3048000" y="2590800"/>
            <a:ext cx="2666999" cy="3205162"/>
          </a:xfrm>
          <a:prstGeom prst="rect">
            <a:avLst/>
          </a:prstGeom>
          <a:noFill/>
          <a:ln>
            <a:noFill/>
          </a:ln>
        </p:spPr>
      </p:pic>
      <p:sp>
        <p:nvSpPr>
          <p:cNvPr id="2" name="Rectangle 1"/>
          <p:cNvSpPr/>
          <p:nvPr/>
        </p:nvSpPr>
        <p:spPr>
          <a:xfrm>
            <a:off x="3748697" y="990600"/>
            <a:ext cx="1646605" cy="923330"/>
          </a:xfrm>
          <a:prstGeom prst="rect">
            <a:avLst/>
          </a:prstGeom>
          <a:noFill/>
        </p:spPr>
        <p:txBody>
          <a:bodyPr wrap="none" lIns="91440" tIns="45720" rIns="91440" bIns="45720">
            <a:spAutoFit/>
          </a:bodyPr>
          <a:lstStyle/>
          <a:p>
            <a:pPr algn="ctr"/>
            <a:r>
              <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God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4047" y="914400"/>
            <a:ext cx="2610952" cy="17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743"/>
        <p:cNvGrpSpPr/>
        <p:nvPr/>
      </p:nvGrpSpPr>
      <p:grpSpPr>
        <a:xfrm>
          <a:off x="0" y="0"/>
          <a:ext cx="0" cy="0"/>
          <a:chOff x="0" y="0"/>
          <a:chExt cx="0" cy="0"/>
        </a:xfrm>
      </p:grpSpPr>
      <p:sp>
        <p:nvSpPr>
          <p:cNvPr id="744" name="Shape 744"/>
          <p:cNvSpPr txBox="1"/>
          <p:nvPr/>
        </p:nvSpPr>
        <p:spPr>
          <a:xfrm>
            <a:off x="1674811" y="828675"/>
            <a:ext cx="5770562" cy="6029324"/>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45" name="Shape 745"/>
          <p:cNvPicPr preferRelativeResize="0"/>
          <p:nvPr/>
        </p:nvPicPr>
        <p:blipFill rotWithShape="1">
          <a:blip r:embed="rId3"/>
          <a:srcRect/>
          <a:stretch/>
        </p:blipFill>
        <p:spPr>
          <a:xfrm>
            <a:off x="1882775" y="101600"/>
            <a:ext cx="5378449" cy="6656387"/>
          </a:xfrm>
          <a:prstGeom prst="rect">
            <a:avLst/>
          </a:prstGeom>
          <a:solidFill>
            <a:schemeClr val="lt1"/>
          </a:solid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pic>
        <p:nvPicPr>
          <p:cNvPr id="405" name="Shape 405"/>
          <p:cNvPicPr preferRelativeResize="0"/>
          <p:nvPr/>
        </p:nvPicPr>
        <p:blipFill rotWithShape="1">
          <a:blip r:embed="rId3"/>
          <a:srcRect/>
          <a:stretch/>
        </p:blipFill>
        <p:spPr>
          <a:xfrm>
            <a:off x="5224462" y="4718050"/>
            <a:ext cx="2316162" cy="1530350"/>
          </a:xfrm>
          <a:prstGeom prst="rect">
            <a:avLst/>
          </a:prstGeom>
          <a:noFill/>
          <a:ln>
            <a:noFill/>
          </a:ln>
        </p:spPr>
      </p:pic>
      <p:pic>
        <p:nvPicPr>
          <p:cNvPr id="406" name="Shape 406"/>
          <p:cNvPicPr preferRelativeResize="0"/>
          <p:nvPr/>
        </p:nvPicPr>
        <p:blipFill rotWithShape="1">
          <a:blip r:embed="rId4"/>
          <a:srcRect/>
          <a:stretch/>
        </p:blipFill>
        <p:spPr>
          <a:xfrm>
            <a:off x="4224339" y="3727450"/>
            <a:ext cx="4462461" cy="1530350"/>
          </a:xfrm>
          <a:prstGeom prst="rect">
            <a:avLst/>
          </a:prstGeom>
          <a:noFill/>
          <a:ln>
            <a:noFill/>
          </a:ln>
        </p:spPr>
      </p:pic>
      <p:pic>
        <p:nvPicPr>
          <p:cNvPr id="407" name="Shape 407"/>
          <p:cNvPicPr preferRelativeResize="0"/>
          <p:nvPr/>
        </p:nvPicPr>
        <p:blipFill rotWithShape="1">
          <a:blip r:embed="rId5"/>
          <a:srcRect/>
          <a:stretch/>
        </p:blipFill>
        <p:spPr>
          <a:xfrm>
            <a:off x="4818063" y="2662238"/>
            <a:ext cx="3030537" cy="1528762"/>
          </a:xfrm>
          <a:prstGeom prst="rect">
            <a:avLst/>
          </a:prstGeom>
          <a:noFill/>
          <a:ln>
            <a:noFill/>
          </a:ln>
        </p:spPr>
      </p:pic>
      <p:pic>
        <p:nvPicPr>
          <p:cNvPr id="408" name="Shape 408"/>
          <p:cNvPicPr preferRelativeResize="0"/>
          <p:nvPr/>
        </p:nvPicPr>
        <p:blipFill rotWithShape="1">
          <a:blip r:embed="rId6"/>
          <a:srcRect/>
          <a:stretch/>
        </p:blipFill>
        <p:spPr>
          <a:xfrm>
            <a:off x="4273550" y="1593850"/>
            <a:ext cx="4108450" cy="1530350"/>
          </a:xfrm>
          <a:prstGeom prst="rect">
            <a:avLst/>
          </a:prstGeom>
          <a:noFill/>
          <a:ln>
            <a:noFill/>
          </a:ln>
        </p:spPr>
      </p:pic>
      <p:pic>
        <p:nvPicPr>
          <p:cNvPr id="409" name="Shape 409"/>
          <p:cNvPicPr preferRelativeResize="0"/>
          <p:nvPr/>
        </p:nvPicPr>
        <p:blipFill rotWithShape="1">
          <a:blip r:embed="rId7"/>
          <a:srcRect/>
          <a:stretch/>
        </p:blipFill>
        <p:spPr>
          <a:xfrm>
            <a:off x="5148263" y="762000"/>
            <a:ext cx="2395537" cy="1530350"/>
          </a:xfrm>
          <a:prstGeom prst="rect">
            <a:avLst/>
          </a:prstGeom>
          <a:noFill/>
          <a:ln>
            <a:noFill/>
          </a:ln>
        </p:spPr>
      </p:pic>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1390743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500"/>
                                        <p:tgtEl>
                                          <p:spTgt spid="40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7"/>
                                        </p:tgtEl>
                                        <p:attrNameLst>
                                          <p:attrName>style.visibility</p:attrName>
                                        </p:attrNameLst>
                                      </p:cBhvr>
                                      <p:to>
                                        <p:strVal val="visible"/>
                                      </p:to>
                                    </p:set>
                                    <p:animEffect transition="in" filter="fade">
                                      <p:cBhvr>
                                        <p:cTn id="15" dur="500"/>
                                        <p:tgtEl>
                                          <p:spTgt spid="40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8"/>
                                        </p:tgtEl>
                                        <p:attrNameLst>
                                          <p:attrName>style.visibility</p:attrName>
                                        </p:attrNameLst>
                                      </p:cBhvr>
                                      <p:to>
                                        <p:strVal val="visible"/>
                                      </p:to>
                                    </p:set>
                                    <p:animEffect transition="in" filter="fade">
                                      <p:cBhvr>
                                        <p:cTn id="19" dur="500"/>
                                        <p:tgtEl>
                                          <p:spTgt spid="4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9"/>
                                        </p:tgtEl>
                                        <p:attrNameLst>
                                          <p:attrName>style.visibility</p:attrName>
                                        </p:attrNameLst>
                                      </p:cBhvr>
                                      <p:to>
                                        <p:strVal val="visible"/>
                                      </p:to>
                                    </p:set>
                                    <p:animEffect transition="in" filter="fade">
                                      <p:cBhvr>
                                        <p:cTn id="23"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p:nvPr/>
        </p:nvSpPr>
        <p:spPr>
          <a:xfrm>
            <a:off x="1674811" y="838201"/>
            <a:ext cx="5770562" cy="5029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52" name="Shape 752"/>
          <p:cNvPicPr preferRelativeResize="0"/>
          <p:nvPr/>
        </p:nvPicPr>
        <p:blipFill rotWithShape="1">
          <a:blip r:embed="rId3"/>
          <a:srcRect/>
          <a:stretch/>
        </p:blipFill>
        <p:spPr>
          <a:xfrm>
            <a:off x="2819400" y="990601"/>
            <a:ext cx="3505200" cy="4876799"/>
          </a:xfrm>
          <a:prstGeom prst="rect">
            <a:avLst/>
          </a:prstGeom>
          <a:solidFill>
            <a:schemeClr val="lt1"/>
          </a:solidFill>
          <a:ln>
            <a:noFill/>
          </a:ln>
        </p:spPr>
      </p:pic>
      <p:sp>
        <p:nvSpPr>
          <p:cNvPr id="753" name="Shape 753"/>
          <p:cNvSpPr txBox="1"/>
          <p:nvPr/>
        </p:nvSpPr>
        <p:spPr>
          <a:xfrm>
            <a:off x="2090736" y="195261"/>
            <a:ext cx="5137150" cy="5857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Argument from Design</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p:nvPr/>
        </p:nvSpPr>
        <p:spPr>
          <a:xfrm>
            <a:off x="1674811" y="914400"/>
            <a:ext cx="5770562" cy="5029200"/>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0" name="Shape 760"/>
          <p:cNvPicPr preferRelativeResize="0"/>
          <p:nvPr/>
        </p:nvPicPr>
        <p:blipFill rotWithShape="1">
          <a:blip r:embed="rId3"/>
          <a:srcRect/>
          <a:stretch/>
        </p:blipFill>
        <p:spPr>
          <a:xfrm>
            <a:off x="2613025" y="228600"/>
            <a:ext cx="4321175" cy="5715000"/>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p:nvPr/>
        </p:nvSpPr>
        <p:spPr>
          <a:xfrm>
            <a:off x="1674811" y="762000"/>
            <a:ext cx="5770562" cy="5830887"/>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8" name="Shape 768"/>
          <p:cNvPicPr preferRelativeResize="0"/>
          <p:nvPr/>
        </p:nvPicPr>
        <p:blipFill rotWithShape="1">
          <a:blip r:embed="rId3"/>
          <a:srcRect/>
          <a:stretch/>
        </p:blipFill>
        <p:spPr>
          <a:xfrm>
            <a:off x="2139950" y="244475"/>
            <a:ext cx="4953000" cy="6062662"/>
          </a:xfrm>
          <a:prstGeom prst="rect">
            <a:avLst/>
          </a:prstGeom>
          <a:solidFill>
            <a:schemeClr val="lt1"/>
          </a:solid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322857285"/>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C19859"/>
                </a:solidFill>
              </a:rPr>
              <a:t>                 </a:t>
            </a:r>
            <a:r>
              <a:rPr lang="en-US" altLang="en-US" sz="5400" b="1" i="1" dirty="0">
                <a:solidFill>
                  <a:srgbClr val="FFC000"/>
                </a:solidFill>
              </a:rPr>
              <a:t>Scholasticism</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438400" y="0"/>
            <a:ext cx="609600" cy="12192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Shape 777"/>
          <p:cNvPicPr preferRelativeResize="0"/>
          <p:nvPr/>
        </p:nvPicPr>
        <p:blipFill rotWithShape="1">
          <a:blip r:embed="rId3"/>
          <a:srcRect/>
          <a:stretch/>
        </p:blipFill>
        <p:spPr>
          <a:xfrm>
            <a:off x="1273175" y="2895600"/>
            <a:ext cx="3025775" cy="3657600"/>
          </a:xfrm>
          <a:prstGeom prst="rect">
            <a:avLst/>
          </a:prstGeom>
          <a:noFill/>
          <a:ln>
            <a:noFill/>
          </a:ln>
        </p:spPr>
      </p:pic>
      <p:sp>
        <p:nvSpPr>
          <p:cNvPr id="13" name="Shape 778"/>
          <p:cNvSpPr txBox="1"/>
          <p:nvPr/>
        </p:nvSpPr>
        <p:spPr>
          <a:xfrm>
            <a:off x="4298950" y="2971800"/>
            <a:ext cx="4006850"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of the world</a:t>
            </a:r>
          </a:p>
        </p:txBody>
      </p:sp>
    </p:spTree>
    <p:extLst>
      <p:ext uri="{BB962C8B-B14F-4D97-AF65-F5344CB8AC3E}">
        <p14:creationId xmlns:p14="http://schemas.microsoft.com/office/powerpoint/2010/main" val="2331158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420459183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xmlns="" val="20000"/>
                    </a:ext>
                  </a:extLst>
                </a:gridCol>
                <a:gridCol w="2819401">
                  <a:extLst>
                    <a:ext uri="{9D8B030D-6E8A-4147-A177-3AD203B41FA5}">
                      <a16:colId xmlns:a16="http://schemas.microsoft.com/office/drawing/2014/main" xmlns="" val="20001"/>
                    </a:ext>
                  </a:extLst>
                </a:gridCol>
                <a:gridCol w="1447798">
                  <a:extLst>
                    <a:ext uri="{9D8B030D-6E8A-4147-A177-3AD203B41FA5}">
                      <a16:colId xmlns:a16="http://schemas.microsoft.com/office/drawing/2014/main" xmlns="" val="20002"/>
                    </a:ext>
                  </a:extLst>
                </a:gridCol>
                <a:gridCol w="1600202">
                  <a:extLst>
                    <a:ext uri="{9D8B030D-6E8A-4147-A177-3AD203B41FA5}">
                      <a16:colId xmlns:a16="http://schemas.microsoft.com/office/drawing/2014/main" xmlns="" val="20003"/>
                    </a:ext>
                  </a:extLst>
                </a:gridCol>
                <a:gridCol w="1447798">
                  <a:extLst>
                    <a:ext uri="{9D8B030D-6E8A-4147-A177-3AD203B41FA5}">
                      <a16:colId xmlns:a16="http://schemas.microsoft.com/office/drawing/2014/main" xmlns=""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xmlns=""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457200" eaLnBrk="0" fontAlgn="base" hangingPunct="0">
              <a:spcAft>
                <a:spcPct val="0"/>
              </a:spcAft>
            </a:pPr>
            <a:r>
              <a:rPr lang="en-US" altLang="en-US" sz="5400" b="1" i="1" dirty="0">
                <a:solidFill>
                  <a:srgbClr val="FFC000"/>
                </a:solidFill>
              </a:rPr>
              <a:t>Thomas Aquinas</a:t>
            </a:r>
          </a:p>
        </p:txBody>
      </p:sp>
      <p:sp>
        <p:nvSpPr>
          <p:cNvPr id="9" name="TextBox 8"/>
          <p:cNvSpPr txBox="1"/>
          <p:nvPr/>
        </p:nvSpPr>
        <p:spPr>
          <a:xfrm>
            <a:off x="3914762"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13</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895600" y="2286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08" y="2850930"/>
            <a:ext cx="2263002"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826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7" name="Shape 787"/>
          <p:cNvSpPr txBox="1"/>
          <p:nvPr/>
        </p:nvSpPr>
        <p:spPr>
          <a:xfrm>
            <a:off x="4637087" y="4495800"/>
            <a:ext cx="4006850" cy="1384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Truths of Nature</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of the world)</a:t>
            </a:r>
          </a:p>
        </p:txBody>
      </p:sp>
      <p:sp>
        <p:nvSpPr>
          <p:cNvPr id="788" name="Shape 7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Thomas Aquinas</a:t>
            </a:r>
          </a:p>
        </p:txBody>
      </p:sp>
      <p:pic>
        <p:nvPicPr>
          <p:cNvPr id="789" name="Shape 789"/>
          <p:cNvPicPr preferRelativeResize="0"/>
          <p:nvPr/>
        </p:nvPicPr>
        <p:blipFill rotWithShape="1">
          <a:blip r:embed="rId3"/>
          <a:srcRect/>
          <a:stretch/>
        </p:blipFill>
        <p:spPr>
          <a:xfrm>
            <a:off x="936624" y="2057400"/>
            <a:ext cx="3101975" cy="2362200"/>
          </a:xfrm>
          <a:prstGeom prst="rect">
            <a:avLst/>
          </a:prstGeom>
          <a:noFill/>
          <a:ln>
            <a:noFill/>
          </a:ln>
        </p:spPr>
      </p:pic>
      <p:sp>
        <p:nvSpPr>
          <p:cNvPr id="2" name="TextBox 1"/>
          <p:cNvSpPr txBox="1"/>
          <p:nvPr/>
        </p:nvSpPr>
        <p:spPr>
          <a:xfrm>
            <a:off x="4038600" y="2638961"/>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pic>
        <p:nvPicPr>
          <p:cNvPr id="3074" name="Picture 2" descr="http://www.shestokas.com/wp-content/uploads/2013/02/Natural-L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3358566" cy="24643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49713" y="2638961"/>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9" name="TextBox 8"/>
          <p:cNvSpPr txBox="1"/>
          <p:nvPr/>
        </p:nvSpPr>
        <p:spPr>
          <a:xfrm>
            <a:off x="4059018" y="2638961"/>
            <a:ext cx="674687" cy="1323439"/>
          </a:xfrm>
          <a:prstGeom prst="rect">
            <a:avLst/>
          </a:prstGeom>
          <a:noFill/>
        </p:spPr>
        <p:txBody>
          <a:bodyPr wrap="square" rtlCol="0">
            <a:spAutoFit/>
          </a:bodyPr>
          <a:lstStyle/>
          <a:p>
            <a:r>
              <a:rPr lang="en-US" sz="8000" dirty="0">
                <a:solidFill>
                  <a:srgbClr val="00B050"/>
                </a:solidFill>
              </a:rPr>
              <a:t>&amp;</a:t>
            </a:r>
          </a:p>
        </p:txBody>
      </p:sp>
      <p:sp>
        <p:nvSpPr>
          <p:cNvPr id="10" name="TextBox 9"/>
          <p:cNvSpPr txBox="1"/>
          <p:nvPr/>
        </p:nvSpPr>
        <p:spPr>
          <a:xfrm>
            <a:off x="4038600" y="2638961"/>
            <a:ext cx="674687" cy="1323439"/>
          </a:xfrm>
          <a:prstGeom prst="rect">
            <a:avLst/>
          </a:prstGeom>
          <a:noFill/>
        </p:spPr>
        <p:txBody>
          <a:bodyPr wrap="square" rtlCol="0">
            <a:spAutoFit/>
          </a:bodyPr>
          <a:lstStyle/>
          <a:p>
            <a:r>
              <a:rPr lang="en-US" sz="8000" dirty="0">
                <a:solidFill>
                  <a:srgbClr val="7030A0"/>
                </a:solidFill>
              </a:rPr>
              <a:t>&amp;</a:t>
            </a:r>
          </a:p>
        </p:txBody>
      </p:sp>
      <p:sp>
        <p:nvSpPr>
          <p:cNvPr id="11" name="TextBox 10"/>
          <p:cNvSpPr txBox="1"/>
          <p:nvPr/>
        </p:nvSpPr>
        <p:spPr>
          <a:xfrm>
            <a:off x="4049713" y="2638961"/>
            <a:ext cx="674687" cy="1323439"/>
          </a:xfrm>
          <a:prstGeom prst="rect">
            <a:avLst/>
          </a:prstGeom>
          <a:noFill/>
        </p:spPr>
        <p:txBody>
          <a:bodyPr wrap="square" rtlCol="0">
            <a:spAutoFit/>
          </a:bodyPr>
          <a:lstStyle/>
          <a:p>
            <a:r>
              <a:rPr lang="en-US" sz="8000" dirty="0">
                <a:solidFill>
                  <a:srgbClr val="00B0F0"/>
                </a:solidFill>
              </a:rPr>
              <a:t>&amp;</a:t>
            </a:r>
          </a:p>
        </p:txBody>
      </p:sp>
      <p:sp>
        <p:nvSpPr>
          <p:cNvPr id="13" name="4-Point Star 12"/>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4-Point Star 13"/>
          <p:cNvSpPr/>
          <p:nvPr/>
        </p:nvSpPr>
        <p:spPr>
          <a:xfrm>
            <a:off x="8610600" y="3810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0" grpId="0"/>
      <p:bldP spid="10" grpId="1"/>
      <p:bldP spid="11" grpId="0"/>
      <p:bldP spid="1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Roman Catholic Church Tradition</a:t>
            </a:r>
          </a:p>
        </p:txBody>
      </p:sp>
      <p:sp>
        <p:nvSpPr>
          <p:cNvPr id="797" name="Shape 797"/>
          <p:cNvSpPr txBox="1">
            <a:spLocks noGrp="1"/>
          </p:cNvSpPr>
          <p:nvPr>
            <p:ph type="body" idx="1"/>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Nature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pope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640"/>
              </a:spcBef>
              <a:spcAft>
                <a:spcPts val="0"/>
              </a:spcAft>
              <a:buClr>
                <a:srgbClr val="887952"/>
              </a:buClr>
              <a:buSzPct val="100000"/>
              <a:buFont typeface="Arial"/>
              <a:buChar char="▪"/>
            </a:pPr>
            <a:r>
              <a:rPr lang="en-US" sz="3200" dirty="0">
                <a:solidFill>
                  <a:srgbClr val="EAEAEA"/>
                </a:solidFill>
              </a:rPr>
              <a:t>Etcetera</a:t>
            </a:r>
            <a:endParaRPr lang="en-US" sz="3200" b="0" i="0" u="none" strike="noStrike" cap="none" baseline="0" dirty="0">
              <a:solidFill>
                <a:srgbClr val="EAEAEA"/>
              </a:solidFill>
              <a:latin typeface="Arial"/>
              <a:ea typeface="Arial"/>
              <a:cs typeface="Arial"/>
              <a:sym typeface="Arial"/>
            </a:endParaRPr>
          </a:p>
        </p:txBody>
      </p:sp>
      <p:pic>
        <p:nvPicPr>
          <p:cNvPr id="798" name="Shape 798"/>
          <p:cNvPicPr preferRelativeResize="0"/>
          <p:nvPr/>
        </p:nvPicPr>
        <p:blipFill rotWithShape="1">
          <a:blip r:embed="rId3"/>
          <a:srcRect/>
          <a:stretch/>
        </p:blipFill>
        <p:spPr>
          <a:xfrm>
            <a:off x="954087" y="2482850"/>
            <a:ext cx="2703512" cy="2024061"/>
          </a:xfrm>
          <a:prstGeom prst="rect">
            <a:avLst/>
          </a:prstGeom>
          <a:noFill/>
          <a:ln>
            <a:noFill/>
          </a:ln>
        </p:spPr>
      </p:pic>
      <p:sp>
        <p:nvSpPr>
          <p:cNvPr id="6" name="TextBox 5"/>
          <p:cNvSpPr txBox="1"/>
          <p:nvPr/>
        </p:nvSpPr>
        <p:spPr>
          <a:xfrm>
            <a:off x="3886200" y="27432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Revelation</a:t>
            </a:r>
          </a:p>
        </p:txBody>
      </p:sp>
      <p:sp>
        <p:nvSpPr>
          <p:cNvPr id="806" name="Shape 80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Primary role in the development of theology.</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Gift communicated to the prophets and comes to us through Scripture.</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Brings spiritual truths which would not otherwise be available by the exercise of human reason.</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Provides the fundamental principles of theology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subject to debate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capable of rational demonstration. </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811"/>
        <p:cNvGrpSpPr/>
        <p:nvPr/>
      </p:nvGrpSpPr>
      <p:grpSpPr>
        <a:xfrm>
          <a:off x="0" y="0"/>
          <a:ext cx="0" cy="0"/>
          <a:chOff x="0" y="0"/>
          <a:chExt cx="0" cy="0"/>
        </a:xfrm>
      </p:grpSpPr>
      <p:pic>
        <p:nvPicPr>
          <p:cNvPr id="812" name="Shape 812"/>
          <p:cNvPicPr preferRelativeResize="0"/>
          <p:nvPr/>
        </p:nvPicPr>
        <p:blipFill rotWithShape="1">
          <a:blip r:embed="rId3"/>
          <a:srcRect/>
          <a:stretch/>
        </p:blipFill>
        <p:spPr>
          <a:xfrm>
            <a:off x="1052512" y="1089025"/>
            <a:ext cx="7080250" cy="4725986"/>
          </a:xfrm>
          <a:prstGeom prst="rect">
            <a:avLst/>
          </a:prstGeom>
          <a:noFill/>
          <a:ln>
            <a:noFill/>
          </a:ln>
        </p:spPr>
      </p:pic>
      <p:sp>
        <p:nvSpPr>
          <p:cNvPr id="813" name="Shape 813"/>
          <p:cNvSpPr txBox="1"/>
          <p:nvPr/>
        </p:nvSpPr>
        <p:spPr>
          <a:xfrm>
            <a:off x="1371600" y="4681537"/>
            <a:ext cx="6575422" cy="979487"/>
          </a:xfrm>
          <a:prstGeom prst="rect">
            <a:avLst/>
          </a:prstGeom>
          <a:solidFill>
            <a:schemeClr val="dk1"/>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14" name="Shape 814"/>
          <p:cNvSpPr txBox="1">
            <a:spLocks noGrp="1"/>
          </p:cNvSpPr>
          <p:nvPr>
            <p:ph type="body" idx="1"/>
          </p:nvPr>
        </p:nvSpPr>
        <p:spPr>
          <a:xfrm>
            <a:off x="1524001" y="4833937"/>
            <a:ext cx="6510336"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Scripture = the intended  starting point</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1" name="Shape 821"/>
          <p:cNvSpPr txBox="1">
            <a:spLocks noGrp="1"/>
          </p:cNvSpPr>
          <p:nvPr>
            <p:ph type="body" idx="1"/>
          </p:nvPr>
        </p:nvSpPr>
        <p:spPr>
          <a:xfrm>
            <a:off x="981075" y="966787"/>
            <a:ext cx="7180262" cy="50530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fundamental propositions of Scripture are the starting point or presuppositions of theological thinking.</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624206107"/>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7" name="Shape 827"/>
          <p:cNvSpPr txBox="1">
            <a:spLocks noGrp="1"/>
          </p:cNvSpPr>
          <p:nvPr>
            <p:ph type="body" idx="1"/>
          </p:nvPr>
        </p:nvSpPr>
        <p:spPr>
          <a:xfrm>
            <a:off x="946150" y="2281236"/>
            <a:ext cx="7180262"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Aquinas rejected even the immaculate conception on the basis of Scriptural testimony.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Role of Reason</a:t>
            </a:r>
            <a:endParaRPr sz="5400" b="1" i="1" u="none" strike="noStrike" cap="none" baseline="0" dirty="0">
              <a:solidFill>
                <a:srgbClr val="FFC000"/>
              </a:solidFill>
              <a:latin typeface="Arial"/>
              <a:ea typeface="Arial"/>
              <a:cs typeface="Arial"/>
              <a:sym typeface="Arial"/>
            </a:endParaRPr>
          </a:p>
        </p:txBody>
      </p:sp>
      <p:sp>
        <p:nvSpPr>
          <p:cNvPr id="834" name="Shape 834"/>
          <p:cNvSpPr txBox="1"/>
          <p:nvPr/>
        </p:nvSpPr>
        <p:spPr>
          <a:xfrm>
            <a:off x="1001712" y="2079625"/>
            <a:ext cx="7075487" cy="1849436"/>
          </a:xfrm>
          <a:prstGeom prst="rect">
            <a:avLst/>
          </a:prstGeom>
          <a:solidFill>
            <a:srgbClr val="996633"/>
          </a:solidFill>
          <a:ln w="25400" cap="rnd">
            <a:solidFill>
              <a:srgbClr val="996633"/>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strike="noStrike" cap="none" baseline="0" dirty="0">
                <a:solidFill>
                  <a:schemeClr val="dk1"/>
                </a:solidFill>
                <a:latin typeface="Arial"/>
                <a:ea typeface="Arial"/>
                <a:cs typeface="Arial"/>
                <a:sym typeface="Arial"/>
              </a:rPr>
              <a:t>Fundamental propositions given by Scripture</a:t>
            </a:r>
          </a:p>
        </p:txBody>
      </p:sp>
      <p:sp>
        <p:nvSpPr>
          <p:cNvPr id="835" name="Shape 835"/>
          <p:cNvSpPr txBox="1"/>
          <p:nvPr/>
        </p:nvSpPr>
        <p:spPr>
          <a:xfrm>
            <a:off x="1001712" y="3929062"/>
            <a:ext cx="7075487" cy="164464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0" i="0" u="none" strike="noStrike" cap="none" baseline="0" dirty="0">
                <a:solidFill>
                  <a:schemeClr val="dk1"/>
                </a:solidFill>
                <a:latin typeface="Arial"/>
                <a:ea typeface="Arial"/>
                <a:cs typeface="Arial"/>
                <a:sym typeface="Arial"/>
              </a:rPr>
              <a:t>Reason</a:t>
            </a:r>
          </a:p>
        </p:txBody>
      </p:sp>
      <p:sp>
        <p:nvSpPr>
          <p:cNvPr id="836" name="Shape 836"/>
          <p:cNvSpPr/>
          <p:nvPr/>
        </p:nvSpPr>
        <p:spPr>
          <a:xfrm rot="10440000">
            <a:off x="7631111" y="2676524"/>
            <a:ext cx="1258887" cy="2514600"/>
          </a:xfrm>
          <a:prstGeom prst="curvedRightArrow">
            <a:avLst>
              <a:gd name="adj1" fmla="val 16193"/>
              <a:gd name="adj2" fmla="val 20248"/>
              <a:gd name="adj3" fmla="val 162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685800" y="10937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Epistemology of Aristotle--Aquinas</a:t>
            </a:r>
          </a:p>
        </p:txBody>
      </p:sp>
      <p:sp>
        <p:nvSpPr>
          <p:cNvPr id="843" name="Shape 843"/>
          <p:cNvSpPr txBox="1"/>
          <p:nvPr/>
        </p:nvSpPr>
        <p:spPr>
          <a:xfrm>
            <a:off x="195261" y="2873375"/>
            <a:ext cx="1981199" cy="2003425"/>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Data</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from</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Senses</a:t>
            </a:r>
          </a:p>
        </p:txBody>
      </p:sp>
      <p:sp>
        <p:nvSpPr>
          <p:cNvPr id="844" name="Shape 844"/>
          <p:cNvSpPr/>
          <p:nvPr/>
        </p:nvSpPr>
        <p:spPr>
          <a:xfrm>
            <a:off x="3287712" y="2981325"/>
            <a:ext cx="2393950" cy="17430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45" name="Shape 845"/>
          <p:cNvSpPr/>
          <p:nvPr/>
        </p:nvSpPr>
        <p:spPr>
          <a:xfrm>
            <a:off x="2328861" y="3429001"/>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6" name="Shape 846"/>
          <p:cNvSpPr/>
          <p:nvPr/>
        </p:nvSpPr>
        <p:spPr>
          <a:xfrm>
            <a:off x="5768975" y="3429001"/>
            <a:ext cx="914399" cy="914399"/>
          </a:xfrm>
          <a:custGeom>
            <a:avLst/>
            <a:gdLst/>
            <a:ahLst/>
            <a:cxnLst/>
            <a:rect l="0" t="0" r="0" b="0"/>
            <a:pathLst>
              <a:path w="671992" h="537668" extrusionOk="0">
                <a:moveTo>
                  <a:pt x="0" y="0"/>
                </a:moveTo>
                <a:lnTo>
                  <a:pt x="671992" y="0"/>
                </a:lnTo>
                <a:lnTo>
                  <a:pt x="671992" y="215067"/>
                </a:lnTo>
                <a:lnTo>
                  <a:pt x="0" y="215067"/>
                </a:lnTo>
                <a:lnTo>
                  <a:pt x="0" y="0"/>
                </a:lnTo>
                <a:close/>
                <a:moveTo>
                  <a:pt x="0" y="322601"/>
                </a:moveTo>
                <a:lnTo>
                  <a:pt x="671992" y="322601"/>
                </a:lnTo>
                <a:lnTo>
                  <a:pt x="671992" y="537668"/>
                </a:lnTo>
                <a:lnTo>
                  <a:pt x="0" y="537668"/>
                </a:lnTo>
                <a:lnTo>
                  <a:pt x="0" y="322601"/>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7" name="Shape 847"/>
          <p:cNvSpPr txBox="1"/>
          <p:nvPr/>
        </p:nvSpPr>
        <p:spPr>
          <a:xfrm>
            <a:off x="6770686" y="2906714"/>
            <a:ext cx="2243136" cy="1741486"/>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Knowledge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wipe(down)">
                                      <p:cBhvr>
                                        <p:cTn id="7" dur="500"/>
                                        <p:tgtEl>
                                          <p:spTgt spid="8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5"/>
                                        </p:tgtEl>
                                        <p:attrNameLst>
                                          <p:attrName>style.visibility</p:attrName>
                                        </p:attrNameLst>
                                      </p:cBhvr>
                                      <p:to>
                                        <p:strVal val="visible"/>
                                      </p:to>
                                    </p:set>
                                    <p:animEffect transition="in" filter="barn(inVertical)">
                                      <p:cBhvr>
                                        <p:cTn id="12" dur="500"/>
                                        <p:tgtEl>
                                          <p:spTgt spid="8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animEffect transition="in" filter="barn(inVertical)">
                                      <p:cBhvr>
                                        <p:cTn id="15" dur="500"/>
                                        <p:tgtEl>
                                          <p:spTgt spid="84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46"/>
                                        </p:tgtEl>
                                        <p:attrNameLst>
                                          <p:attrName>style.visibility</p:attrName>
                                        </p:attrNameLst>
                                      </p:cBhvr>
                                      <p:to>
                                        <p:strVal val="visible"/>
                                      </p:to>
                                    </p:set>
                                    <p:animEffect transition="in" filter="wheel(1)">
                                      <p:cBhvr>
                                        <p:cTn id="20" dur="2000"/>
                                        <p:tgtEl>
                                          <p:spTgt spid="84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47"/>
                                        </p:tgtEl>
                                        <p:attrNameLst>
                                          <p:attrName>style.visibility</p:attrName>
                                        </p:attrNameLst>
                                      </p:cBhvr>
                                      <p:to>
                                        <p:strVal val="visible"/>
                                      </p:to>
                                    </p:set>
                                    <p:animEffect transition="in" filter="wheel(1)">
                                      <p:cBhvr>
                                        <p:cTn id="23" dur="20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animBg="1"/>
      <p:bldP spid="844" grpId="0" animBg="1"/>
      <p:bldP spid="845" grpId="0" animBg="1"/>
      <p:bldP spid="846" grpId="0" animBg="1"/>
      <p:bldP spid="84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852"/>
        <p:cNvGrpSpPr/>
        <p:nvPr/>
      </p:nvGrpSpPr>
      <p:grpSpPr>
        <a:xfrm>
          <a:off x="0" y="0"/>
          <a:ext cx="0" cy="0"/>
          <a:chOff x="0" y="0"/>
          <a:chExt cx="0" cy="0"/>
        </a:xfrm>
      </p:grpSpPr>
      <p:sp>
        <p:nvSpPr>
          <p:cNvPr id="853" name="Shape 853"/>
          <p:cNvSpPr/>
          <p:nvPr/>
        </p:nvSpPr>
        <p:spPr>
          <a:xfrm>
            <a:off x="1524000" y="2133600"/>
            <a:ext cx="3005136" cy="1481137"/>
          </a:xfrm>
          <a:prstGeom prst="ellipse">
            <a:avLst/>
          </a:prstGeom>
          <a:solidFill>
            <a:srgbClr val="996633"/>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Faith</a:t>
            </a:r>
          </a:p>
        </p:txBody>
      </p:sp>
      <p:sp>
        <p:nvSpPr>
          <p:cNvPr id="854" name="Shape 854"/>
          <p:cNvSpPr/>
          <p:nvPr/>
        </p:nvSpPr>
        <p:spPr>
          <a:xfrm>
            <a:off x="1524000" y="4027487"/>
            <a:ext cx="3005136" cy="1481137"/>
          </a:xfrm>
          <a:prstGeom prst="ellipse">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55" name="Shape 855"/>
          <p:cNvSpPr txBox="1"/>
          <p:nvPr/>
        </p:nvSpPr>
        <p:spPr>
          <a:xfrm>
            <a:off x="5203825" y="2874961"/>
            <a:ext cx="2633661" cy="1719262"/>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Knowledge &amp;Truth</a:t>
            </a:r>
          </a:p>
        </p:txBody>
      </p:sp>
      <p:cxnSp>
        <p:nvCxnSpPr>
          <p:cNvPr id="856" name="Shape 856"/>
          <p:cNvCxnSpPr/>
          <p:nvPr/>
        </p:nvCxnSpPr>
        <p:spPr>
          <a:xfrm>
            <a:off x="4529137" y="2874961"/>
            <a:ext cx="674687" cy="739775"/>
          </a:xfrm>
          <a:prstGeom prst="straightConnector1">
            <a:avLst/>
          </a:prstGeom>
          <a:noFill/>
          <a:ln w="9525" cap="rnd">
            <a:solidFill>
              <a:schemeClr val="lt1"/>
            </a:solidFill>
            <a:prstDash val="solid"/>
            <a:miter/>
            <a:headEnd type="none" w="med" len="med"/>
            <a:tailEnd type="stealth" w="lg" len="lg"/>
          </a:ln>
        </p:spPr>
      </p:cxnSp>
      <p:cxnSp>
        <p:nvCxnSpPr>
          <p:cNvPr id="857" name="Shape 857"/>
          <p:cNvCxnSpPr/>
          <p:nvPr/>
        </p:nvCxnSpPr>
        <p:spPr>
          <a:xfrm rot="10800000" flipH="1">
            <a:off x="4529137" y="4027486"/>
            <a:ext cx="674687" cy="741361"/>
          </a:xfrm>
          <a:prstGeom prst="straightConnector1">
            <a:avLst/>
          </a:prstGeom>
          <a:noFill/>
          <a:ln w="9525" cap="rnd">
            <a:solidFill>
              <a:schemeClr val="lt1"/>
            </a:solidFill>
            <a:prstDash val="solid"/>
            <a:miter/>
            <a:headEnd type="none" w="med" len="med"/>
            <a:tailEnd type="stealth" w="lg" len="lg"/>
          </a:ln>
        </p:spPr>
      </p:cxnSp>
      <p:sp>
        <p:nvSpPr>
          <p:cNvPr id="2" name="Title 1"/>
          <p:cNvSpPr>
            <a:spLocks noGrp="1"/>
          </p:cNvSpPr>
          <p:nvPr>
            <p:ph type="title"/>
          </p:nvPr>
        </p:nvSpPr>
        <p:spPr/>
        <p:txBody>
          <a:bodyPr/>
          <a:lstStyle/>
          <a:p>
            <a:r>
              <a:rPr lang="en-US" dirty="0"/>
              <a:t>  </a:t>
            </a:r>
            <a:r>
              <a:rPr lang="en-US" sz="5400" b="1" i="1" dirty="0">
                <a:solidFill>
                  <a:srgbClr val="FFC000"/>
                </a:solidFill>
              </a:rPr>
              <a:t>Beyond Aristotle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862"/>
        <p:cNvGrpSpPr/>
        <p:nvPr/>
      </p:nvGrpSpPr>
      <p:grpSpPr>
        <a:xfrm>
          <a:off x="0" y="0"/>
          <a:ext cx="0" cy="0"/>
          <a:chOff x="0" y="0"/>
          <a:chExt cx="0" cy="0"/>
        </a:xfrm>
      </p:grpSpPr>
      <p:sp>
        <p:nvSpPr>
          <p:cNvPr id="863" name="Shape 863"/>
          <p:cNvSpPr/>
          <p:nvPr/>
        </p:nvSpPr>
        <p:spPr>
          <a:xfrm>
            <a:off x="3406776" y="1066800"/>
            <a:ext cx="2460624" cy="21653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64" name="Shape 864"/>
          <p:cNvSpPr/>
          <p:nvPr/>
        </p:nvSpPr>
        <p:spPr>
          <a:xfrm>
            <a:off x="1788727" y="411638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865" name="Shape 865"/>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3" name="Straight Arrow Connector 2"/>
          <p:cNvCxnSpPr>
            <a:stCxn id="863" idx="3"/>
          </p:cNvCxnSpPr>
          <p:nvPr/>
        </p:nvCxnSpPr>
        <p:spPr>
          <a:xfrm flipH="1">
            <a:off x="3276600" y="3232149"/>
            <a:ext cx="136048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863" idx="3"/>
          </p:cNvCxnSpPr>
          <p:nvPr/>
        </p:nvCxnSpPr>
        <p:spPr>
          <a:xfrm>
            <a:off x="4637088" y="3232149"/>
            <a:ext cx="156209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872"/>
        <p:cNvGrpSpPr/>
        <p:nvPr/>
      </p:nvGrpSpPr>
      <p:grpSpPr>
        <a:xfrm>
          <a:off x="0" y="0"/>
          <a:ext cx="0" cy="0"/>
          <a:chOff x="0" y="0"/>
          <a:chExt cx="0" cy="0"/>
        </a:xfrm>
      </p:grpSpPr>
      <p:sp>
        <p:nvSpPr>
          <p:cNvPr id="873" name="Shape 873"/>
          <p:cNvSpPr txBox="1"/>
          <p:nvPr/>
        </p:nvSpPr>
        <p:spPr>
          <a:xfrm>
            <a:off x="4746625" y="1154112"/>
            <a:ext cx="2982912" cy="4462461"/>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4" name="Shape 87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75" name="Shape 875"/>
          <p:cNvSpPr/>
          <p:nvPr/>
        </p:nvSpPr>
        <p:spPr>
          <a:xfrm>
            <a:off x="4941887" y="224313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Man</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76" name="Shape 876"/>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877" name="Shape 877"/>
          <p:cNvCxnSpPr/>
          <p:nvPr/>
        </p:nvCxnSpPr>
        <p:spPr>
          <a:xfrm rot="10800000" flipH="1">
            <a:off x="3500437" y="2819400"/>
            <a:ext cx="1441449" cy="849312"/>
          </a:xfrm>
          <a:prstGeom prst="straightConnector1">
            <a:avLst/>
          </a:prstGeom>
          <a:noFill/>
          <a:ln w="9525" cap="rnd">
            <a:solidFill>
              <a:schemeClr val="lt1"/>
            </a:solidFill>
            <a:prstDash val="solid"/>
            <a:miter/>
            <a:headEnd type="none" w="med" len="med"/>
            <a:tailEnd type="stealth" w="lg" len="lg"/>
          </a:ln>
        </p:spPr>
      </p:cxnSp>
      <p:cxnSp>
        <p:nvCxnSpPr>
          <p:cNvPr id="878" name="Shape 87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879" name="Shape 879"/>
          <p:cNvSpPr txBox="1"/>
          <p:nvPr/>
        </p:nvSpPr>
        <p:spPr>
          <a:xfrm>
            <a:off x="4941887" y="1306512"/>
            <a:ext cx="2547936" cy="8302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Independent of Revelation</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838200" y="1295400"/>
            <a:ext cx="7467600" cy="2800767"/>
          </a:xfrm>
          <a:prstGeom prst="rect">
            <a:avLst/>
          </a:prstGeom>
          <a:noFill/>
        </p:spPr>
        <p:txBody>
          <a:bodyPr wrap="square" rtlCol="0">
            <a:spAutoFit/>
          </a:bodyPr>
          <a:lstStyle/>
          <a:p>
            <a:r>
              <a:rPr lang="en-US" sz="4400" dirty="0">
                <a:solidFill>
                  <a:schemeClr val="bg1"/>
                </a:solidFill>
              </a:rPr>
              <a:t>What is the relation between knowledge of the natural world and revelation from God?</a:t>
            </a:r>
          </a:p>
        </p:txBody>
      </p:sp>
    </p:spTree>
    <p:extLst>
      <p:ext uri="{BB962C8B-B14F-4D97-AF65-F5344CB8AC3E}">
        <p14:creationId xmlns:p14="http://schemas.microsoft.com/office/powerpoint/2010/main" val="1954636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93" name="Shape 893"/>
          <p:cNvSpPr txBox="1"/>
          <p:nvPr/>
        </p:nvSpPr>
        <p:spPr>
          <a:xfrm>
            <a:off x="914400" y="1273175"/>
            <a:ext cx="7239000"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800" b="0" i="0" u="none" strike="noStrike" cap="none" baseline="0" dirty="0">
                <a:solidFill>
                  <a:schemeClr val="lt1"/>
                </a:solidFill>
                <a:latin typeface="Arial"/>
                <a:ea typeface="Arial"/>
                <a:cs typeface="Arial"/>
                <a:sym typeface="Arial"/>
              </a:rPr>
              <a:t>Both revelation and reason bring knowledge to mankind.</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9" name="Shape 889"/>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891" name="Shape 891"/>
          <p:cNvSpPr/>
          <p:nvPr/>
        </p:nvSpPr>
        <p:spPr>
          <a:xfrm rot="5400000">
            <a:off x="6760369" y="2569369"/>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a:t>
            </a:r>
          </a:p>
        </p:txBody>
      </p:sp>
      <p:sp>
        <p:nvSpPr>
          <p:cNvPr id="10" name="Shape 888"/>
          <p:cNvSpPr txBox="1"/>
          <p:nvPr/>
        </p:nvSpPr>
        <p:spPr>
          <a:xfrm>
            <a:off x="6096000" y="3406776"/>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Tree>
    <p:extLst>
      <p:ext uri="{BB962C8B-B14F-4D97-AF65-F5344CB8AC3E}">
        <p14:creationId xmlns:p14="http://schemas.microsoft.com/office/powerpoint/2010/main" val="21743397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886" name="Shape 886"/>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87" name="Shape 887"/>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888" name="Shape 888"/>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890" name="Shape 890"/>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Reason interprets the data of the senses.</a:t>
            </a:r>
            <a:endParaRPr lang="en-US" sz="3200" b="0" i="0" u="none" strike="noStrike" cap="none" baseline="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56985549"/>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2263" y="2809875"/>
            <a:ext cx="2938462"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ea typeface="+mn-ea"/>
                <a:cs typeface="Arial" pitchFamily="34" charset="0"/>
              </a:rPr>
              <a:t>Epistemology</a:t>
            </a:r>
          </a:p>
        </p:txBody>
      </p:sp>
      <p:sp>
        <p:nvSpPr>
          <p:cNvPr id="3" name="Right Arrow 2"/>
          <p:cNvSpPr/>
          <p:nvPr/>
        </p:nvSpPr>
        <p:spPr>
          <a:xfrm rot="10800000">
            <a:off x="4378325" y="2936875"/>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1668467" y="829270"/>
            <a:ext cx="1608133"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Self</a:t>
            </a:r>
          </a:p>
        </p:txBody>
      </p:sp>
      <p:sp>
        <p:nvSpPr>
          <p:cNvPr id="11" name="Rectangle 10"/>
          <p:cNvSpPr/>
          <p:nvPr/>
        </p:nvSpPr>
        <p:spPr>
          <a:xfrm>
            <a:off x="762000" y="1743670"/>
            <a:ext cx="3762568"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Existence</a:t>
            </a:r>
          </a:p>
        </p:txBody>
      </p:sp>
      <p:sp>
        <p:nvSpPr>
          <p:cNvPr id="12" name="Rectangle 11"/>
          <p:cNvSpPr/>
          <p:nvPr/>
        </p:nvSpPr>
        <p:spPr>
          <a:xfrm>
            <a:off x="1407201" y="2886670"/>
            <a:ext cx="2326599"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World</a:t>
            </a:r>
          </a:p>
        </p:txBody>
      </p:sp>
      <p:sp>
        <p:nvSpPr>
          <p:cNvPr id="13" name="Rectangle 12"/>
          <p:cNvSpPr/>
          <p:nvPr/>
        </p:nvSpPr>
        <p:spPr>
          <a:xfrm>
            <a:off x="927079" y="3953470"/>
            <a:ext cx="3416321"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Universe</a:t>
            </a:r>
          </a:p>
        </p:txBody>
      </p:sp>
      <p:sp>
        <p:nvSpPr>
          <p:cNvPr id="14" name="Rectangle 13"/>
          <p:cNvSpPr/>
          <p:nvPr/>
        </p:nvSpPr>
        <p:spPr>
          <a:xfrm>
            <a:off x="1591523" y="4944070"/>
            <a:ext cx="1685077"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God</a:t>
            </a:r>
          </a:p>
        </p:txBody>
      </p:sp>
    </p:spTree>
    <p:extLst>
      <p:ext uri="{BB962C8B-B14F-4D97-AF65-F5344CB8AC3E}">
        <p14:creationId xmlns:p14="http://schemas.microsoft.com/office/powerpoint/2010/main" val="18153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00" name="Shape 900"/>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1" name="Shape 901"/>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02" name="Shape 902"/>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3" name="Shape 903"/>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04" name="Shape 904"/>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5" name="Shape 905"/>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6" name="Shape 906"/>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7" name="Shape 907"/>
          <p:cNvSpPr txBox="1"/>
          <p:nvPr/>
        </p:nvSpPr>
        <p:spPr>
          <a:xfrm>
            <a:off x="914400" y="1176337"/>
            <a:ext cx="4767262" cy="10763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 in accordance with reason.</a:t>
            </a:r>
          </a:p>
          <a:p>
            <a:pPr marL="0" marR="0" lvl="0" indent="0" algn="l" rtl="0">
              <a:lnSpc>
                <a:spcPct val="100000"/>
              </a:lnSpc>
              <a:spcBef>
                <a:spcPts val="0"/>
              </a:spcBef>
              <a:spcAft>
                <a:spcPts val="0"/>
              </a:spcAft>
              <a:buClr>
                <a:schemeClr val="lt1"/>
              </a:buClr>
              <a:buSzPct val="25000"/>
              <a:buFont typeface="Arial"/>
              <a:buNone/>
            </a:pPr>
            <a:endParaRPr lang="en-US" sz="3200" dirty="0">
              <a:solidFill>
                <a:schemeClr val="lt1"/>
              </a:solidFil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Brings man’s natural reason to fuller perception.</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Shape 912"/>
        <p:cNvGrpSpPr/>
        <p:nvPr/>
      </p:nvGrpSpPr>
      <p:grpSpPr>
        <a:xfrm>
          <a:off x="0" y="0"/>
          <a:ext cx="0" cy="0"/>
          <a:chOff x="0" y="0"/>
          <a:chExt cx="0" cy="0"/>
        </a:xfrm>
      </p:grpSpPr>
      <p:sp>
        <p:nvSpPr>
          <p:cNvPr id="913" name="Shape 913"/>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14" name="Shape 914"/>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5" name="Shape 915"/>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16" name="Shape 916"/>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17" name="Shape 917"/>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18" name="Shape 918"/>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9" name="Shape 919"/>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0" name="Shape 920"/>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21" name="Shape 921"/>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Shape 927"/>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28" name="Shape 928"/>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9" name="Shape 929"/>
          <p:cNvSpPr txBox="1"/>
          <p:nvPr/>
        </p:nvSpPr>
        <p:spPr>
          <a:xfrm>
            <a:off x="6226175" y="3375025"/>
            <a:ext cx="2155824" cy="2503486"/>
          </a:xfrm>
          <a:prstGeom prst="rect">
            <a:avLst/>
          </a:prstGeom>
          <a:solidFill>
            <a:srgbClr val="FF6600"/>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dk1"/>
              </a:solidFill>
              <a:latin typeface="Arial"/>
              <a:ea typeface="Arial"/>
              <a:cs typeface="Arial"/>
              <a:sym typeface="Arial"/>
            </a:endParaRPr>
          </a:p>
        </p:txBody>
      </p:sp>
      <p:sp>
        <p:nvSpPr>
          <p:cNvPr id="930" name="Shape 930"/>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31" name="Shape 931"/>
          <p:cNvSpPr txBox="1"/>
          <p:nvPr/>
        </p:nvSpPr>
        <p:spPr>
          <a:xfrm>
            <a:off x="6335712" y="4789487"/>
            <a:ext cx="1958974" cy="1089024"/>
          </a:xfrm>
          <a:prstGeom prst="rect">
            <a:avLst/>
          </a:prstGeom>
          <a:solidFill>
            <a:srgbClr val="FFFF66"/>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32" name="Shape 932"/>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33" name="Shape 933"/>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4" name="Shape 934"/>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5" name="Shape 935"/>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p:nvPr/>
        </p:nvSpPr>
        <p:spPr>
          <a:xfrm>
            <a:off x="4462462" y="1752600"/>
            <a:ext cx="3484562" cy="3951286"/>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42" name="Shape 942"/>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43" name="Shape 943"/>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944" name="Shape 944"/>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45" name="Shape 945"/>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46" name="Shape 946"/>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47" name="Shape 947"/>
          <p:cNvSpPr txBox="1"/>
          <p:nvPr/>
        </p:nvSpPr>
        <p:spPr>
          <a:xfrm>
            <a:off x="4941886" y="1792288"/>
            <a:ext cx="25146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One Truth</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p:nvPr/>
        </p:nvSpPr>
        <p:spPr>
          <a:xfrm>
            <a:off x="4462462" y="1792288"/>
            <a:ext cx="3484562" cy="3911598"/>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54" name="Shape 95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55" name="Shape 955"/>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dirty="0">
                <a:solidFill>
                  <a:schemeClr val="dk1"/>
                </a:solidFill>
              </a:rPr>
              <a:t>Revelation</a:t>
            </a:r>
            <a:endParaRPr lang="en-US" sz="3200" b="0" i="0" u="none" strike="noStrike" cap="none" baseline="0" dirty="0">
              <a:solidFill>
                <a:schemeClr val="dk1"/>
              </a:solidFill>
              <a:latin typeface="Arial"/>
              <a:ea typeface="Arial"/>
              <a:cs typeface="Arial"/>
              <a:sym typeface="Arial"/>
            </a:endParaRPr>
          </a:p>
        </p:txBody>
      </p:sp>
      <p:sp>
        <p:nvSpPr>
          <p:cNvPr id="956" name="Shape 956"/>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57" name="Shape 957"/>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58" name="Shape 95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59" name="Shape 959"/>
          <p:cNvSpPr txBox="1"/>
          <p:nvPr/>
        </p:nvSpPr>
        <p:spPr>
          <a:xfrm>
            <a:off x="4953000" y="1792288"/>
            <a:ext cx="25908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God’s Truth</a:t>
            </a:r>
          </a:p>
        </p:txBody>
      </p:sp>
      <p:sp>
        <p:nvSpPr>
          <p:cNvPr id="2" name="Title 1"/>
          <p:cNvSpPr>
            <a:spLocks noGrp="1"/>
          </p:cNvSpPr>
          <p:nvPr>
            <p:ph type="title"/>
          </p:nvPr>
        </p:nvSpPr>
        <p:spPr>
          <a:xfrm>
            <a:off x="685800" y="609600"/>
            <a:ext cx="7772400" cy="1116012"/>
          </a:xfrm>
        </p:spPr>
        <p:txBody>
          <a:bodyPr/>
          <a:lstStyle/>
          <a:p>
            <a:r>
              <a:rPr lang="en-US" sz="5400" b="1" i="1" dirty="0">
                <a:solidFill>
                  <a:srgbClr val="FFC000"/>
                </a:solidFill>
              </a:rPr>
              <a:t>Cannot be in Conflict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God has given</a:t>
            </a:r>
          </a:p>
        </p:txBody>
      </p:sp>
      <p:sp>
        <p:nvSpPr>
          <p:cNvPr id="966" name="Shape 96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First principles of thought in the natural world</a:t>
            </a:r>
          </a:p>
        </p:txBody>
      </p:sp>
      <p:sp>
        <p:nvSpPr>
          <p:cNvPr id="967" name="Shape 96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Articles of faith in the revealed word</a:t>
            </a:r>
          </a:p>
        </p:txBody>
      </p:sp>
      <p:sp>
        <p:nvSpPr>
          <p:cNvPr id="968" name="Shape 968"/>
          <p:cNvSpPr txBox="1"/>
          <p:nvPr/>
        </p:nvSpPr>
        <p:spPr>
          <a:xfrm>
            <a:off x="1481137" y="3919537"/>
            <a:ext cx="6138861" cy="1654174"/>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Any conflict would mean that God was acting falsely by intending to deceive man.</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wipe(down)">
                                      <p:cBhvr>
                                        <p:cTn id="7"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75" name="Shape 9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Thus it is presupposed that God as the Creator will operate in accordance with the natural world as interpreted by reason.</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1" name="Shape 98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Therefore, our perception of who God is and how </a:t>
            </a:r>
            <a:r>
              <a:rPr lang="en-US" sz="3600" dirty="0">
                <a:solidFill>
                  <a:srgbClr val="EAEAEA"/>
                </a:solidFill>
              </a:rPr>
              <a:t>He</a:t>
            </a:r>
            <a:r>
              <a:rPr lang="en-US" sz="3600" b="0" i="0" u="none" strike="noStrike" cap="none" baseline="0" dirty="0">
                <a:solidFill>
                  <a:srgbClr val="EAEAEA"/>
                </a:solidFill>
                <a:latin typeface="Arial"/>
                <a:ea typeface="Arial"/>
                <a:cs typeface="Arial"/>
                <a:sym typeface="Arial"/>
              </a:rPr>
              <a:t> will act is ultimately determined by our conception of the natural world.</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8" name="Shape 98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does not negate what is brought about by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presupposes the rational structure.</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993"/>
        <p:cNvGrpSpPr/>
        <p:nvPr/>
      </p:nvGrpSpPr>
      <p:grpSpPr>
        <a:xfrm>
          <a:off x="0" y="0"/>
          <a:ext cx="0" cy="0"/>
          <a:chOff x="0" y="0"/>
          <a:chExt cx="0" cy="0"/>
        </a:xfrm>
      </p:grpSpPr>
      <p:sp>
        <p:nvSpPr>
          <p:cNvPr id="994" name="Shape 994"/>
          <p:cNvSpPr txBox="1">
            <a:spLocks noGrp="1"/>
          </p:cNvSpPr>
          <p:nvPr>
            <p:ph type="body" idx="1"/>
          </p:nvPr>
        </p:nvSpPr>
        <p:spPr>
          <a:xfrm>
            <a:off x="687387" y="965200"/>
            <a:ext cx="7812086" cy="5054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Truth is truth wherever it may be found.</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is the author of truth whether it is in revelation or in the natural world.  There can be no contradiction between them.</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rotWithShape="1">
          <a:blip r:embed="rId3"/>
          <a:srcRect/>
          <a:stretch/>
        </p:blipFill>
        <p:spPr>
          <a:xfrm>
            <a:off x="820737" y="1000125"/>
            <a:ext cx="4689475" cy="3121024"/>
          </a:xfrm>
          <a:prstGeom prst="rect">
            <a:avLst/>
          </a:prstGeom>
          <a:noFill/>
          <a:ln>
            <a:noFill/>
          </a:ln>
        </p:spPr>
      </p:pic>
      <p:pic>
        <p:nvPicPr>
          <p:cNvPr id="416" name="Shape 416"/>
          <p:cNvPicPr preferRelativeResize="0"/>
          <p:nvPr/>
        </p:nvPicPr>
        <p:blipFill rotWithShape="1">
          <a:blip r:embed="rId4"/>
          <a:srcRect/>
          <a:stretch/>
        </p:blipFill>
        <p:spPr>
          <a:xfrm>
            <a:off x="5676900" y="1468437"/>
            <a:ext cx="2659062" cy="1817686"/>
          </a:xfrm>
          <a:prstGeom prst="rect">
            <a:avLst/>
          </a:prstGeom>
          <a:noFill/>
          <a:ln>
            <a:noFill/>
          </a:ln>
        </p:spPr>
      </p:pic>
      <p:pic>
        <p:nvPicPr>
          <p:cNvPr id="417" name="Shape 417"/>
          <p:cNvPicPr preferRelativeResize="0"/>
          <p:nvPr/>
        </p:nvPicPr>
        <p:blipFill rotWithShape="1">
          <a:blip r:embed="rId5"/>
          <a:srcRect/>
          <a:stretch/>
        </p:blipFill>
        <p:spPr>
          <a:xfrm>
            <a:off x="2155825" y="3727450"/>
            <a:ext cx="2232025" cy="2082800"/>
          </a:xfrm>
          <a:prstGeom prst="rect">
            <a:avLst/>
          </a:prstGeom>
          <a:noFill/>
          <a:ln>
            <a:noFill/>
          </a:ln>
        </p:spPr>
      </p:pic>
      <p:pic>
        <p:nvPicPr>
          <p:cNvPr id="418" name="Shape 418"/>
          <p:cNvPicPr preferRelativeResize="0"/>
          <p:nvPr/>
        </p:nvPicPr>
        <p:blipFill rotWithShape="1">
          <a:blip r:embed="rId6"/>
          <a:srcRect/>
          <a:stretch/>
        </p:blipFill>
        <p:spPr>
          <a:xfrm>
            <a:off x="4608512" y="2954336"/>
            <a:ext cx="2944811" cy="294639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Shape 1000"/>
          <p:cNvPicPr preferRelativeResize="0"/>
          <p:nvPr/>
        </p:nvPicPr>
        <p:blipFill rotWithShape="1">
          <a:blip r:embed="rId3"/>
          <a:srcRect/>
          <a:stretch/>
        </p:blipFill>
        <p:spPr>
          <a:xfrm>
            <a:off x="990600" y="1017587"/>
            <a:ext cx="6324600" cy="4986337"/>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Shape 1005"/>
          <p:cNvPicPr preferRelativeResize="0"/>
          <p:nvPr/>
        </p:nvPicPr>
        <p:blipFill rotWithShape="1">
          <a:blip r:embed="rId3"/>
          <a:srcRect/>
          <a:stretch/>
        </p:blipFill>
        <p:spPr>
          <a:xfrm>
            <a:off x="990600" y="1020762"/>
            <a:ext cx="6324600" cy="4989512"/>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Shape 1010"/>
          <p:cNvPicPr preferRelativeResize="0"/>
          <p:nvPr/>
        </p:nvPicPr>
        <p:blipFill rotWithShape="1">
          <a:blip r:embed="rId3"/>
          <a:srcRect/>
          <a:stretch/>
        </p:blipFill>
        <p:spPr>
          <a:xfrm>
            <a:off x="990600" y="917575"/>
            <a:ext cx="7239000" cy="5073650"/>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Task of Theology</a:t>
            </a:r>
          </a:p>
        </p:txBody>
      </p:sp>
      <p:sp>
        <p:nvSpPr>
          <p:cNvPr id="1017" name="Shape 10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Integration of Faith and Reason</a:t>
            </a:r>
          </a:p>
        </p:txBody>
      </p:sp>
      <p:pic>
        <p:nvPicPr>
          <p:cNvPr id="1018" name="Shape 1018"/>
          <p:cNvPicPr preferRelativeResize="0"/>
          <p:nvPr/>
        </p:nvPicPr>
        <p:blipFill rotWithShape="1">
          <a:blip r:embed="rId3"/>
          <a:srcRect/>
          <a:stretch/>
        </p:blipFill>
        <p:spPr>
          <a:xfrm rot="20334941">
            <a:off x="1020105" y="1513682"/>
            <a:ext cx="6462181" cy="4419599"/>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24" name="Shape 1024"/>
          <p:cNvPicPr preferRelativeResize="0"/>
          <p:nvPr/>
        </p:nvPicPr>
        <p:blipFill rotWithShape="1">
          <a:blip r:embed="rId3"/>
          <a:srcRect/>
          <a:stretch/>
        </p:blipFill>
        <p:spPr>
          <a:xfrm>
            <a:off x="4443412" y="1951036"/>
            <a:ext cx="3852862" cy="3962399"/>
          </a:xfrm>
          <a:prstGeom prst="rect">
            <a:avLst/>
          </a:prstGeom>
          <a:noFill/>
          <a:ln>
            <a:noFill/>
          </a:ln>
        </p:spPr>
      </p:pic>
      <p:sp>
        <p:nvSpPr>
          <p:cNvPr id="1025" name="Shape 1025"/>
          <p:cNvSpPr txBox="1"/>
          <p:nvPr/>
        </p:nvSpPr>
        <p:spPr>
          <a:xfrm>
            <a:off x="849312" y="1958975"/>
            <a:ext cx="3613150" cy="3786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Determine and express the meaning and significance of the supernatural knowledge of God given in Scripture in order to reconstruct in a rational and human way the truth which God has been pleased to give in Scripture.</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32" name="Shape 1032"/>
          <p:cNvPicPr preferRelativeResize="0"/>
          <p:nvPr/>
        </p:nvPicPr>
        <p:blipFill rotWithShape="1">
          <a:blip r:embed="rId3"/>
          <a:srcRect/>
          <a:stretch/>
        </p:blipFill>
        <p:spPr>
          <a:xfrm>
            <a:off x="4443412" y="1951036"/>
            <a:ext cx="3852862" cy="3962399"/>
          </a:xfrm>
          <a:prstGeom prst="rect">
            <a:avLst/>
          </a:prstGeom>
          <a:noFill/>
          <a:ln>
            <a:noFill/>
          </a:ln>
        </p:spPr>
      </p:pic>
      <p:sp>
        <p:nvSpPr>
          <p:cNvPr id="1033" name="Shape 1033"/>
          <p:cNvSpPr txBox="1"/>
          <p:nvPr/>
        </p:nvSpPr>
        <p:spPr>
          <a:xfrm>
            <a:off x="849312" y="1958975"/>
            <a:ext cx="3613150" cy="2862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Revelation</a:t>
            </a:r>
            <a:r>
              <a:rPr lang="en-US" sz="2400" b="0" i="0" u="none" strike="noStrike" cap="none" baseline="0" dirty="0">
                <a:solidFill>
                  <a:schemeClr val="lt1"/>
                </a:solidFill>
                <a:latin typeface="Arial"/>
                <a:ea typeface="Arial"/>
                <a:cs typeface="Arial"/>
                <a:sym typeface="Arial"/>
              </a:rPr>
              <a:t> expresses the content of faith and is the starting point of the work of the theologian.</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
        <p:nvSpPr>
          <p:cNvPr id="1034" name="Shape 1034"/>
          <p:cNvSpPr/>
          <p:nvPr/>
        </p:nvSpPr>
        <p:spPr>
          <a:xfrm rot="-900000">
            <a:off x="3505199" y="4494211"/>
            <a:ext cx="2438400" cy="1022349"/>
          </a:xfrm>
          <a:prstGeom prst="rightArrow">
            <a:avLst>
              <a:gd name="adj1" fmla="val 17072"/>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Starting Point</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41" name="Shape 1041"/>
          <p:cNvPicPr preferRelativeResize="0"/>
          <p:nvPr/>
        </p:nvPicPr>
        <p:blipFill rotWithShape="1">
          <a:blip r:embed="rId3"/>
          <a:srcRect/>
          <a:stretch/>
        </p:blipFill>
        <p:spPr>
          <a:xfrm>
            <a:off x="4443412" y="1951036"/>
            <a:ext cx="3852862" cy="3962399"/>
          </a:xfrm>
          <a:prstGeom prst="rect">
            <a:avLst/>
          </a:prstGeom>
          <a:noFill/>
          <a:ln>
            <a:noFill/>
          </a:ln>
        </p:spPr>
      </p:pic>
      <p:sp>
        <p:nvSpPr>
          <p:cNvPr id="1042" name="Shape 1042"/>
          <p:cNvSpPr txBox="1"/>
          <p:nvPr/>
        </p:nvSpPr>
        <p:spPr>
          <a:xfrm>
            <a:off x="849312" y="1958975"/>
            <a:ext cx="3613150" cy="2124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Reason</a:t>
            </a:r>
            <a:r>
              <a:rPr lang="en-US" sz="2400" b="0" i="0" u="none" strike="noStrike" cap="none" baseline="0" dirty="0">
                <a:solidFill>
                  <a:schemeClr val="lt1"/>
                </a:solidFill>
                <a:latin typeface="Arial"/>
                <a:ea typeface="Arial"/>
                <a:cs typeface="Arial"/>
                <a:sym typeface="Arial"/>
              </a:rPr>
              <a:t> </a:t>
            </a:r>
          </a:p>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provides the basic structure within which the truths of revelation are organized.</a:t>
            </a:r>
          </a:p>
        </p:txBody>
      </p:sp>
      <p:sp>
        <p:nvSpPr>
          <p:cNvPr id="1043" name="Shape 1043"/>
          <p:cNvSpPr/>
          <p:nvPr/>
        </p:nvSpPr>
        <p:spPr>
          <a:xfrm rot="-719999">
            <a:off x="3549649" y="3375025"/>
            <a:ext cx="2220911" cy="1027112"/>
          </a:xfrm>
          <a:prstGeom prst="rightArrow">
            <a:avLst>
              <a:gd name="adj1" fmla="val 16605"/>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Structure</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Shape 1048"/>
        <p:cNvGrpSpPr/>
        <p:nvPr/>
      </p:nvGrpSpPr>
      <p:grpSpPr>
        <a:xfrm>
          <a:off x="0" y="0"/>
          <a:ext cx="0" cy="0"/>
          <a:chOff x="0" y="0"/>
          <a:chExt cx="0" cy="0"/>
        </a:xfrm>
      </p:grpSpPr>
      <p:sp>
        <p:nvSpPr>
          <p:cNvPr id="1049" name="Shape 1049"/>
          <p:cNvSpPr txBox="1">
            <a:spLocks noGrp="1"/>
          </p:cNvSpPr>
          <p:nvPr>
            <p:ph type="body" idx="1"/>
          </p:nvPr>
        </p:nvSpPr>
        <p:spPr>
          <a:xfrm>
            <a:off x="762000" y="1535112"/>
            <a:ext cx="4040187"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Scripture</a:t>
            </a:r>
          </a:p>
        </p:txBody>
      </p:sp>
      <p:sp>
        <p:nvSpPr>
          <p:cNvPr id="1050" name="Shape 1050"/>
          <p:cNvSpPr txBox="1">
            <a:spLocks noGrp="1"/>
          </p:cNvSpPr>
          <p:nvPr>
            <p:ph type="body" idx="2"/>
          </p:nvPr>
        </p:nvSpPr>
        <p:spPr>
          <a:xfrm>
            <a:off x="871537" y="2173286"/>
            <a:ext cx="3830636" cy="35750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Provides materials to be interpreted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Sets the limits to the philosophical system</a:t>
            </a:r>
          </a:p>
        </p:txBody>
      </p:sp>
      <p:sp>
        <p:nvSpPr>
          <p:cNvPr id="1051" name="Shape 1051"/>
          <p:cNvSpPr txBox="1">
            <a:spLocks noGrp="1"/>
          </p:cNvSpPr>
          <p:nvPr>
            <p:ph type="body" idx="3"/>
          </p:nvPr>
        </p:nvSpPr>
        <p:spPr>
          <a:xfrm>
            <a:off x="4775200" y="1535112"/>
            <a:ext cx="4041774"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Reason</a:t>
            </a:r>
          </a:p>
        </p:txBody>
      </p:sp>
      <p:sp>
        <p:nvSpPr>
          <p:cNvPr id="1052" name="Shape 1052"/>
          <p:cNvSpPr txBox="1">
            <a:spLocks noGrp="1"/>
          </p:cNvSpPr>
          <p:nvPr>
            <p:ph type="body" idx="4"/>
          </p:nvPr>
        </p:nvSpPr>
        <p:spPr>
          <a:xfrm>
            <a:off x="4840287" y="2173286"/>
            <a:ext cx="3584574" cy="39528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Establishes the structure within which the content of revelation is expressed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Gives unity to the system of ideas</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59" name="Shape 105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Finally, the role of reason in theology is both dominant and determinative.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65" name="Shape 106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new information which is given in revelation 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Integrated with knowledge obtained by reason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Interpreted in terms of that knowledge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9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3771</TotalTime>
  <Words>4234</Words>
  <Application>Microsoft Office PowerPoint</Application>
  <PresentationFormat>On-screen Show (4:3)</PresentationFormat>
  <Paragraphs>634</Paragraphs>
  <Slides>108</Slides>
  <Notes>107</Notes>
  <HiddenSlides>32</HiddenSlides>
  <MMClips>0</MMClips>
  <ScaleCrop>false</ScaleCrop>
  <HeadingPairs>
    <vt:vector size="4" baseType="variant">
      <vt:variant>
        <vt:lpstr>Theme</vt:lpstr>
      </vt:variant>
      <vt:variant>
        <vt:i4>11</vt:i4>
      </vt:variant>
      <vt:variant>
        <vt:lpstr>Slide Titles</vt:lpstr>
      </vt:variant>
      <vt:variant>
        <vt:i4>108</vt:i4>
      </vt:variant>
    </vt:vector>
  </HeadingPairs>
  <TitlesOfParts>
    <vt:vector size="119" baseType="lpstr">
      <vt:lpstr>11_Presentation_-_Yes_Creation_1.0[1]</vt:lpstr>
      <vt:lpstr>12_Presentation_-_Yes_Creation_1.0[1]</vt:lpstr>
      <vt:lpstr>14_Presentation_-_Yes_Creation_1.0[1]</vt:lpstr>
      <vt:lpstr>15_Presentation_-_Yes_Creation_1.0[1]</vt:lpstr>
      <vt:lpstr>17_Presentation_-_Yes_Creation_1.0[1]</vt:lpstr>
      <vt:lpstr>18_Presentation_-_Yes_Creation_1.0[1]</vt:lpstr>
      <vt:lpstr>121_Presentation_-_Yes_Creation_1.0[1]</vt:lpstr>
      <vt:lpstr>122_Presentation_-_Yes_Creation_1.0[1]</vt:lpstr>
      <vt:lpstr>127_Presentation_-_Yes_Creation_1.0[1]</vt:lpstr>
      <vt:lpstr>1_Office Theme</vt:lpstr>
      <vt:lpstr>19_Presentation_-_Yes_Creation_1.0[1]</vt:lpstr>
      <vt:lpstr>The Biblical Foundation for Adventist Education</vt:lpstr>
      <vt:lpstr>The Authority of the Bible in the History of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We Get There?</vt:lpstr>
      <vt:lpstr>Presuppositions</vt:lpstr>
      <vt:lpstr>Terminology</vt:lpstr>
      <vt:lpstr>Early Church 2nd-12th centuries</vt:lpstr>
      <vt:lpstr>Neo-Platonism</vt:lpstr>
      <vt:lpstr>Neo-Platonic Philosophy</vt:lpstr>
      <vt:lpstr>Neo-Platonism</vt:lpstr>
      <vt:lpstr>Neo-Platonic Philosophy</vt:lpstr>
      <vt:lpstr>The Goal of Neo-Platonism</vt:lpstr>
      <vt:lpstr>Neo-Platonism</vt:lpstr>
      <vt:lpstr>Neo-Platonism</vt:lpstr>
      <vt:lpstr>Influence on Theology</vt:lpstr>
      <vt:lpstr>Natural Immortality of the Soul</vt:lpstr>
      <vt:lpstr>Knowledge of God</vt:lpstr>
      <vt:lpstr>PowerPoint Presentation</vt:lpstr>
      <vt:lpstr>PowerPoint Presentation</vt:lpstr>
      <vt:lpstr>PowerPoint Presentation</vt:lpstr>
      <vt:lpstr>Hermeneutics</vt:lpstr>
      <vt:lpstr>PowerPoint Presentation</vt:lpstr>
      <vt:lpstr>PowerPoint Presentation</vt:lpstr>
      <vt:lpstr>PowerPoint Presentation</vt:lpstr>
      <vt:lpstr>PowerPoint Presentation</vt:lpstr>
      <vt:lpstr>When a literal interpretation was…</vt:lpstr>
      <vt:lpstr>PowerPoint Presentation</vt:lpstr>
      <vt:lpstr>PowerPoint Presentation</vt:lpstr>
      <vt:lpstr>PowerPoint Presentation</vt:lpstr>
      <vt:lpstr>Origen--Lessons Learned</vt:lpstr>
      <vt:lpstr>Origen--Lessons Learned</vt:lpstr>
      <vt:lpstr>PowerPoint Presentation</vt:lpstr>
      <vt:lpstr>Middle Ages</vt:lpstr>
      <vt:lpstr>Philosophical Arguments for the Existence of God</vt:lpstr>
      <vt:lpstr>Anselm</vt:lpstr>
      <vt:lpstr>PowerPoint Presentation</vt:lpstr>
      <vt:lpstr>Ontological Argument for Existence of God</vt:lpstr>
      <vt:lpstr>PowerPoint Presentation</vt:lpstr>
      <vt:lpstr>Ontological Argument for the Existence of God</vt:lpstr>
      <vt:lpstr>Ontological Argument for Existence of God</vt:lpstr>
      <vt:lpstr>PowerPoint Presentation</vt:lpstr>
      <vt:lpstr>PowerPoint Presentation</vt:lpstr>
      <vt:lpstr>PowerPoint Presentation</vt:lpstr>
      <vt:lpstr>PowerPoint Presentation</vt:lpstr>
      <vt:lpstr>Ontological Argument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Aquinas</vt:lpstr>
      <vt:lpstr>Roman Catholic Church Tradition</vt:lpstr>
      <vt:lpstr>Revelation</vt:lpstr>
      <vt:lpstr>PowerPoint Presentation</vt:lpstr>
      <vt:lpstr>PowerPoint Presentation</vt:lpstr>
      <vt:lpstr>PowerPoint Presentation</vt:lpstr>
      <vt:lpstr>Role of Reason</vt:lpstr>
      <vt:lpstr>Epistemology of Aristotle--Aquinas</vt:lpstr>
      <vt:lpstr>  Beyond Aristotle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Cannot be in Conflict</vt:lpstr>
      <vt:lpstr>God has given</vt:lpstr>
      <vt:lpstr>Presuppositions</vt:lpstr>
      <vt:lpstr>Presuppositions</vt:lpstr>
      <vt:lpstr>Presuppositions</vt:lpstr>
      <vt:lpstr>PowerPoint Presentation</vt:lpstr>
      <vt:lpstr>PowerPoint Presentation</vt:lpstr>
      <vt:lpstr>PowerPoint Presentation</vt:lpstr>
      <vt:lpstr>PowerPoint Presentation</vt:lpstr>
      <vt:lpstr>Task of Theology</vt:lpstr>
      <vt:lpstr>Purpose of Theology</vt:lpstr>
      <vt:lpstr>Purpose of Theology</vt:lpstr>
      <vt:lpstr>Purpose of Theology</vt:lpstr>
      <vt:lpstr>PowerPoint Presentation</vt:lpstr>
      <vt:lpstr>Reason in Theology</vt:lpstr>
      <vt:lpstr>Reason in Theology</vt:lpstr>
      <vt:lpstr>Reason in Theology</vt:lpstr>
      <vt:lpstr>Reason in Theology</vt:lpstr>
      <vt:lpstr>Reason in Theology</vt:lpstr>
      <vt:lpstr>Aquinas’s God</vt:lpstr>
      <vt:lpstr>Lessons Learned</vt:lpstr>
      <vt:lpstr>PowerPoint Presentation</vt:lpstr>
      <vt:lpstr>Summary to the Time of the Reformation</vt:lpstr>
      <vt:lpstr>Integration of Faith AND Learning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Biblical Foundation for Adventist Education</dc:title>
  <dc:creator>Carol Raney</dc:creator>
  <cp:lastModifiedBy>Doug</cp:lastModifiedBy>
  <cp:revision>174</cp:revision>
  <dcterms:modified xsi:type="dcterms:W3CDTF">2017-07-18T21:31:04Z</dcterms:modified>
</cp:coreProperties>
</file>