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theme/theme1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3" r:id="rId1"/>
    <p:sldMasterId id="2147483654" r:id="rId2"/>
    <p:sldMasterId id="2147483655" r:id="rId3"/>
    <p:sldMasterId id="2147483656" r:id="rId4"/>
    <p:sldMasterId id="2147483657" r:id="rId5"/>
    <p:sldMasterId id="2147483669" r:id="rId6"/>
    <p:sldMasterId id="2147483681" r:id="rId7"/>
    <p:sldMasterId id="2147483693" r:id="rId8"/>
    <p:sldMasterId id="2147483705" r:id="rId9"/>
    <p:sldMasterId id="2147483717" r:id="rId10"/>
    <p:sldMasterId id="2147483729" r:id="rId11"/>
    <p:sldMasterId id="2147483741" r:id="rId12"/>
    <p:sldMasterId id="2147483753" r:id="rId13"/>
    <p:sldMasterId id="2147483755" r:id="rId14"/>
    <p:sldMasterId id="2147483757" r:id="rId15"/>
    <p:sldMasterId id="2147483769" r:id="rId16"/>
  </p:sldMasterIdLst>
  <p:notesMasterIdLst>
    <p:notesMasterId r:id="rId114"/>
  </p:notesMasterIdLst>
  <p:sldIdLst>
    <p:sldId id="372" r:id="rId17"/>
    <p:sldId id="373" r:id="rId18"/>
    <p:sldId id="340" r:id="rId19"/>
    <p:sldId id="258" r:id="rId20"/>
    <p:sldId id="260" r:id="rId21"/>
    <p:sldId id="261" r:id="rId22"/>
    <p:sldId id="262" r:id="rId23"/>
    <p:sldId id="263" r:id="rId24"/>
    <p:sldId id="264" r:id="rId25"/>
    <p:sldId id="375" r:id="rId26"/>
    <p:sldId id="265" r:id="rId27"/>
    <p:sldId id="266" r:id="rId28"/>
    <p:sldId id="267" r:id="rId29"/>
    <p:sldId id="268" r:id="rId30"/>
    <p:sldId id="269" r:id="rId31"/>
    <p:sldId id="270" r:id="rId32"/>
    <p:sldId id="271" r:id="rId33"/>
    <p:sldId id="366" r:id="rId34"/>
    <p:sldId id="367" r:id="rId35"/>
    <p:sldId id="274" r:id="rId36"/>
    <p:sldId id="341" r:id="rId37"/>
    <p:sldId id="352" r:id="rId38"/>
    <p:sldId id="342" r:id="rId39"/>
    <p:sldId id="275" r:id="rId40"/>
    <p:sldId id="276" r:id="rId41"/>
    <p:sldId id="277" r:id="rId42"/>
    <p:sldId id="343" r:id="rId43"/>
    <p:sldId id="279" r:id="rId44"/>
    <p:sldId id="280" r:id="rId45"/>
    <p:sldId id="281" r:id="rId46"/>
    <p:sldId id="345" r:id="rId47"/>
    <p:sldId id="282" r:id="rId48"/>
    <p:sldId id="346" r:id="rId49"/>
    <p:sldId id="347" r:id="rId50"/>
    <p:sldId id="285" r:id="rId51"/>
    <p:sldId id="286" r:id="rId52"/>
    <p:sldId id="287" r:id="rId53"/>
    <p:sldId id="288" r:id="rId54"/>
    <p:sldId id="289" r:id="rId55"/>
    <p:sldId id="290" r:id="rId56"/>
    <p:sldId id="362" r:id="rId57"/>
    <p:sldId id="363" r:id="rId58"/>
    <p:sldId id="293" r:id="rId59"/>
    <p:sldId id="376" r:id="rId60"/>
    <p:sldId id="294" r:id="rId61"/>
    <p:sldId id="359" r:id="rId62"/>
    <p:sldId id="295" r:id="rId63"/>
    <p:sldId id="360" r:id="rId64"/>
    <p:sldId id="296" r:id="rId65"/>
    <p:sldId id="297" r:id="rId66"/>
    <p:sldId id="298" r:id="rId67"/>
    <p:sldId id="299" r:id="rId68"/>
    <p:sldId id="300" r:id="rId69"/>
    <p:sldId id="301" r:id="rId70"/>
    <p:sldId id="353" r:id="rId71"/>
    <p:sldId id="302" r:id="rId72"/>
    <p:sldId id="303" r:id="rId73"/>
    <p:sldId id="304" r:id="rId74"/>
    <p:sldId id="305" r:id="rId75"/>
    <p:sldId id="306" r:id="rId76"/>
    <p:sldId id="307" r:id="rId77"/>
    <p:sldId id="308" r:id="rId78"/>
    <p:sldId id="309" r:id="rId79"/>
    <p:sldId id="377" r:id="rId80"/>
    <p:sldId id="311" r:id="rId81"/>
    <p:sldId id="312" r:id="rId82"/>
    <p:sldId id="313" r:id="rId83"/>
    <p:sldId id="314" r:id="rId84"/>
    <p:sldId id="315" r:id="rId85"/>
    <p:sldId id="354" r:id="rId86"/>
    <p:sldId id="355" r:id="rId87"/>
    <p:sldId id="316" r:id="rId88"/>
    <p:sldId id="365" r:id="rId89"/>
    <p:sldId id="348" r:id="rId90"/>
    <p:sldId id="356" r:id="rId91"/>
    <p:sldId id="318" r:id="rId92"/>
    <p:sldId id="319" r:id="rId93"/>
    <p:sldId id="320" r:id="rId94"/>
    <p:sldId id="321" r:id="rId95"/>
    <p:sldId id="322" r:id="rId96"/>
    <p:sldId id="323" r:id="rId97"/>
    <p:sldId id="357" r:id="rId98"/>
    <p:sldId id="324" r:id="rId99"/>
    <p:sldId id="325" r:id="rId100"/>
    <p:sldId id="326" r:id="rId101"/>
    <p:sldId id="327" r:id="rId102"/>
    <p:sldId id="328" r:id="rId103"/>
    <p:sldId id="329" r:id="rId104"/>
    <p:sldId id="330" r:id="rId105"/>
    <p:sldId id="371" r:id="rId106"/>
    <p:sldId id="370" r:id="rId107"/>
    <p:sldId id="333" r:id="rId108"/>
    <p:sldId id="368" r:id="rId109"/>
    <p:sldId id="335" r:id="rId110"/>
    <p:sldId id="369" r:id="rId111"/>
    <p:sldId id="337" r:id="rId112"/>
    <p:sldId id="338" r:id="rId11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521415D9-36F7-43E2-AB2F-B90AF26B5E84}">
      <p14:sectionLst xmlns:p14="http://schemas.microsoft.com/office/powerpoint/2010/main">
        <p14:section name="Default Section" id="{6F464146-F7B7-4E78-BF62-2E7EAE700D06}">
          <p14:sldIdLst>
            <p14:sldId id="372"/>
            <p14:sldId id="373"/>
            <p14:sldId id="340"/>
            <p14:sldId id="258"/>
            <p14:sldId id="260"/>
            <p14:sldId id="261"/>
            <p14:sldId id="262"/>
            <p14:sldId id="263"/>
            <p14:sldId id="264"/>
            <p14:sldId id="375"/>
            <p14:sldId id="265"/>
            <p14:sldId id="266"/>
            <p14:sldId id="267"/>
            <p14:sldId id="268"/>
            <p14:sldId id="269"/>
            <p14:sldId id="270"/>
            <p14:sldId id="271"/>
            <p14:sldId id="366"/>
            <p14:sldId id="367"/>
            <p14:sldId id="274"/>
            <p14:sldId id="341"/>
            <p14:sldId id="352"/>
            <p14:sldId id="342"/>
            <p14:sldId id="275"/>
            <p14:sldId id="276"/>
            <p14:sldId id="277"/>
            <p14:sldId id="343"/>
            <p14:sldId id="279"/>
            <p14:sldId id="280"/>
            <p14:sldId id="281"/>
            <p14:sldId id="345"/>
            <p14:sldId id="282"/>
            <p14:sldId id="346"/>
            <p14:sldId id="347"/>
            <p14:sldId id="285"/>
            <p14:sldId id="286"/>
            <p14:sldId id="287"/>
            <p14:sldId id="288"/>
            <p14:sldId id="289"/>
            <p14:sldId id="290"/>
            <p14:sldId id="362"/>
            <p14:sldId id="363"/>
            <p14:sldId id="293"/>
            <p14:sldId id="376"/>
            <p14:sldId id="294"/>
            <p14:sldId id="359"/>
            <p14:sldId id="295"/>
            <p14:sldId id="360"/>
            <p14:sldId id="296"/>
            <p14:sldId id="297"/>
            <p14:sldId id="298"/>
            <p14:sldId id="299"/>
            <p14:sldId id="300"/>
            <p14:sldId id="301"/>
            <p14:sldId id="353"/>
            <p14:sldId id="302"/>
            <p14:sldId id="303"/>
            <p14:sldId id="304"/>
            <p14:sldId id="305"/>
            <p14:sldId id="306"/>
            <p14:sldId id="307"/>
            <p14:sldId id="308"/>
            <p14:sldId id="309"/>
            <p14:sldId id="377"/>
            <p14:sldId id="311"/>
            <p14:sldId id="312"/>
            <p14:sldId id="313"/>
            <p14:sldId id="314"/>
            <p14:sldId id="315"/>
            <p14:sldId id="354"/>
            <p14:sldId id="355"/>
            <p14:sldId id="316"/>
            <p14:sldId id="365"/>
            <p14:sldId id="348"/>
            <p14:sldId id="356"/>
            <p14:sldId id="318"/>
            <p14:sldId id="319"/>
            <p14:sldId id="320"/>
            <p14:sldId id="321"/>
            <p14:sldId id="322"/>
            <p14:sldId id="323"/>
            <p14:sldId id="357"/>
            <p14:sldId id="324"/>
            <p14:sldId id="325"/>
            <p14:sldId id="326"/>
            <p14:sldId id="327"/>
            <p14:sldId id="328"/>
            <p14:sldId id="329"/>
            <p14:sldId id="330"/>
            <p14:sldId id="371"/>
            <p14:sldId id="370"/>
            <p14:sldId id="333"/>
            <p14:sldId id="368"/>
            <p14:sldId id="335"/>
            <p14:sldId id="369"/>
            <p14:sldId id="337"/>
            <p14:sldId id="33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9DA"/>
    <a:srgbClr val="8396E5"/>
    <a:srgbClr val="3755D5"/>
    <a:srgbClr val="2B4ACF"/>
    <a:srgbClr val="516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824C019F-2F29-4172-A18C-EEA5DD921628}">
  <a:tblStyle styleId="{824C019F-2F29-4172-A18C-EEA5DD921628}" styleName="Table_0"/>
  <a:tblStyle styleId="{236CDF84-6B0D-45B2-BB03-C1BF4253A46B}" styleName="Table_1"/>
  <a:tblStyle styleId="{B0D6BADA-95B1-40EF-BD18-A7BB9E3526B8}" styleName="Table_2"/>
  <a:tblStyle styleId="{8547C35B-B13D-4E2E-A302-B256CBB9829A}" styleName="Table_3"/>
  <a:tblStyle styleId="{B91E442D-3226-4288-89E9-231FB1BA2747}" styleName="Table_4"/>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78719" autoAdjust="0"/>
  </p:normalViewPr>
  <p:slideViewPr>
    <p:cSldViewPr>
      <p:cViewPr>
        <p:scale>
          <a:sx n="101" d="100"/>
          <a:sy n="101" d="100"/>
        </p:scale>
        <p:origin x="-191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theme" Target="theme/theme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slide" Target="slides/slide94.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slide" Target="slides/slide97.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notesMaster" Target="notesMasters/notesMaster1.xml"/><Relationship Id="rId119" Type="http://schemas.microsoft.com/office/2015/10/relationships/revisionInfo" Target="revisionInfo.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Tree>
    <p:extLst>
      <p:ext uri="{BB962C8B-B14F-4D97-AF65-F5344CB8AC3E}">
        <p14:creationId xmlns:p14="http://schemas.microsoft.com/office/powerpoint/2010/main" val="350466541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arch.aol.com/aol/image?q=encyclopedie+frontispiece&amp;s_chn=wm_t19&amp;v_t=webmail-searchbox"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8" name="Shape 3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
        <p:nvSpPr>
          <p:cNvPr id="389" name="Shape 389"/>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200" dirty="0"/>
              <a:t>*</a:t>
            </a:r>
          </a:p>
        </p:txBody>
      </p:sp>
    </p:spTree>
    <p:extLst>
      <p:ext uri="{BB962C8B-B14F-4D97-AF65-F5344CB8AC3E}">
        <p14:creationId xmlns:p14="http://schemas.microsoft.com/office/powerpoint/2010/main" val="163500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8955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9928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Though each of these opposing sources of authority</a:t>
            </a:r>
            <a:r>
              <a:rPr lang="en-US" baseline="0" dirty="0"/>
              <a:t> are radically different, they are all the same – they put authority in human kind.</a:t>
            </a:r>
            <a:endParaRPr lang="en-US" dirty="0"/>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68312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Put a picture of Zwingli in the next slide (done)</a:t>
            </a:r>
          </a:p>
        </p:txBody>
      </p:sp>
      <p:sp>
        <p:nvSpPr>
          <p:cNvPr id="142" name="Shape 14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1632484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8" name="Shape 1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latin typeface="Calibri"/>
                <a:ea typeface="Calibri"/>
                <a:cs typeface="Calibri"/>
                <a:sym typeface="Calibri"/>
              </a:rPr>
              <a:t>Zwingli also presented the Word of God as the only infallible authority. He declared that he was introducing no new </a:t>
            </a:r>
            <a:r>
              <a:rPr lang="en-US" sz="1800" b="0" i="1" u="none" strike="noStrike" cap="none" baseline="0" dirty="0">
                <a:latin typeface="Calibri"/>
                <a:ea typeface="Calibri"/>
                <a:cs typeface="Calibri"/>
                <a:sym typeface="Calibri"/>
              </a:rPr>
              <a:t>method</a:t>
            </a:r>
            <a:r>
              <a:rPr lang="en-US" sz="1800" b="0" i="0" u="none" strike="noStrike" cap="none" baseline="0" dirty="0">
                <a:latin typeface="Calibri"/>
                <a:ea typeface="Calibri"/>
                <a:cs typeface="Calibri"/>
                <a:sym typeface="Calibri"/>
              </a:rPr>
              <a:t> but the old </a:t>
            </a:r>
            <a:r>
              <a:rPr lang="en-US" sz="1800" b="0" i="1" u="none" strike="noStrike" cap="none" baseline="0" dirty="0">
                <a:latin typeface="Calibri"/>
                <a:ea typeface="Calibri"/>
                <a:cs typeface="Calibri"/>
                <a:sym typeface="Calibri"/>
              </a:rPr>
              <a:t>method</a:t>
            </a:r>
            <a:r>
              <a:rPr lang="en-US" sz="1800" b="0" i="0" u="none" strike="noStrike" cap="none" baseline="0" dirty="0">
                <a:latin typeface="Calibri"/>
                <a:ea typeface="Calibri"/>
                <a:cs typeface="Calibri"/>
                <a:sym typeface="Calibri"/>
              </a:rPr>
              <a:t> employed by the church in earlier and purer times.</a:t>
            </a:r>
          </a:p>
          <a:p>
            <a:pPr marL="0" marR="0" lvl="0" indent="0" algn="l" rtl="0">
              <a:spcBef>
                <a:spcPts val="0"/>
              </a:spcBef>
              <a:buSzPct val="25000"/>
              <a:buFont typeface="Arial"/>
              <a:buNone/>
            </a:pPr>
            <a:r>
              <a:rPr lang="en-US" sz="1800" b="0" i="0" u="none" strike="noStrike" cap="none" baseline="0" dirty="0">
                <a:latin typeface="Calibri"/>
                <a:ea typeface="Calibri"/>
                <a:cs typeface="Calibri"/>
                <a:sym typeface="Calibri"/>
              </a:rPr>
              <a:t>School of Antioch was careful not to impose alien philosophies on scripture.</a:t>
            </a:r>
          </a:p>
        </p:txBody>
      </p:sp>
      <p:sp>
        <p:nvSpPr>
          <p:cNvPr id="149" name="Shape 1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20137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56536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5165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b="1" dirty="0"/>
              <a:t>Ed:</a:t>
            </a:r>
            <a:r>
              <a:rPr lang="en-US" b="1" baseline="0" dirty="0"/>
              <a:t>  I really like what David has done with these slides.  They look great!  I think I remember seeing a note somewhere asking him to replace “Medieval World” with some other wording.  Does this matter?</a:t>
            </a:r>
          </a:p>
          <a:p>
            <a:pPr>
              <a:spcBef>
                <a:spcPts val="0"/>
              </a:spcBef>
              <a:buNone/>
            </a:pPr>
            <a:r>
              <a:rPr lang="en-US" b="1" baseline="0" dirty="0"/>
              <a:t>Should really be Early Church and Medieval World – but not a big deal.</a:t>
            </a:r>
            <a:endParaRPr lang="en-US" b="1" dirty="0"/>
          </a:p>
        </p:txBody>
      </p:sp>
    </p:spTree>
    <p:extLst>
      <p:ext uri="{BB962C8B-B14F-4D97-AF65-F5344CB8AC3E}">
        <p14:creationId xmlns:p14="http://schemas.microsoft.com/office/powerpoint/2010/main" val="1753615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 name="Shape 1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Tree>
    <p:extLst>
      <p:ext uri="{BB962C8B-B14F-4D97-AF65-F5344CB8AC3E}">
        <p14:creationId xmlns:p14="http://schemas.microsoft.com/office/powerpoint/2010/main" val="3948896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9" name="Shape 1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600" b="0" i="0" u="none" strike="noStrike" cap="none" baseline="0" dirty="0"/>
              <a:t>Can we use a larger font?  </a:t>
            </a:r>
            <a:r>
              <a:rPr lang="en-US" sz="1600" b="1" i="0" u="none" strike="noStrike" cap="none" baseline="0" dirty="0"/>
              <a:t>Ed:  If I could get just the tulip/lens/film graphic by itself I could make a series of slides with a larger font.  David – see note above. Or if you can, increase the sizes.</a:t>
            </a:r>
          </a:p>
          <a:p>
            <a:pPr marL="0" marR="0" lvl="0" indent="0" algn="l" rtl="0">
              <a:spcBef>
                <a:spcPts val="0"/>
              </a:spcBef>
              <a:buSzPct val="25000"/>
              <a:buFont typeface="Arial"/>
              <a:buNone/>
            </a:pPr>
            <a:r>
              <a:rPr lang="en-US" sz="1600" b="1" i="0" u="none" strike="noStrike" cap="none" baseline="0" dirty="0"/>
              <a:t>Ed:  David sent me several graphics, but not this one.  Shall we just leave this slide as is or ask him for the graphic?</a:t>
            </a:r>
          </a:p>
          <a:p>
            <a:pPr marL="0" marR="0" lvl="0" indent="0" algn="l" rtl="0">
              <a:spcBef>
                <a:spcPts val="0"/>
              </a:spcBef>
              <a:buSzPct val="25000"/>
              <a:buFont typeface="Arial"/>
              <a:buNone/>
            </a:pPr>
            <a:r>
              <a:rPr lang="en-US" sz="1600" b="1" i="0" u="none" strike="noStrike" cap="none" baseline="0" dirty="0"/>
              <a:t>Yes – leave if we don’t get from Him.  You could send this to him by itself to see if he handles it.</a:t>
            </a:r>
            <a:endParaRPr sz="1800" b="1" i="0" u="none" strike="noStrike" cap="none" baseline="0" dirty="0"/>
          </a:p>
        </p:txBody>
      </p:sp>
      <p:sp>
        <p:nvSpPr>
          <p:cNvPr id="180" name="Shape 18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r>
              <a:rPr lang="en-US" sz="1800" b="0" i="0" u="none" strike="noStrike" cap="none" baseline="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75035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The reformation era responded to the scholastic synthesis of the middle ages with the Bible and the Bible alone as the foundation and guide to life. </a:t>
            </a:r>
            <a:endParaRPr lang="en-US" sz="1200" b="1" i="0" u="none" strike="noStrike" cap="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The scholastic synthesis put the Bible and reason, philosophy, etc on the same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Names:  the main four--Theodore Beza, John Calvin, William Farel, John Knox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Others in facing displays:  William the Silent, Gaspard de Coligny, Frederick William of Brandenburg, Robert Williams, Oliver Cromwell, Stpehen Bocskay</a:t>
            </a:r>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C000"/>
              </a:solidFill>
            </a:endParaRP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03923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03923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03923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The Biblical worldview is the context for studying the Bible itself, and the basis for understanding the rest of the world.</a:t>
            </a:r>
            <a:endParaRPr lang="en-US" b="0" dirty="0"/>
          </a:p>
          <a:p>
            <a:pPr>
              <a:spcBef>
                <a:spcPts val="0"/>
              </a:spcBef>
              <a:buNone/>
            </a:pPr>
            <a:endParaRPr lang="en-US" b="0" dirty="0"/>
          </a:p>
        </p:txBody>
      </p:sp>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90176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0" dirty="0"/>
              <a:t>The</a:t>
            </a:r>
            <a:r>
              <a:rPr lang="en-US" b="0" baseline="0" dirty="0"/>
              <a:t> reformation brought a major change in epistemology and world view.  Rather than founding theology and world view in the Bible &amp; the natural world, the Bible alone was the foundation for all study.</a:t>
            </a:r>
            <a:endParaRPr b="0" dirty="0"/>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29220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93360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The period called “Protestant Scholasticism” immediately followed the reformation.  This system relied upon the same rationalistic methods that were used in the theology of the middle ages.</a:t>
            </a:r>
          </a:p>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2" name="Shape 2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At</a:t>
            </a:r>
            <a:r>
              <a:rPr lang="en-US" sz="1400" b="1" i="0" u="none" strike="noStrike" cap="none" baseline="0" dirty="0"/>
              <a:t> </a:t>
            </a:r>
            <a:r>
              <a:rPr lang="en-US" sz="1400" b="0" i="0" u="none" strike="noStrike" cap="none" baseline="0" dirty="0"/>
              <a:t>the time of the Counter Reformation, there was a resurgence of Aristotelian scholasticism within both in </a:t>
            </a:r>
            <a:r>
              <a:rPr lang="en-US" sz="1400" b="0" i="0" u="sng" strike="noStrike" cap="none" baseline="0" dirty="0"/>
              <a:t>Catholicism and Protestantism</a:t>
            </a:r>
            <a:r>
              <a:rPr lang="en-US" sz="1400" b="0" i="0" u="none" strike="noStrike" cap="none" baseline="0" dirty="0"/>
              <a:t>. Tradition was </a:t>
            </a:r>
            <a:r>
              <a:rPr lang="en-US" sz="1400" b="0" i="1" u="none" strike="noStrike" cap="none" baseline="0" dirty="0"/>
              <a:t>the </a:t>
            </a:r>
            <a:r>
              <a:rPr lang="en-US" sz="1400" b="0" i="0" u="none" strike="noStrike" cap="none" baseline="0" dirty="0"/>
              <a:t>authority—not simply church tradition, but particularly the philosophical tradition stemming from Aristotle. The cosmology of Ptolemy reigned supreme. It was obviously true because it coincided best with the Aristotelian scholastic synthesis that so perceptively described the nature of reality. </a:t>
            </a:r>
          </a:p>
          <a:p>
            <a:pPr marL="0" marR="0" lvl="0" indent="0" algn="l" rtl="0">
              <a:spcBef>
                <a:spcPts val="0"/>
              </a:spcBef>
              <a:buSzPct val="25000"/>
              <a:buFont typeface="Arial"/>
              <a:buNone/>
            </a:pPr>
            <a:r>
              <a:rPr lang="en-US" sz="1400" b="0" i="0" u="none" strike="noStrike" cap="none" baseline="0" dirty="0"/>
              <a:t>It is instructive how quickly this can happen in the Christian world.</a:t>
            </a:r>
          </a:p>
        </p:txBody>
      </p:sp>
      <p:sp>
        <p:nvSpPr>
          <p:cNvPr id="213" name="Shape 2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704600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05305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8" name="Shape 2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Things were categorized by their degrees of perfections, which defined a great chain of being which allowed one to know contemplatively the value of all things.  (click) The scale of perfections placed God at the top.  (click) There was a divide between the mutable things of the earth (click) and the immutable things of the heavens. (click)</a:t>
            </a:r>
            <a:endParaRPr lang="en-US" sz="1400" b="0" dirty="0"/>
          </a:p>
        </p:txBody>
      </p:sp>
      <p:sp>
        <p:nvSpPr>
          <p:cNvPr id="229" name="Shape 2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6125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 name="Shape 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slogan “the Bible ALONE” did not rule out other methods of knowing.  However, it asserted that the Bible ALONE was the foundation for all other knowledge. This meant that the Bible was not to be interpreted by alien philosophies world views or methods (as happened with Origin and Aquinas). Rather, it was to provide the world view, the philosophical context for its own interpretation. </a:t>
            </a:r>
            <a:endParaRPr sz="1800" b="0" i="0" u="none" strike="noStrike" cap="none" baseline="0" dirty="0"/>
          </a:p>
        </p:txBody>
      </p:sp>
      <p:sp>
        <p:nvSpPr>
          <p:cNvPr id="75" name="Shape 7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404677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8" name="Shape 2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1" i="0" u="none" strike="noStrike" cap="none" baseline="0" dirty="0"/>
              <a:t>Is there anything we can do to add the feature of the earlier slide where arrows move in both directions, shadowy near the bott</a:t>
            </a:r>
            <a:r>
              <a:rPr lang="en-US" sz="1400" b="1" dirty="0"/>
              <a:t>om, </a:t>
            </a:r>
          </a:p>
          <a:p>
            <a:pPr marL="0" marR="0" lvl="0" indent="0" algn="l" rtl="0">
              <a:spcBef>
                <a:spcPts val="0"/>
              </a:spcBef>
              <a:buSzPct val="25000"/>
              <a:buFont typeface="Arial"/>
              <a:buNone/>
            </a:pPr>
            <a:r>
              <a:rPr lang="en-US" sz="1400" b="1" dirty="0"/>
              <a:t>Let’s see what David does in first set.</a:t>
            </a:r>
          </a:p>
        </p:txBody>
      </p:sp>
      <p:sp>
        <p:nvSpPr>
          <p:cNvPr id="229" name="Shape 2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75686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earth was at the center of the universe, not because it was at the center of God’s activity, but because mutable things fall to the earth, while divine things rise to the heavens. The heavenly bodies were higher on the scale of perfection and therefore operated by different laws than earthly objects, which were imperfect.</a:t>
            </a:r>
          </a:p>
          <a:p>
            <a:pPr>
              <a:spcBef>
                <a:spcPts val="0"/>
              </a:spcBef>
              <a:buNone/>
            </a:pPr>
            <a:endParaRPr sz="1800" b="0" i="0" u="none" strike="noStrike" cap="none" baseline="0" dirty="0"/>
          </a:p>
        </p:txBody>
      </p:sp>
      <p:sp>
        <p:nvSpPr>
          <p:cNvPr id="236" name="Shape 23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48040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The</a:t>
            </a:r>
            <a:r>
              <a:rPr lang="en-US" sz="1200" b="1" i="0" u="none" strike="noStrike" cap="none" baseline="0" dirty="0"/>
              <a:t> </a:t>
            </a:r>
            <a:r>
              <a:rPr lang="en-US" sz="1200" b="0" i="0" u="none" strike="noStrike" cap="none" baseline="0" dirty="0"/>
              <a:t>Era of the Enlightenment took place within the context of the freedoms opened up by the Reformation on the one hand, and as a reaction to the authority and rigidity of scholastic philosophy on the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Freedom of the reformation – from the imposition of the church,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Freedom to read and interpret the Bible apart from tradition, to take responsibility for oneself, and to have direct access and responsibility to God</a:t>
            </a:r>
          </a:p>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32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This new freedom opened the world to the development of modern science and new philosophical understandings.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Science has performed many wonderful things.  But it has also become God, the basis of our understanding of the natural world, and even of God.</a:t>
            </a:r>
          </a:p>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0" name="Shape 2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 series of observations made by Copernicus, Kepler, Galileo, and Newton brought an entirely new understanding of cosmology. The earth was not the center of the universe with all planetary bodies revolving around it. Rather, the earth was itself a planet in orbit with the other planets around the sun.</a:t>
            </a:r>
          </a:p>
        </p:txBody>
      </p:sp>
      <p:sp>
        <p:nvSpPr>
          <p:cNvPr id="261" name="Shape 2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675379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This new understanding brought into question the entire scholastic tradition. The planetary movements were discovered to be elliptical rather than the implied perfection of circular motion. Stars were discovered that had not been seen by Aristotle. The moon had mountains (and therefore was not perfectly circular, i.e. divine), and the sun had spots (and thus did not partake of divine perfection). Thus, these bodies were not the incorruptible and immutable heavenly objects of Aristotelian-Ptolemaic philosophy. Objects fell to the ground because of gravity, not because they were trying to find their natural and rightful place in the universe. Therefore, circular motion was not natural to heavenly bodies, for they would move in a straight line if it were not for the pull of gravity upon them. </a:t>
            </a:r>
          </a:p>
          <a:p>
            <a:pPr>
              <a:spcBef>
                <a:spcPts val="0"/>
              </a:spcBef>
              <a:buNone/>
            </a:pPr>
            <a:endParaRPr sz="1800" b="0" i="0" u="none" strike="noStrike" cap="none" baseline="0" dirty="0"/>
          </a:p>
        </p:txBody>
      </p:sp>
      <p:sp>
        <p:nvSpPr>
          <p:cNvPr id="268" name="Shape 26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54217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35335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36510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9" name="Shape 2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dirty="0"/>
              <a:t>(click for separating</a:t>
            </a:r>
            <a:r>
              <a:rPr lang="en-US" baseline="0" dirty="0"/>
              <a:t> line to disappear)</a:t>
            </a:r>
            <a:endParaRPr dirty="0"/>
          </a:p>
        </p:txBody>
      </p:sp>
      <p:sp>
        <p:nvSpPr>
          <p:cNvPr id="290" name="Shape 29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839967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10078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7" name="Shape 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Ockham concluded that neither the characteristics nor the existence of God could be conclusively demonstrated rationally.</a:t>
            </a:r>
          </a:p>
          <a:p>
            <a:pPr marL="0" marR="0" lvl="0" indent="0" algn="l" rtl="0">
              <a:spcBef>
                <a:spcPts val="0"/>
              </a:spcBef>
              <a:buSzPct val="25000"/>
              <a:buFont typeface="Arial"/>
              <a:buNone/>
            </a:pPr>
            <a:r>
              <a:rPr lang="en-US" sz="1800" b="0" i="0" u="none" strike="noStrike" cap="none" baseline="0" dirty="0"/>
              <a:t>Ockham insisted that the acceptance of God’s existence and acquaintance with His attributes must rest upon Scripture.</a:t>
            </a:r>
          </a:p>
        </p:txBody>
      </p:sp>
      <p:sp>
        <p:nvSpPr>
          <p:cNvPr id="88" name="Shape 8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265778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Scholasticism had sought a synthesis, and integration between nature and religion. When scholasticism fell…</a:t>
            </a:r>
          </a:p>
        </p:txBody>
      </p:sp>
      <p:sp>
        <p:nvSpPr>
          <p:cNvPr id="311" name="Shape 3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929261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 schism developed between science and religion. </a:t>
            </a:r>
            <a:endParaRPr lang="en-US" sz="1800" b="1" i="0" u="none" strike="noStrike" cap="none" baseline="0" dirty="0"/>
          </a:p>
        </p:txBody>
      </p:sp>
      <p:sp>
        <p:nvSpPr>
          <p:cNvPr id="311" name="Shape 3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451973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8" name="Shape 3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Bible had been so fully reinterpreted by Greek philosophy that it also was caught in the undertow.</a:t>
            </a:r>
          </a:p>
          <a:p>
            <a:pPr marL="0" marR="0" lvl="0" indent="0" algn="l" rtl="0">
              <a:spcBef>
                <a:spcPts val="0"/>
              </a:spcBef>
              <a:buSzPct val="25000"/>
              <a:buFont typeface="Arial"/>
              <a:buNone/>
            </a:pPr>
            <a:r>
              <a:rPr lang="en-US" sz="1800" b="0" i="0" u="none" strike="noStrike" cap="none" baseline="0" dirty="0"/>
              <a:t>Cosmology of Ptolomy</a:t>
            </a:r>
          </a:p>
        </p:txBody>
      </p:sp>
      <p:sp>
        <p:nvSpPr>
          <p:cNvPr id="319" name="Shape 31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88268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Bible had been so fully reinterpreted by Greek philosophy that it also was caught in the undertow.</a:t>
            </a:r>
          </a:p>
          <a:p>
            <a:pPr marL="0" marR="0" lvl="0" indent="0" algn="l" rtl="0">
              <a:spcBef>
                <a:spcPts val="0"/>
              </a:spcBef>
              <a:buSzPct val="25000"/>
              <a:buFont typeface="Arial"/>
              <a:buNone/>
            </a:pPr>
            <a:r>
              <a:rPr lang="en-US" sz="1800" b="0" i="0" u="none" strike="noStrike" cap="none" baseline="0" dirty="0"/>
              <a:t>Cosmology of Ptolomy</a:t>
            </a:r>
          </a:p>
          <a:p>
            <a:pPr marL="0" marR="0" lvl="0" indent="0" algn="l" rtl="0">
              <a:spcBef>
                <a:spcPts val="0"/>
              </a:spcBef>
              <a:buSzPct val="25000"/>
              <a:buFont typeface="Arial"/>
              <a:buNone/>
            </a:pPr>
            <a:r>
              <a:rPr lang="en-US" sz="1800" b="0" i="0" u="none" strike="noStrike" cap="none" baseline="0" dirty="0"/>
              <a:t>The Bible could not see apart from Greek philosophy.  It could only be seen through the grasses of Greek philosophy.</a:t>
            </a:r>
          </a:p>
          <a:p>
            <a:pPr marL="0" marR="0" lvl="0" indent="0" algn="l" rtl="0">
              <a:spcBef>
                <a:spcPts val="0"/>
              </a:spcBef>
              <a:buSzPct val="25000"/>
              <a:buFont typeface="Arial"/>
              <a:buNone/>
            </a:pPr>
            <a:r>
              <a:rPr lang="en-US" sz="1800" b="0" i="0" u="none" strike="noStrike" cap="none" baseline="0" dirty="0"/>
              <a:t>The encrustations that came from Greek philosophy were attributed to the Bible itself.  Thus when scholasticism fell, the Bible fell as well.</a:t>
            </a:r>
          </a:p>
          <a:p>
            <a:pPr marL="0" marR="0" lvl="0" indent="0" algn="l" rtl="0">
              <a:spcBef>
                <a:spcPts val="0"/>
              </a:spcBef>
              <a:buSzPct val="25000"/>
              <a:buFont typeface="Arial"/>
              <a:buNone/>
            </a:pPr>
            <a:endParaRPr lang="en-US" sz="1800" b="0" i="0" u="none" strike="noStrike" cap="none" baseline="0" dirty="0"/>
          </a:p>
        </p:txBody>
      </p:sp>
      <p:sp>
        <p:nvSpPr>
          <p:cNvPr id="629" name="Shape 629"/>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1598912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8680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45</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1" name="Shape 3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Experience and experimentation was the only legitimate method to arrive at knowledge of the natural world.  The true basis of knowledge was the natural world and the information it provided through the human senses.  The Bible had no value for understanding the natural world.  The spiritual and the natural realm operated by their own independent laws.</a:t>
            </a:r>
          </a:p>
          <a:p>
            <a:pPr>
              <a:spcBef>
                <a:spcPts val="0"/>
              </a:spcBef>
              <a:buNone/>
            </a:pPr>
            <a:endParaRPr sz="1800" b="0" i="0" u="none" strike="noStrike" cap="none" baseline="0" dirty="0"/>
          </a:p>
        </p:txBody>
      </p:sp>
      <p:sp>
        <p:nvSpPr>
          <p:cNvPr id="332" name="Shape 33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8683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47</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8" name="Shape 3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crumbling fortification of the scholastic synthesis produced a new skepticism about the possibility of certain knowledge.  Descartes set about to solve this problem of skepticism by systematically doubting everything including the existence of the physical world and his own body.  At the end of this exercise, there was one thing that could not be doubted – the certainty of his self-awareness – I think, therefore I am.   </a:t>
            </a:r>
          </a:p>
        </p:txBody>
      </p:sp>
      <p:sp>
        <p:nvSpPr>
          <p:cNvPr id="339" name="Shape 3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49147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5" name="Shape 3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Analytic reason alone was the basis for understanding the natural world.  Descartes enthroned human reason as the supreme authority in matters of knowledge.</a:t>
            </a:r>
          </a:p>
        </p:txBody>
      </p:sp>
      <p:sp>
        <p:nvSpPr>
          <p:cNvPr id="346" name="Shape 34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2628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 name="Shape 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By regarding revelation as a given, Ockham opened the door to the acceptance of Scripture alone, appealing solely to the literal word of Scripture as the norm by which doctrine could be acknowledged as universal and necessary for salvation.</a:t>
            </a:r>
          </a:p>
        </p:txBody>
      </p:sp>
      <p:sp>
        <p:nvSpPr>
          <p:cNvPr id="95" name="Shape 9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944918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3" name="Shape 3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dirty="0"/>
              <a:t>Foundational authority</a:t>
            </a:r>
            <a:r>
              <a:rPr lang="en-US" sz="1800" b="0" i="0" u="none" strike="noStrike" cap="none" baseline="0" dirty="0"/>
              <a:t>, (click) once ascribed only to Holy Scripture or the supreme pontiff, was now transferred to human reason itself.</a:t>
            </a:r>
          </a:p>
          <a:p>
            <a:pPr marL="0" marR="0" lvl="0" indent="0" algn="l" rtl="0">
              <a:spcBef>
                <a:spcPts val="0"/>
              </a:spcBef>
              <a:buSzPct val="25000"/>
              <a:buFont typeface="Arial"/>
              <a:buNone/>
            </a:pPr>
            <a:r>
              <a:rPr lang="en-US" sz="1800" b="1" i="0" u="none" strike="noStrike" cap="none" baseline="0" dirty="0"/>
              <a:t>Speed the animation just a little. (done)</a:t>
            </a:r>
          </a:p>
          <a:p>
            <a:pPr marL="0" marR="0" lvl="0" indent="0" algn="l" rtl="0">
              <a:spcBef>
                <a:spcPts val="0"/>
              </a:spcBef>
              <a:buFont typeface="Arial"/>
              <a:buNone/>
            </a:pPr>
            <a:endParaRPr sz="1800" dirty="0"/>
          </a:p>
        </p:txBody>
      </p:sp>
      <p:sp>
        <p:nvSpPr>
          <p:cNvPr id="354" name="Shape 35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1865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99483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5" name="Shape 3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000000"/>
              </a:buClr>
              <a:buSzPct val="100000"/>
              <a:buFont typeface="Arial"/>
              <a:buChar char="➢"/>
            </a:pPr>
            <a:r>
              <a:rPr lang="en-US" sz="1800" b="0" i="0" u="none" strike="noStrike" cap="none" baseline="0" dirty="0"/>
              <a:t>Moreover, by his assertion of the essential dichotomy between thinking substance and extended substance, Descartes helped emancipate the material world from its long association with religious belief, freeing science to develop its analysis of that world in terms uncontaminated by spiritual or human qualities and unconstrained by the theological dogma. </a:t>
            </a:r>
          </a:p>
          <a:p>
            <a:pPr marL="0" marR="0" lvl="0" indent="0" algn="l" rtl="0">
              <a:lnSpc>
                <a:spcPct val="90000"/>
              </a:lnSpc>
              <a:spcBef>
                <a:spcPts val="0"/>
              </a:spcBef>
              <a:buSzPct val="25000"/>
              <a:buFont typeface="Arial"/>
              <a:buNone/>
            </a:pPr>
            <a:r>
              <a:rPr lang="en-US" sz="1800" b="0" i="0" u="none" strike="noStrike" cap="none" baseline="0" dirty="0"/>
              <a:t>Both the human mind and the natural world now stood autonomously as never before, separated from God and from each other.</a:t>
            </a:r>
          </a:p>
          <a:p>
            <a:pPr>
              <a:spcBef>
                <a:spcPts val="0"/>
              </a:spcBef>
              <a:buNone/>
            </a:pPr>
            <a:endParaRPr sz="1800" b="0" i="0" u="none" strike="noStrike" cap="none" baseline="0" dirty="0"/>
          </a:p>
        </p:txBody>
      </p:sp>
      <p:sp>
        <p:nvSpPr>
          <p:cNvPr id="366" name="Shape 3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09380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372" name="Shape 3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4964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54</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8" name="Shape 378"/>
          <p:cNvSpPr txBox="1">
            <a:spLocks noGrp="1"/>
          </p:cNvSpPr>
          <p:nvPr>
            <p:ph type="body" idx="1"/>
          </p:nvPr>
        </p:nvSpPr>
        <p:spPr>
          <a:xfrm>
            <a:off x="685800" y="46482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Locke was the reigning epistemological authority in Europe during the seventeenth century. He provided the epistemological foundations for its scientific achievements. For Lock, ideas are not innate, as with Descartes, but rather our mind is a </a:t>
            </a:r>
            <a:r>
              <a:rPr lang="en-US" sz="1800" b="0" i="1" u="none" strike="noStrike" cap="none" baseline="0" dirty="0"/>
              <a:t>tabula rasa, </a:t>
            </a:r>
            <a:r>
              <a:rPr lang="en-US" sz="1800" b="0" i="0" u="none" strike="noStrike" cap="none" baseline="0" dirty="0"/>
              <a:t>a blank slate to be written upon by our sense experience of the world. We know because our experience of the world is imprinted upon our own mind by the senses and reflection. We cannot know apart from our experience. The authority of </a:t>
            </a:r>
            <a:r>
              <a:rPr lang="en-US" sz="1800" b="0" i="1" u="none" strike="noStrike" cap="none" baseline="0" dirty="0"/>
              <a:t>experience alone </a:t>
            </a:r>
            <a:r>
              <a:rPr lang="en-US" sz="1800" b="0" i="0" u="none" strike="noStrike" cap="none" baseline="0" dirty="0"/>
              <a:t>over against intuition,  reason and the Bible is the source of our knowledge both of the external and internal world.</a:t>
            </a:r>
          </a:p>
          <a:p>
            <a:pPr>
              <a:spcBef>
                <a:spcPts val="0"/>
              </a:spcBef>
              <a:buNone/>
            </a:pPr>
            <a:endParaRPr sz="1800" b="0" i="0" u="none" strike="noStrike" cap="none" baseline="0" dirty="0"/>
          </a:p>
        </p:txBody>
      </p:sp>
      <p:sp>
        <p:nvSpPr>
          <p:cNvPr id="379" name="Shape 37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7055015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5" name="Shape 3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new epistemology brought a new view of God.  God was now the divine architect who set the universe in motion, but he was not the Man of Calvary who is active in history and who will return in a literal manner a second time. </a:t>
            </a:r>
          </a:p>
        </p:txBody>
      </p:sp>
      <p:sp>
        <p:nvSpPr>
          <p:cNvPr id="386" name="Shape 38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7496765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2" name="Shape 3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universe was to be explained on mechanical and mathematical principles. These principles were to be sought through observation and analysis, not by scholastic ideas or divine revelation. </a:t>
            </a:r>
          </a:p>
        </p:txBody>
      </p:sp>
      <p:sp>
        <p:nvSpPr>
          <p:cNvPr id="393" name="Shape 39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81450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Providence and God’s love was now reinterpreted to mean God’s action in the creation and design of the ordered universe, but not His action with particular individuals or specific historical events.  God did not reveal Himself to a particular people at a particular time; His revelation of Himself is universal through nature.</a:t>
            </a:r>
          </a:p>
        </p:txBody>
      </p:sp>
      <p:sp>
        <p:nvSpPr>
          <p:cNvPr id="401" name="Shape 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75114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7" name="Shape 4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Faith is based upon evidence and reason, not the gift of God.</a:t>
            </a:r>
          </a:p>
        </p:txBody>
      </p:sp>
      <p:sp>
        <p:nvSpPr>
          <p:cNvPr id="408" name="Shape 4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6284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principle of sola Scripture, the Bible alone, affirmed not only the foundational role of Scripture in the church and tradition, but also foundational role over all philosophies and methods of obtaining knowledge.</a:t>
            </a:r>
          </a:p>
        </p:txBody>
      </p:sp>
      <p:sp>
        <p:nvSpPr>
          <p:cNvPr id="104" name="Shape 1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12252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4" name="Shape 4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9258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1" dirty="0"/>
              <a:t>Ed Develop some Bible and EGW quotes on doubt.</a:t>
            </a:r>
            <a:endParaRPr b="1" dirty="0"/>
          </a:p>
        </p:txBody>
      </p:sp>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046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81501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 typeface="Arial"/>
              <a:buNone/>
              <a:tabLst/>
              <a:defRPr/>
            </a:pPr>
            <a:r>
              <a:rPr lang="en-US" sz="1800" b="0" i="0" u="none" strike="noStrike" cap="none" baseline="0" dirty="0"/>
              <a:t>In general, there was a radical separation of theology and natural inquiry.  If there was a relationship between science and theology, the foundation was scientific.  The Bible could not be used as a starting point for the study of the natural world.</a:t>
            </a:r>
          </a:p>
          <a:p>
            <a:pPr marL="0" marR="0" lvl="0" indent="0" algn="l" rtl="0">
              <a:spcBef>
                <a:spcPts val="0"/>
              </a:spcBef>
              <a:buSzPct val="25000"/>
              <a:buFont typeface="Arial"/>
              <a:buNone/>
            </a:pPr>
            <a:endParaRPr lang="en-US" sz="1800" b="1" i="0" u="none" strike="noStrike" cap="none" baseline="0" dirty="0"/>
          </a:p>
        </p:txBody>
      </p:sp>
      <p:sp>
        <p:nvSpPr>
          <p:cNvPr id="311" name="Shape 31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31539357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3" name="Shape 4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If there was a relationship between science and theology, the foundation was scientific.  (click) Special revelation could not be used as a starting point for the study of the natural world.</a:t>
            </a:r>
          </a:p>
          <a:p>
            <a:pPr>
              <a:spcBef>
                <a:spcPts val="0"/>
              </a:spcBef>
              <a:buNone/>
            </a:pPr>
            <a:endParaRPr sz="1800" b="0" i="0" u="none" strike="noStrike" cap="none" baseline="0" dirty="0"/>
          </a:p>
        </p:txBody>
      </p:sp>
      <p:sp>
        <p:nvSpPr>
          <p:cNvPr id="444" name="Shape 44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148595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historian of science, Bernard Cohen, put it in almost religious terms…</a:t>
            </a:r>
          </a:p>
        </p:txBody>
      </p:sp>
      <p:sp>
        <p:nvSpPr>
          <p:cNvPr id="451" name="Shape 4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052100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47396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312824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541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0207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principle of sola Scripture meant that the method for the study of Scripture must arise out of Scripture itself.</a:t>
            </a:r>
          </a:p>
        </p:txBody>
      </p:sp>
      <p:sp>
        <p:nvSpPr>
          <p:cNvPr id="111" name="Shape 1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2702386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90656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3" name="Shape 4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Humanity had come of age.  There was no need for God to look over our shoulder telling us how to live or what to believe.  The tutelage of God our Father was not necessary to understand the universe.  That can be done on our own for we are autonomous from God and His Word.  Whoever or whatever God is, if he exists at all – we will decide that -- He must conform to whatever we discover to be true in the natural world.</a:t>
            </a:r>
          </a:p>
          <a:p>
            <a:pPr marL="0" marR="0" lvl="0" indent="0" algn="l" rtl="0">
              <a:spcBef>
                <a:spcPts val="0"/>
              </a:spcBef>
              <a:buSzPct val="25000"/>
              <a:buFont typeface="Arial"/>
              <a:buNone/>
            </a:pPr>
            <a:endParaRPr lang="en-US" sz="1800" b="0" i="0" u="none" strike="noStrike" cap="none" baseline="0" dirty="0"/>
          </a:p>
          <a:p>
            <a:pPr>
              <a:spcBef>
                <a:spcPts val="0"/>
              </a:spcBef>
              <a:buNone/>
            </a:pPr>
            <a:endParaRPr sz="1800" b="0" i="0" u="none" strike="noStrike" cap="none" baseline="0" dirty="0"/>
          </a:p>
        </p:txBody>
      </p:sp>
      <p:sp>
        <p:nvSpPr>
          <p:cNvPr id="474" name="Shape 47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117075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 – work on </a:t>
            </a:r>
          </a:p>
          <a:p>
            <a:r>
              <a:rPr lang="en-US" sz="1200" u="sng" kern="1200" dirty="0">
                <a:solidFill>
                  <a:schemeClr val="tx1"/>
                </a:solidFill>
                <a:effectLst/>
                <a:latin typeface="+mn-lt"/>
                <a:ea typeface="+mn-ea"/>
                <a:cs typeface="+mn-cs"/>
                <a:hlinkClick r:id="rId3"/>
              </a:rPr>
              <a:t>http://search.aol.com/aol/image?q=encyclopedie+frontispiece&amp;s_chn=wm_t19&amp;v_t=webmail-searchbox</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frontispiece of the enclyclopedie of Demis Diderot.</a:t>
            </a:r>
          </a:p>
          <a:p>
            <a:endParaRPr lang="en-US" b="1" dirty="0"/>
          </a:p>
          <a:p>
            <a:r>
              <a:rPr lang="en-US" b="0" dirty="0"/>
              <a:t>Cover</a:t>
            </a:r>
            <a:r>
              <a:rPr lang="en-US" b="0" baseline="0" dirty="0"/>
              <a:t> for the first extensive Encyclopedia – produced in France.</a:t>
            </a:r>
          </a:p>
          <a:p>
            <a:r>
              <a:rPr lang="en-US" b="0" baseline="0" dirty="0"/>
              <a:t>The Cover piece represented light proceeding from a woman (truth) to all other disciplines.  At her right – reason and philosophy unveiling her attended by the sciences, to her left, the arts adorning her.  </a:t>
            </a:r>
          </a:p>
          <a:p>
            <a:r>
              <a:rPr lang="en-US" b="0" baseline="0" dirty="0"/>
              <a:t>Down below were the theologians who would not look at the “light” because they expected light from above.</a:t>
            </a:r>
          </a:p>
          <a:p>
            <a:r>
              <a:rPr lang="en-US" b="0" baseline="0" dirty="0"/>
              <a:t>This art depicts the absolute reversal of authorities (which were often implied in prior methods, but not verbalized so strongly).  God and His Word, the Bible were dethroned.  Progress could only be made in the light of human reason.</a:t>
            </a:r>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72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73</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74</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8" name="Shape 4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100000"/>
              <a:buFont typeface="Arial"/>
              <a:buChar char="➢"/>
            </a:pPr>
            <a:r>
              <a:rPr lang="en-US" sz="1800" b="0" i="0" u="none" strike="noStrike" cap="none" baseline="0" dirty="0"/>
              <a:t>Immanuel Kant revolutionized man’s concept of the thought processes themselves and thereby provided the context for contemporary theology.</a:t>
            </a:r>
          </a:p>
          <a:p>
            <a:pPr marL="0" marR="0" lvl="0" indent="0" algn="l" rtl="0">
              <a:spcBef>
                <a:spcPts val="0"/>
              </a:spcBef>
              <a:buClr>
                <a:srgbClr val="000000"/>
              </a:buClr>
              <a:buSzPct val="100000"/>
              <a:buFont typeface="Arial"/>
              <a:buChar char="➢"/>
            </a:pPr>
            <a:r>
              <a:rPr lang="en-US" sz="1800" b="0" i="0" u="none" strike="noStrike" cap="none" baseline="0" dirty="0"/>
              <a:t>He denied that the mind of man is a </a:t>
            </a:r>
            <a:r>
              <a:rPr lang="en-US" sz="1800" b="0" i="1" u="none" strike="noStrike" cap="none" baseline="0" dirty="0"/>
              <a:t>tabula rasa,</a:t>
            </a:r>
            <a:r>
              <a:rPr lang="en-US" sz="1800" b="0" i="0" u="none" strike="noStrike" cap="none" baseline="0" dirty="0"/>
              <a:t> an empty vessel, which simply receives impressions from the exterior world. He insisted that the mind of man itself determines the character of knowledge.</a:t>
            </a:r>
          </a:p>
          <a:p>
            <a:pPr marL="0" marR="0" lvl="0" indent="0" algn="l" rtl="0">
              <a:spcBef>
                <a:spcPts val="0"/>
              </a:spcBef>
              <a:buClr>
                <a:srgbClr val="000000"/>
              </a:buClr>
              <a:buSzPct val="100000"/>
              <a:buFont typeface="Arial"/>
              <a:buChar char="➢"/>
            </a:pPr>
            <a:r>
              <a:rPr lang="en-US" sz="1800" b="0" i="0" u="none" strike="noStrike" cap="none" baseline="0" dirty="0"/>
              <a:t>Kant questioned the possibility of theoretical arguments for the existence of God, stating that objects or things in themselves cannot be known except in relation to the experience of the knowing subject.</a:t>
            </a:r>
          </a:p>
          <a:p>
            <a:pPr>
              <a:spcBef>
                <a:spcPts val="0"/>
              </a:spcBef>
              <a:buNone/>
            </a:pPr>
            <a:endParaRPr sz="1800" b="0" i="0" u="none" strike="noStrike" cap="none" baseline="0" dirty="0"/>
          </a:p>
        </p:txBody>
      </p:sp>
      <p:sp>
        <p:nvSpPr>
          <p:cNvPr id="489" name="Shape 48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427743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86047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1" name="Shape 5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Kant made a new appeal for the existence of God which rested not on speculative thought but on practical reason in relation to responsible human action.</a:t>
            </a:r>
          </a:p>
        </p:txBody>
      </p:sp>
      <p:sp>
        <p:nvSpPr>
          <p:cNvPr id="502" name="Shape 50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959049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8" name="Shape 5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supreme good (which is </a:t>
            </a:r>
            <a:r>
              <a:rPr lang="en-US" sz="1800" b="0" i="1" u="none" strike="noStrike" cap="none" baseline="0" dirty="0"/>
              <a:t>a priori</a:t>
            </a:r>
            <a:r>
              <a:rPr lang="en-US" sz="1800" b="0" i="0" u="none" strike="noStrike" cap="none" baseline="0" dirty="0"/>
              <a:t> within man himself) cannot be fulfilled in this life. Therefore, there must be a life beyond in which man can fulfill the moral requirements of his being. Furthermore, living a moral life throughout eternity would not necessarily bring about happiness. Therefore Kant postulated a God who is capable of bringing about such an order of things within eternity. Only thus, argued Kant, could the </a:t>
            </a:r>
            <a:r>
              <a:rPr lang="en-US" sz="1800" b="0" i="1" u="none" strike="noStrike" cap="none" baseline="0" dirty="0"/>
              <a:t>a priori</a:t>
            </a:r>
            <a:r>
              <a:rPr lang="en-US" sz="1800" b="0" i="0" u="none" strike="noStrike" cap="none" baseline="0" dirty="0"/>
              <a:t> within man find fulfillment.</a:t>
            </a:r>
          </a:p>
          <a:p>
            <a:pPr>
              <a:spcBef>
                <a:spcPts val="0"/>
              </a:spcBef>
              <a:buNone/>
            </a:pPr>
            <a:endParaRPr sz="1800" b="0" i="0" u="none" strike="noStrike" cap="none" baseline="0" dirty="0"/>
          </a:p>
        </p:txBody>
      </p:sp>
      <p:sp>
        <p:nvSpPr>
          <p:cNvPr id="509" name="Shape 5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8995739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Kant stated that the status of this argument is not objective valid proof but simply justification for the concept of a perfect and infinite God</a:t>
            </a: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7647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 name="Shape 1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sola Scripture concept did not deny that God could speak through other channels. It affirmed that scripture provides the foundation for accepting and the basis for interpreting God’s revelation in other areas.</a:t>
            </a:r>
          </a:p>
          <a:p>
            <a:pPr marL="0" marR="0" lvl="0" indent="0" algn="l" rtl="0">
              <a:spcBef>
                <a:spcPts val="0"/>
              </a:spcBef>
              <a:buSzPct val="25000"/>
              <a:buFont typeface="Arial"/>
              <a:buNone/>
            </a:pPr>
            <a:endParaRPr lang="en-US" sz="1800" b="1" dirty="0"/>
          </a:p>
        </p:txBody>
      </p:sp>
      <p:sp>
        <p:nvSpPr>
          <p:cNvPr id="118" name="Shape 11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22296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2" name="Shape 5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Kant turned from Scripture to the moral law written in the heart as the basis for his theology. This meant that Scripture was interpreted morally. The movement was from morals to theology rather than from the Bible  to morals.</a:t>
            </a:r>
          </a:p>
          <a:p>
            <a:pPr>
              <a:spcBef>
                <a:spcPts val="0"/>
              </a:spcBef>
              <a:buNone/>
            </a:pPr>
            <a:endParaRPr sz="1800" b="0" i="0" u="none" strike="noStrike" cap="none" baseline="0" dirty="0"/>
          </a:p>
        </p:txBody>
      </p:sp>
      <p:sp>
        <p:nvSpPr>
          <p:cNvPr id="523" name="Shape 52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17054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81</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9" name="Shape 5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Friedrich Schleiermacher, the father of “contemporary theology,” illustrates the kind of theology that has been done since Kant. The basic turn to the human subject presented a way of doing theology which is dominant in both Protestant and Catholic theology.</a:t>
            </a:r>
          </a:p>
          <a:p>
            <a:pPr>
              <a:spcBef>
                <a:spcPts val="0"/>
              </a:spcBef>
              <a:buNone/>
            </a:pPr>
            <a:endParaRPr sz="1800" b="0" i="0" u="none" strike="noStrike" cap="none" baseline="0" dirty="0"/>
          </a:p>
        </p:txBody>
      </p:sp>
      <p:sp>
        <p:nvSpPr>
          <p:cNvPr id="530" name="Shape 53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536905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7" name="Shape 5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As with Kant, Schleiermacher stated that religion is not found in metaphysics nor in some sacred book. But he also disagreed with Kant’s idea that it is found in the moral life. </a:t>
            </a:r>
          </a:p>
        </p:txBody>
      </p:sp>
      <p:sp>
        <p:nvSpPr>
          <p:cNvPr id="538" name="Shape 53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68260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By contrast, Schleiermacher stated that mental life is composed of perception, activity, and feeling. Perception and activity deal with knowledge and moral life whereas feeling issues in religious life.</a:t>
            </a:r>
          </a:p>
        </p:txBody>
      </p:sp>
      <p:sp>
        <p:nvSpPr>
          <p:cNvPr id="545" name="Shape 54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1120346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1" name="Shape 5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1" indent="0" algn="l" rtl="0">
              <a:spcBef>
                <a:spcPts val="0"/>
              </a:spcBef>
              <a:buSzPct val="25000"/>
              <a:buFont typeface="Arial"/>
              <a:buNone/>
            </a:pPr>
            <a:r>
              <a:rPr lang="en-US" sz="1800" b="0" i="0" u="none" strike="noStrike" cap="none" baseline="0" dirty="0"/>
              <a:t>Religion for Schleiermacher was grounded in the structure of human existence. It was the creation of the </a:t>
            </a:r>
            <a:r>
              <a:rPr lang="en-US" sz="1800" b="0" i="1" u="none" strike="noStrike" cap="none" baseline="0" dirty="0"/>
              <a:t>a priori</a:t>
            </a:r>
            <a:r>
              <a:rPr lang="en-US" sz="1800" b="0" i="0" u="none" strike="noStrike" cap="none" baseline="0" dirty="0"/>
              <a:t> self-consciousness which was neither scientific nor moral, but </a:t>
            </a:r>
            <a:r>
              <a:rPr lang="en-US" sz="1800" b="0" i="0" u="none" strike="noStrike" cap="none" baseline="0" dirty="0">
                <a:solidFill>
                  <a:srgbClr val="996633"/>
                </a:solidFill>
              </a:rPr>
              <a:t>centered in feeling</a:t>
            </a:r>
            <a:r>
              <a:rPr lang="en-US" sz="1800" b="0" i="0" u="none" strike="noStrike" cap="none" baseline="0" dirty="0"/>
              <a:t>.  Consciousness of religious truth was immediate self-consciousness.</a:t>
            </a:r>
          </a:p>
          <a:p>
            <a:pPr>
              <a:spcBef>
                <a:spcPts val="0"/>
              </a:spcBef>
              <a:buNone/>
            </a:pPr>
            <a:endParaRPr sz="1800" b="0" i="0" u="none" strike="noStrike" cap="none" baseline="0" dirty="0"/>
          </a:p>
        </p:txBody>
      </p:sp>
      <p:sp>
        <p:nvSpPr>
          <p:cNvPr id="552" name="Shape 55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88782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58" name="Shape 5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919040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64" name="Shape 5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08861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theology of Schleiermacher became a description of the content of conversion. Christian doctrines are formulations in language or objectifications of the prior Christian feeling. Consciousness of truth is the objectification of self-consciousness, and doctrine was defined relative to self-consciousness rather than to Scripture.</a:t>
            </a:r>
          </a:p>
          <a:p>
            <a:pPr marL="0" marR="0" lvl="0" indent="0" algn="l" rtl="0">
              <a:spcBef>
                <a:spcPts val="0"/>
              </a:spcBef>
              <a:buSzPct val="25000"/>
              <a:buFont typeface="Arial"/>
              <a:buNone/>
            </a:pPr>
            <a:r>
              <a:rPr lang="en-US" sz="1800" b="0" i="0" u="none" strike="noStrike" cap="none" baseline="0" dirty="0"/>
              <a:t>     The given was </a:t>
            </a:r>
            <a:r>
              <a:rPr lang="en-US" sz="1800" b="0" i="1" u="none" strike="noStrike" cap="none" baseline="0" dirty="0"/>
              <a:t>a priori</a:t>
            </a:r>
            <a:r>
              <a:rPr lang="en-US" sz="1800" b="0" i="0" u="none" strike="noStrike" cap="none" baseline="0" dirty="0"/>
              <a:t> experience rather than Scripture.</a:t>
            </a:r>
          </a:p>
          <a:p>
            <a:pPr marL="0" marR="0" lvl="0" indent="0" algn="l" rtl="0">
              <a:spcBef>
                <a:spcPts val="0"/>
              </a:spcBef>
              <a:buSzPct val="25000"/>
              <a:buFont typeface="Arial"/>
              <a:buNone/>
            </a:pPr>
            <a:r>
              <a:rPr lang="en-US" sz="1800" b="0" i="0" u="none" strike="noStrike" cap="none" baseline="0" dirty="0"/>
              <a:t>     Revelation did not stand at the center of Schleiermacher’s theology for revelation was not considered to communicate knowledge; rather it gave the ability for the rise of a new religious experience.</a:t>
            </a:r>
          </a:p>
        </p:txBody>
      </p:sp>
      <p:sp>
        <p:nvSpPr>
          <p:cNvPr id="571" name="Shape 5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22002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9" name="Shape 5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Nineteenth century Protestant liberalism developed within the general milieu of the inception of the present scientific age which stressed the absolute autonomy of humanity. Religion was studied in the same way as were other disciples – from a human foundation.</a:t>
            </a:r>
          </a:p>
        </p:txBody>
      </p:sp>
      <p:sp>
        <p:nvSpPr>
          <p:cNvPr id="580" name="Shape 580"/>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4210960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In philosophy this is called the turn to the human subject.</a:t>
            </a:r>
          </a:p>
        </p:txBody>
      </p:sp>
      <p:sp>
        <p:nvSpPr>
          <p:cNvPr id="571" name="Shape 5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47672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b="1" dirty="0"/>
          </a:p>
        </p:txBody>
      </p:sp>
      <p:sp>
        <p:nvSpPr>
          <p:cNvPr id="593" name="Shape 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45254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599" name="Shape 5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0" name="Shape 6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Tree>
    <p:extLst>
      <p:ext uri="{BB962C8B-B14F-4D97-AF65-F5344CB8AC3E}">
        <p14:creationId xmlns:p14="http://schemas.microsoft.com/office/powerpoint/2010/main" val="8713813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6" name="Shape 6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Nineteenth century Protestant liberalism developed within the general milieu of the inception of the present scientific age which stressed the autonomy of humankind. With the exception of the Reformation, the theologies we have reviewed have had the following in common:  A natural continuity is assumed between the natural world, in which mankind exercises his reason and acquires knowledge, and the world of religion.</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0" i="0" u="none" strike="noStrike" cap="none" baseline="0" dirty="0"/>
              <a:t>It is also assumed that we are capable of determining either the nature of reality or the nature of humankind as the basis for our theological systems.</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0" i="0" u="none" strike="noStrike" cap="none" baseline="0" dirty="0"/>
              <a:t>Each of these systems in its final analysis posits criteria other than Scripture for the foundation for theology.</a:t>
            </a:r>
          </a:p>
          <a:p>
            <a:pPr marL="0" marR="0" lvl="0" indent="0" algn="l" rtl="0">
              <a:spcBef>
                <a:spcPts val="0"/>
              </a:spcBef>
              <a:buFont typeface="Arial"/>
              <a:buNone/>
            </a:pPr>
            <a:endParaRPr sz="1800" dirty="0"/>
          </a:p>
          <a:p>
            <a:pPr marL="0" marR="0" lvl="0" indent="0" algn="l" rtl="0">
              <a:spcBef>
                <a:spcPts val="0"/>
              </a:spcBef>
              <a:buSzPct val="25000"/>
              <a:buFont typeface="Arial"/>
              <a:buNone/>
            </a:pPr>
            <a:r>
              <a:rPr lang="en-US" sz="1800" dirty="0"/>
              <a:t>See if you can find a way to simplify the title.  It includes all theologies studied expect the reformation.  </a:t>
            </a:r>
            <a:r>
              <a:rPr lang="en-US" sz="1800" b="1" dirty="0"/>
              <a:t>Ed:  does this work?</a:t>
            </a:r>
          </a:p>
        </p:txBody>
      </p:sp>
      <p:sp>
        <p:nvSpPr>
          <p:cNvPr id="607" name="Shape 60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621162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612" name="Shape 6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3" name="Shape 6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lang="en-US" b="1" dirty="0"/>
          </a:p>
        </p:txBody>
      </p:sp>
    </p:spTree>
    <p:extLst>
      <p:ext uri="{BB962C8B-B14F-4D97-AF65-F5344CB8AC3E}">
        <p14:creationId xmlns:p14="http://schemas.microsoft.com/office/powerpoint/2010/main" val="4247651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53534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b="1" baseline="0" dirty="0"/>
          </a:p>
          <a:p>
            <a:pPr>
              <a:spcBef>
                <a:spcPts val="0"/>
              </a:spcBef>
              <a:buNone/>
            </a:pPr>
            <a:r>
              <a:rPr lang="en-US" dirty="0"/>
              <a:t>The</a:t>
            </a:r>
            <a:r>
              <a:rPr lang="en-US" baseline="0" dirty="0"/>
              <a:t> Bible was stripped of its authority and replaced by human authority of one kind or another.  It is within this context that the theory of Evolution became predominant.</a:t>
            </a:r>
            <a:endParaRPr dirty="0"/>
          </a:p>
        </p:txBody>
      </p:sp>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74338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24" name="Shape 24"/>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9799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4561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60423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13775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22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99418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12222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04" name="Shape 10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extLst>
      <p:ext uri="{BB962C8B-B14F-4D97-AF65-F5344CB8AC3E}">
        <p14:creationId xmlns:p14="http://schemas.microsoft.com/office/powerpoint/2010/main" val="3588144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76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58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628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7290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032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048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8578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913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3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34" name="Shape 3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943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008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6820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131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7894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6007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6053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0209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2615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25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4" name="Shape 44"/>
          <p:cNvSpPr txBox="1">
            <a:spLocks noGrp="1"/>
          </p:cNvSpPr>
          <p:nvPr>
            <p:ph type="body" idx="1"/>
          </p:nvPr>
        </p:nvSpPr>
        <p:spPr>
          <a:xfrm>
            <a:off x="687387" y="2057611"/>
            <a:ext cx="3829050"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2"/>
          </p:nvPr>
        </p:nvSpPr>
        <p:spPr>
          <a:xfrm>
            <a:off x="4668855" y="2057611"/>
            <a:ext cx="3830636"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6032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3530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269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846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3374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7682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2568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6555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2626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17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289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4613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282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0086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3476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2040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2725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253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4842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213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6140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4504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0078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879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1762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137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5186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55137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9951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5624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308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4933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3275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1482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9624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9802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1881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642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7351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4146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446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3750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7131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776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9499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0414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911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80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5413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7457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50451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97486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926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5517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46315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92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7367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54719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9250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81981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91326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409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00730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408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10598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5126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0715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22251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18" y="272801"/>
            <a:ext cx="3008313" cy="116308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5" name="Shape 165"/>
          <p:cNvSpPr txBox="1">
            <a:spLocks noGrp="1"/>
          </p:cNvSpPr>
          <p:nvPr>
            <p:ph type="body" idx="1"/>
          </p:nvPr>
        </p:nvSpPr>
        <p:spPr>
          <a:xfrm>
            <a:off x="3575050" y="272797"/>
            <a:ext cx="5111750" cy="585351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6" name="Shape 166"/>
          <p:cNvSpPr txBox="1">
            <a:spLocks noGrp="1"/>
          </p:cNvSpPr>
          <p:nvPr>
            <p:ph type="body" idx="2"/>
          </p:nvPr>
        </p:nvSpPr>
        <p:spPr>
          <a:xfrm>
            <a:off x="457218" y="1435905"/>
            <a:ext cx="3008313" cy="4690422"/>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Tree>
    <p:extLst>
      <p:ext uri="{BB962C8B-B14F-4D97-AF65-F5344CB8AC3E}">
        <p14:creationId xmlns:p14="http://schemas.microsoft.com/office/powerpoint/2010/main" val="371563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4" name="Shape 94"/>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extLst>
      <p:ext uri="{BB962C8B-B14F-4D97-AF65-F5344CB8AC3E}">
        <p14:creationId xmlns:p14="http://schemas.microsoft.com/office/powerpoint/2010/main" val="12723058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58382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2164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8599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7983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31230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0.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9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5.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
        <p:cNvGrpSpPr/>
        <p:nvPr/>
      </p:nvGrpSpPr>
      <p:grpSpPr>
        <a:xfrm>
          <a:off x="0" y="0"/>
          <a:ext cx="0" cy="0"/>
          <a:chOff x="0" y="0"/>
          <a:chExt cx="0" cy="0"/>
        </a:xfrm>
      </p:grpSpPr>
      <p:sp>
        <p:nvSpPr>
          <p:cNvPr id="16" name="Shape 1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7" name="Shape 1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8" name="Shape 1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9" name="Shape 1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20" name="Shape 2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21" name="Shape 2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rPr>
              <a:pPr/>
              <a:t>7/18/2017</a:t>
            </a:fld>
            <a:endParaRPr lang="en-US" kern="1200"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rPr>
              <a:pPr/>
              <a:t>‹#›</a:t>
            </a:fld>
            <a:endParaRPr lang="en-US" kern="1200" dirty="0">
              <a:solidFill>
                <a:prstClr val="black">
                  <a:tint val="75000"/>
                </a:prstClr>
              </a:solidFill>
              <a:latin typeface="Calibri"/>
              <a:ea typeface="+mn-ea"/>
            </a:endParaRPr>
          </a:p>
        </p:txBody>
      </p:sp>
    </p:spTree>
    <p:extLst>
      <p:ext uri="{BB962C8B-B14F-4D97-AF65-F5344CB8AC3E}">
        <p14:creationId xmlns:p14="http://schemas.microsoft.com/office/powerpoint/2010/main" val="80312747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rPr>
              <a:pPr/>
              <a:t>7/18/2017</a:t>
            </a:fld>
            <a:endParaRPr lang="en-US" kern="1200"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rPr>
              <a:pPr/>
              <a:t>‹#›</a:t>
            </a:fld>
            <a:endParaRPr lang="en-US" kern="1200" dirty="0">
              <a:solidFill>
                <a:prstClr val="black">
                  <a:tint val="75000"/>
                </a:prstClr>
              </a:solidFill>
              <a:latin typeface="Calibri"/>
              <a:ea typeface="+mn-ea"/>
            </a:endParaRPr>
          </a:p>
        </p:txBody>
      </p:sp>
    </p:spTree>
    <p:extLst>
      <p:ext uri="{BB962C8B-B14F-4D97-AF65-F5344CB8AC3E}">
        <p14:creationId xmlns:p14="http://schemas.microsoft.com/office/powerpoint/2010/main" val="109625131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7/18/2017</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153958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6"/>
        <p:cNvGrpSpPr/>
        <p:nvPr/>
      </p:nvGrpSpPr>
      <p:grpSpPr>
        <a:xfrm>
          <a:off x="0" y="0"/>
          <a:ext cx="0" cy="0"/>
          <a:chOff x="0" y="0"/>
          <a:chExt cx="0" cy="0"/>
        </a:xfrm>
      </p:grpSpPr>
      <p:sp>
        <p:nvSpPr>
          <p:cNvPr id="157" name="Shape 15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158" name="Shape 15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59" name="Shape 15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60" name="Shape 16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1" name="Shape 16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2" name="Shape 16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extLst>
      <p:ext uri="{BB962C8B-B14F-4D97-AF65-F5344CB8AC3E}">
        <p14:creationId xmlns:p14="http://schemas.microsoft.com/office/powerpoint/2010/main" val="2872754030"/>
      </p:ext>
    </p:extLst>
  </p:cSld>
  <p:clrMap bg1="lt1" tx1="dk1" bg2="dk2" tx2="lt2" accent1="accent1" accent2="accent2" accent3="accent3" accent4="accent4" accent5="accent5" accent6="accent6" hlink="hlink" folHlink="folHlink"/>
  <p:sldLayoutIdLst>
    <p:sldLayoutId id="214748375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
        <p:cNvGrpSpPr/>
        <p:nvPr/>
      </p:nvGrpSpPr>
      <p:grpSpPr>
        <a:xfrm>
          <a:off x="0" y="0"/>
          <a:ext cx="0" cy="0"/>
          <a:chOff x="0" y="0"/>
          <a:chExt cx="0" cy="0"/>
        </a:xfrm>
      </p:grpSpPr>
      <p:sp>
        <p:nvSpPr>
          <p:cNvPr id="86" name="Shape 8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87" name="Shape 8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88" name="Shape 8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89" name="Shape 8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0" name="Shape 9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1" name="Shape 9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extLst>
      <p:ext uri="{BB962C8B-B14F-4D97-AF65-F5344CB8AC3E}">
        <p14:creationId xmlns:p14="http://schemas.microsoft.com/office/powerpoint/2010/main" val="2825141007"/>
      </p:ext>
    </p:extLst>
  </p:cSld>
  <p:clrMap bg1="lt1" tx1="dk1" bg2="dk2" tx2="lt2" accent1="accent1" accent2="accent2" accent3="accent3" accent4="accent4" accent5="accent5" accent6="accent6" hlink="hlink" folHlink="folHlink"/>
  <p:sldLayoutIdLst>
    <p:sldLayoutId id="2147483756"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7/18/2017</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255230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sp>
        <p:nvSpPr>
          <p:cNvPr id="96" name="Shape 9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97" name="Shape 9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8" name="Shape 9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99" name="Shape 9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ea typeface="+mn-ea"/>
            </a:endParaRPr>
          </a:p>
        </p:txBody>
      </p:sp>
      <p:sp>
        <p:nvSpPr>
          <p:cNvPr id="100" name="Shape 10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ea typeface="+mn-ea"/>
            </a:endParaRPr>
          </a:p>
        </p:txBody>
      </p:sp>
      <p:sp>
        <p:nvSpPr>
          <p:cNvPr id="101" name="Shape 10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ea typeface="+mn-ea"/>
            </a:endParaRPr>
          </a:p>
        </p:txBody>
      </p:sp>
    </p:spTree>
    <p:extLst>
      <p:ext uri="{BB962C8B-B14F-4D97-AF65-F5344CB8AC3E}">
        <p14:creationId xmlns:p14="http://schemas.microsoft.com/office/powerpoint/2010/main" val="3806929058"/>
      </p:ext>
    </p:extLst>
  </p:cSld>
  <p:clrMap bg1="lt1" tx1="dk1" bg2="dk2" tx2="lt2" accent1="accent1" accent2="accent2" accent3="accent3" accent4="accent4" accent5="accent5" accent6="accent6" hlink="hlink" folHlink="folHlink"/>
  <p:sldLayoutIdLst>
    <p:sldLayoutId id="2147483770"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
        <p:cNvGrpSpPr/>
        <p:nvPr/>
      </p:nvGrpSpPr>
      <p:grpSpPr>
        <a:xfrm>
          <a:off x="0" y="0"/>
          <a:ext cx="0" cy="0"/>
          <a:chOff x="0" y="0"/>
          <a:chExt cx="0" cy="0"/>
        </a:xfrm>
      </p:grpSpPr>
      <p:sp>
        <p:nvSpPr>
          <p:cNvPr id="26" name="Shape 2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7" name="Shape 2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28" name="Shape 2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29" name="Shape 2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0" name="Shape 3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1" name="Shape 3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
        <p:cNvGrpSpPr/>
        <p:nvPr/>
      </p:nvGrpSpPr>
      <p:grpSpPr>
        <a:xfrm>
          <a:off x="0" y="0"/>
          <a:ext cx="0" cy="0"/>
          <a:chOff x="0" y="0"/>
          <a:chExt cx="0" cy="0"/>
        </a:xfrm>
      </p:grpSpPr>
      <p:sp>
        <p:nvSpPr>
          <p:cNvPr id="36" name="Shape 3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7" name="Shape 3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8" name="Shape 3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9" name="Shape 3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0" name="Shape 4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1" name="Shape 4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0"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
        <p:cNvGrpSpPr/>
        <p:nvPr/>
      </p:nvGrpSpPr>
      <p:grpSpPr>
        <a:xfrm>
          <a:off x="0" y="0"/>
          <a:ext cx="0" cy="0"/>
          <a:chOff x="0" y="0"/>
          <a:chExt cx="0" cy="0"/>
        </a:xfrm>
      </p:grpSpPr>
      <p:sp>
        <p:nvSpPr>
          <p:cNvPr id="47" name="Shape 4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48" name="Shape 4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49" name="Shape 4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50" name="Shape 5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1" name="Shape 5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2" name="Shape 5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7/18/2017</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3841822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7/18/2017</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379617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7/18/2017</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103950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7/18/2017</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016439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7/18/2017</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142179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3.xml"/><Relationship Id="rId1" Type="http://schemas.openxmlformats.org/officeDocument/2006/relationships/slideLayout" Target="../slideLayouts/slideLayout106.xml"/><Relationship Id="rId4" Type="http://schemas.openxmlformats.org/officeDocument/2006/relationships/image" Target="../media/image15.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2.xml"/><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4.xml"/><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457200" y="1298575"/>
            <a:ext cx="3008311" cy="2289174"/>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C19859"/>
              </a:buClr>
              <a:buSzPct val="25000"/>
              <a:buFont typeface="Arial"/>
              <a:buNone/>
            </a:pPr>
            <a:r>
              <a:rPr lang="en-US" sz="3200" b="1" i="1" u="none" strike="noStrike" cap="none" baseline="0" dirty="0">
                <a:solidFill>
                  <a:srgbClr val="FFC000"/>
                </a:solidFill>
                <a:latin typeface="Arial"/>
                <a:ea typeface="Arial"/>
                <a:cs typeface="Arial"/>
                <a:sym typeface="Arial"/>
              </a:rPr>
              <a:t>The Biblical Foundation for Adventist Education</a:t>
            </a:r>
          </a:p>
        </p:txBody>
      </p:sp>
      <p:sp>
        <p:nvSpPr>
          <p:cNvPr id="384" name="Shape 384"/>
          <p:cNvSpPr txBox="1">
            <a:spLocks noGrp="1"/>
          </p:cNvSpPr>
          <p:nvPr>
            <p:ph type="body" idx="1"/>
          </p:nvPr>
        </p:nvSpPr>
        <p:spPr>
          <a:xfrm>
            <a:off x="788987" y="3976687"/>
            <a:ext cx="2676525" cy="163512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By E. Edward Zinke</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Illustrations by David Zinke</a:t>
            </a:r>
          </a:p>
          <a:p>
            <a:pPr marL="0" marR="0" lvl="0" indent="0" algn="r" rtl="0">
              <a:lnSpc>
                <a:spcPct val="100000"/>
              </a:lnSpc>
              <a:spcBef>
                <a:spcPts val="280"/>
              </a:spcBef>
              <a:spcAft>
                <a:spcPts val="0"/>
              </a:spcAft>
              <a:buClr>
                <a:srgbClr val="887952"/>
              </a:buClr>
              <a:buSzPct val="25000"/>
              <a:buFont typeface="Arial"/>
              <a:buNone/>
            </a:pPr>
            <a:r>
              <a:rPr lang="en-US" dirty="0">
                <a:solidFill>
                  <a:srgbClr val="EAEAEA"/>
                </a:solidFill>
              </a:rPr>
              <a:t>and Carol Raney</a:t>
            </a:r>
            <a:endParaRPr lang="en-US" sz="1400" b="0" i="0" u="none" strike="noStrike" cap="none" baseline="0" dirty="0">
              <a:solidFill>
                <a:srgbClr val="EAEAEA"/>
              </a:solidFill>
              <a:latin typeface="Arial"/>
              <a:ea typeface="Arial"/>
              <a:cs typeface="Arial"/>
              <a:sym typeface="Arial"/>
            </a:endParaRP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Motivation by Doug Zinke </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and by Seven Grandchildren</a:t>
            </a:r>
          </a:p>
        </p:txBody>
      </p:sp>
      <p:pic>
        <p:nvPicPr>
          <p:cNvPr id="5" name="Shape 613"/>
          <p:cNvPicPr preferRelativeResize="0"/>
          <p:nvPr/>
        </p:nvPicPr>
        <p:blipFill rotWithShape="1">
          <a:blip r:embed="rId3"/>
          <a:srcRect/>
          <a:stretch/>
        </p:blipFill>
        <p:spPr>
          <a:xfrm>
            <a:off x="3581400" y="1524000"/>
            <a:ext cx="4724400" cy="3643312"/>
          </a:xfrm>
          <a:prstGeom prst="rect">
            <a:avLst/>
          </a:prstGeom>
          <a:noFill/>
          <a:ln>
            <a:noFill/>
          </a:ln>
        </p:spPr>
      </p:pic>
      <p:sp>
        <p:nvSpPr>
          <p:cNvPr id="3" name="Rectangle 2"/>
          <p:cNvSpPr/>
          <p:nvPr/>
        </p:nvSpPr>
        <p:spPr>
          <a:xfrm>
            <a:off x="4800600" y="2362200"/>
            <a:ext cx="2590800" cy="129540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extBox 3"/>
          <p:cNvSpPr txBox="1"/>
          <p:nvPr/>
        </p:nvSpPr>
        <p:spPr>
          <a:xfrm>
            <a:off x="4953000" y="2514600"/>
            <a:ext cx="2286000" cy="1077218"/>
          </a:xfrm>
          <a:prstGeom prst="rect">
            <a:avLst/>
          </a:prstGeom>
          <a:noFill/>
        </p:spPr>
        <p:txBody>
          <a:bodyPr wrap="square" rtlCol="0">
            <a:spAutoFit/>
          </a:bodyPr>
          <a:lstStyle/>
          <a:p>
            <a:pPr algn="ctr"/>
            <a:r>
              <a:rPr lang="en-US" sz="3200" b="1" dirty="0"/>
              <a:t>Adventist</a:t>
            </a:r>
          </a:p>
          <a:p>
            <a:pPr algn="ctr"/>
            <a:r>
              <a:rPr lang="en-US" sz="3200" b="1" dirty="0"/>
              <a:t>Education</a:t>
            </a:r>
          </a:p>
        </p:txBody>
      </p:sp>
    </p:spTree>
    <p:extLst>
      <p:ext uri="{BB962C8B-B14F-4D97-AF65-F5344CB8AC3E}">
        <p14:creationId xmlns:p14="http://schemas.microsoft.com/office/powerpoint/2010/main" val="2686491190"/>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598363141"/>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76550"/>
            <a:ext cx="64008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hape 113"/>
          <p:cNvSpPr txBox="1">
            <a:spLocks/>
          </p:cNvSpPr>
          <p:nvPr/>
        </p:nvSpPr>
        <p:spPr>
          <a:xfrm>
            <a:off x="685800" y="304800"/>
            <a:ext cx="7772400" cy="1116012"/>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rgbClr val="C19859"/>
              </a:buClr>
              <a:buSzPct val="25000"/>
              <a:buFont typeface="Arial"/>
              <a:buNone/>
            </a:pPr>
            <a:r>
              <a:rPr lang="en-US" sz="4800" b="1" i="1" dirty="0">
                <a:solidFill>
                  <a:srgbClr val="FFC000"/>
                </a:solidFill>
                <a:latin typeface="Arial"/>
                <a:ea typeface="Arial"/>
                <a:cs typeface="Arial"/>
                <a:sym typeface="Arial"/>
              </a:rPr>
              <a:t>Martin Luther</a:t>
            </a:r>
          </a:p>
        </p:txBody>
      </p:sp>
      <p:sp>
        <p:nvSpPr>
          <p:cNvPr id="7" name="Shape 63"/>
          <p:cNvSpPr/>
          <p:nvPr/>
        </p:nvSpPr>
        <p:spPr>
          <a:xfrm>
            <a:off x="4724400" y="76200"/>
            <a:ext cx="631800" cy="1110128"/>
          </a:xfrm>
          <a:prstGeom prst="downArrow">
            <a:avLst>
              <a:gd name="adj1" fmla="val 16850"/>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4743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u="none" strike="noStrike" cap="none" baseline="0" dirty="0">
                <a:solidFill>
                  <a:srgbClr val="FFC000"/>
                </a:solidFill>
                <a:latin typeface="Arial"/>
                <a:ea typeface="Arial"/>
                <a:cs typeface="Arial"/>
                <a:sym typeface="Arial"/>
              </a:rPr>
              <a:t>Basis of the Great Controversy</a:t>
            </a:r>
          </a:p>
        </p:txBody>
      </p:sp>
      <p:sp>
        <p:nvSpPr>
          <p:cNvPr id="121" name="Shape 121"/>
          <p:cNvSpPr txBox="1">
            <a:spLocks noGrp="1"/>
          </p:cNvSpPr>
          <p:nvPr>
            <p:ph type="body" idx="1"/>
          </p:nvPr>
        </p:nvSpPr>
        <p:spPr>
          <a:xfrm>
            <a:off x="687387" y="2057400"/>
            <a:ext cx="7812086" cy="3962399"/>
          </a:xfrm>
          <a:prstGeom prst="rect">
            <a:avLst/>
          </a:prstGeom>
          <a:noFill/>
          <a:ln w="9525" cap="flat">
            <a:no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“Fearlessly did Luther defend the gospel from the attacks which came from </a:t>
            </a:r>
            <a:r>
              <a:rPr lang="en-US" sz="2800" b="0" i="0" u="none" strike="noStrike" cap="none" baseline="0" dirty="0">
                <a:solidFill>
                  <a:srgbClr val="FFC000"/>
                </a:solidFill>
                <a:latin typeface="Arial"/>
                <a:ea typeface="Arial"/>
                <a:cs typeface="Arial"/>
                <a:sym typeface="Arial"/>
              </a:rPr>
              <a:t>every quarter</a:t>
            </a:r>
            <a:r>
              <a:rPr lang="en-US" sz="2800" b="0" i="0" u="none" strike="noStrike" cap="none" baseline="0" dirty="0">
                <a:solidFill>
                  <a:srgbClr val="EAEAEA"/>
                </a:solidFill>
                <a:latin typeface="Arial"/>
                <a:ea typeface="Arial"/>
                <a:cs typeface="Arial"/>
                <a:sym typeface="Arial"/>
              </a:rPr>
              <a:t>.  The Word of God proved itself a weapon mighty in every conflict.  With that word he warred against the usurped </a:t>
            </a:r>
            <a:r>
              <a:rPr lang="en-US" sz="2800" b="0" i="0" u="none" strike="noStrike" cap="none" baseline="0" dirty="0">
                <a:solidFill>
                  <a:srgbClr val="FFC000"/>
                </a:solidFill>
                <a:latin typeface="Arial"/>
                <a:ea typeface="Arial"/>
                <a:cs typeface="Arial"/>
                <a:sym typeface="Arial"/>
              </a:rPr>
              <a:t>authority of the pope</a:t>
            </a:r>
            <a:r>
              <a:rPr lang="en-US" sz="2800" b="0" i="0" u="none" strike="noStrike" cap="none" baseline="0" dirty="0">
                <a:solidFill>
                  <a:srgbClr val="EAEAEA"/>
                </a:solidFill>
                <a:latin typeface="Arial"/>
                <a:ea typeface="Arial"/>
                <a:cs typeface="Arial"/>
                <a:sym typeface="Arial"/>
              </a:rPr>
              <a:t>, and the </a:t>
            </a:r>
            <a:r>
              <a:rPr lang="en-US" sz="2800" b="0" i="0" u="none" strike="noStrike" cap="none" baseline="0" dirty="0">
                <a:solidFill>
                  <a:srgbClr val="FFC000"/>
                </a:solidFill>
                <a:latin typeface="Arial"/>
                <a:ea typeface="Arial"/>
                <a:cs typeface="Arial"/>
                <a:sym typeface="Arial"/>
              </a:rPr>
              <a:t>rationalistic philosophy </a:t>
            </a:r>
            <a:r>
              <a:rPr lang="en-US" sz="2800" b="0" i="0" u="none" strike="noStrike" cap="none" baseline="0" dirty="0">
                <a:solidFill>
                  <a:srgbClr val="EAEAEA"/>
                </a:solidFill>
                <a:latin typeface="Arial"/>
                <a:ea typeface="Arial"/>
                <a:cs typeface="Arial"/>
                <a:sym typeface="Arial"/>
              </a:rPr>
              <a:t>of the schoolmen, while he stood firm as a rock against the </a:t>
            </a:r>
            <a:r>
              <a:rPr lang="en-US" sz="2800" b="0" i="0" u="none" strike="noStrike" cap="none" baseline="0" dirty="0">
                <a:solidFill>
                  <a:srgbClr val="FFC000"/>
                </a:solidFill>
                <a:latin typeface="Arial"/>
                <a:ea typeface="Arial"/>
                <a:cs typeface="Arial"/>
                <a:sym typeface="Arial"/>
              </a:rPr>
              <a:t>fanaticism</a:t>
            </a:r>
            <a:r>
              <a:rPr lang="en-US" sz="2800" b="0" i="0" u="none" strike="noStrike" cap="none" baseline="0" dirty="0">
                <a:solidFill>
                  <a:srgbClr val="EAEAEA"/>
                </a:solidFill>
                <a:latin typeface="Arial"/>
                <a:ea typeface="Arial"/>
                <a:cs typeface="Arial"/>
                <a:sym typeface="Arial"/>
              </a:rPr>
              <a:t> that sought to ally itself with the reformation.</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u="none" strike="noStrike" cap="none" baseline="0" dirty="0">
                <a:solidFill>
                  <a:srgbClr val="FFC000"/>
                </a:solidFill>
                <a:latin typeface="Arial"/>
                <a:ea typeface="Arial"/>
                <a:cs typeface="Arial"/>
                <a:sym typeface="Arial"/>
              </a:rPr>
              <a:t>Basis of the Great Controversy</a:t>
            </a:r>
          </a:p>
        </p:txBody>
      </p:sp>
      <p:sp>
        <p:nvSpPr>
          <p:cNvPr id="127" name="Shape 127"/>
          <p:cNvSpPr txBox="1">
            <a:spLocks noGrp="1"/>
          </p:cNvSpPr>
          <p:nvPr>
            <p:ph type="body" idx="1"/>
          </p:nvPr>
        </p:nvSpPr>
        <p:spPr>
          <a:xfrm>
            <a:off x="687387" y="2057400"/>
            <a:ext cx="7812086" cy="3962399"/>
          </a:xfrm>
          <a:prstGeom prst="rect">
            <a:avLst/>
          </a:prstGeom>
          <a:noFill/>
          <a:ln w="9525" cap="flat">
            <a:no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Each of these </a:t>
            </a:r>
            <a:r>
              <a:rPr lang="en-US" sz="2400" b="0" i="0" u="none" strike="noStrike" cap="none" baseline="0" dirty="0">
                <a:solidFill>
                  <a:srgbClr val="FFC000"/>
                </a:solidFill>
                <a:latin typeface="Arial"/>
                <a:ea typeface="Arial"/>
                <a:cs typeface="Arial"/>
                <a:sym typeface="Arial"/>
              </a:rPr>
              <a:t>opposing elements </a:t>
            </a:r>
            <a:r>
              <a:rPr lang="en-US" sz="2400" b="0" i="0" u="none" strike="noStrike" cap="none" baseline="0" dirty="0">
                <a:solidFill>
                  <a:srgbClr val="EAEAEA"/>
                </a:solidFill>
                <a:latin typeface="Arial"/>
                <a:ea typeface="Arial"/>
                <a:cs typeface="Arial"/>
                <a:sym typeface="Arial"/>
              </a:rPr>
              <a:t>was in its own way setting aside the </a:t>
            </a:r>
            <a:r>
              <a:rPr lang="en-US" sz="2400" b="0" i="0" u="none" strike="noStrike" cap="none" baseline="0" dirty="0">
                <a:solidFill>
                  <a:srgbClr val="FFC000"/>
                </a:solidFill>
                <a:latin typeface="Arial"/>
                <a:ea typeface="Arial"/>
                <a:cs typeface="Arial"/>
                <a:sym typeface="Arial"/>
              </a:rPr>
              <a:t>Holy Scriptures </a:t>
            </a:r>
            <a:r>
              <a:rPr lang="en-US" sz="2400" b="0" i="0" u="none" strike="noStrike" cap="none" baseline="0" dirty="0">
                <a:solidFill>
                  <a:srgbClr val="EAEAEA"/>
                </a:solidFill>
                <a:latin typeface="Arial"/>
                <a:ea typeface="Arial"/>
                <a:cs typeface="Arial"/>
                <a:sym typeface="Arial"/>
              </a:rPr>
              <a:t>and exalting </a:t>
            </a:r>
            <a:r>
              <a:rPr lang="en-US" sz="2400" b="0" i="0" u="none" strike="noStrike" cap="none" baseline="0" dirty="0">
                <a:solidFill>
                  <a:srgbClr val="FFC000"/>
                </a:solidFill>
                <a:latin typeface="Arial"/>
                <a:ea typeface="Arial"/>
                <a:cs typeface="Arial"/>
                <a:sym typeface="Arial"/>
              </a:rPr>
              <a:t>human wisdom</a:t>
            </a:r>
            <a:r>
              <a:rPr lang="en-US" sz="2400" b="0" i="0" u="none" strike="noStrike" cap="none" baseline="0" dirty="0">
                <a:solidFill>
                  <a:srgbClr val="EAEAEA"/>
                </a:solidFill>
                <a:latin typeface="Arial"/>
                <a:ea typeface="Arial"/>
                <a:cs typeface="Arial"/>
                <a:sym typeface="Arial"/>
              </a:rPr>
              <a:t> as the source of religious truth and knowledge.  </a:t>
            </a:r>
            <a:r>
              <a:rPr lang="en-US" sz="2400" b="0" i="0" u="none" strike="noStrike" cap="none" baseline="0" dirty="0">
                <a:solidFill>
                  <a:srgbClr val="FFC000"/>
                </a:solidFill>
                <a:latin typeface="Arial"/>
                <a:ea typeface="Arial"/>
                <a:cs typeface="Arial"/>
                <a:sym typeface="Arial"/>
              </a:rPr>
              <a:t>Rationalism</a:t>
            </a:r>
            <a:r>
              <a:rPr lang="en-US" sz="2400" b="0" i="0" u="none" strike="noStrike" cap="none" baseline="0" dirty="0">
                <a:solidFill>
                  <a:srgbClr val="EAEAEA"/>
                </a:solidFill>
                <a:latin typeface="Arial"/>
                <a:ea typeface="Arial"/>
                <a:cs typeface="Arial"/>
                <a:sym typeface="Arial"/>
              </a:rPr>
              <a:t> idolizes </a:t>
            </a:r>
            <a:r>
              <a:rPr lang="en-US" sz="2400" b="0" i="0" u="none" strike="noStrike" cap="none" baseline="0" dirty="0">
                <a:solidFill>
                  <a:srgbClr val="FFC000"/>
                </a:solidFill>
                <a:latin typeface="Arial"/>
                <a:ea typeface="Arial"/>
                <a:cs typeface="Arial"/>
                <a:sym typeface="Arial"/>
              </a:rPr>
              <a:t>reason</a:t>
            </a:r>
            <a:r>
              <a:rPr lang="en-US" sz="2400" b="0" i="0" u="none" strike="noStrike" cap="none" baseline="0" dirty="0">
                <a:solidFill>
                  <a:srgbClr val="EAEAEA"/>
                </a:solidFill>
                <a:latin typeface="Arial"/>
                <a:ea typeface="Arial"/>
                <a:cs typeface="Arial"/>
                <a:sym typeface="Arial"/>
              </a:rPr>
              <a:t> and makes this the criterion for religion</a:t>
            </a:r>
            <a:r>
              <a:rPr lang="en-US" sz="2400" b="0" i="0" u="none" strike="noStrike" cap="none" baseline="0" dirty="0">
                <a:solidFill>
                  <a:srgbClr val="FFC000"/>
                </a:solidFill>
                <a:latin typeface="Arial"/>
                <a:ea typeface="Arial"/>
                <a:cs typeface="Arial"/>
                <a:sym typeface="Arial"/>
              </a:rPr>
              <a:t>.  Romanism</a:t>
            </a:r>
            <a:r>
              <a:rPr lang="en-US" sz="2400" b="0" i="0" u="none" strike="noStrike" cap="none" baseline="0" dirty="0">
                <a:solidFill>
                  <a:srgbClr val="EAEAEA"/>
                </a:solidFill>
                <a:latin typeface="Arial"/>
                <a:ea typeface="Arial"/>
                <a:cs typeface="Arial"/>
                <a:sym typeface="Arial"/>
              </a:rPr>
              <a:t>, claiming for her sovereign pontiff an inspiration descended in unbroken line from the apostles, and unchangeable through all time, gives ample opportunity for every species of extravagance and corruption to be concealed under the sanctity of the apostolic commission.</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u="none" strike="noStrike" cap="none" baseline="0" dirty="0">
                <a:solidFill>
                  <a:srgbClr val="FFC000"/>
                </a:solidFill>
                <a:latin typeface="Arial"/>
                <a:ea typeface="Arial"/>
                <a:cs typeface="Arial"/>
                <a:sym typeface="Arial"/>
              </a:rPr>
              <a:t>Basis of the Great Controversy</a:t>
            </a:r>
          </a:p>
        </p:txBody>
      </p:sp>
      <p:sp>
        <p:nvSpPr>
          <p:cNvPr id="133" name="Shape 133"/>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The inspiration claimed by Munster and his associates proceeded from no higher source than the vagaries of the </a:t>
            </a:r>
            <a:r>
              <a:rPr lang="en-US" sz="2800" b="0" i="0" u="none" strike="noStrike" cap="none" baseline="0" dirty="0">
                <a:solidFill>
                  <a:srgbClr val="FFC000"/>
                </a:solidFill>
                <a:latin typeface="Arial"/>
                <a:ea typeface="Arial"/>
                <a:cs typeface="Arial"/>
                <a:sym typeface="Arial"/>
              </a:rPr>
              <a:t>imagination</a:t>
            </a:r>
            <a:r>
              <a:rPr lang="en-US" sz="2800" b="0" i="0" u="none" strike="noStrike" cap="none" baseline="0" dirty="0">
                <a:solidFill>
                  <a:srgbClr val="EAEAEA"/>
                </a:solidFill>
                <a:latin typeface="Arial"/>
                <a:ea typeface="Arial"/>
                <a:cs typeface="Arial"/>
                <a:sym typeface="Arial"/>
              </a:rPr>
              <a:t>, and its influence was subversive of all authority, human or divine.  True Christianity receives the </a:t>
            </a:r>
            <a:r>
              <a:rPr lang="en-US" sz="2800" b="0" i="0" u="none" strike="noStrike" cap="none" baseline="0" dirty="0">
                <a:solidFill>
                  <a:srgbClr val="FFC000"/>
                </a:solidFill>
                <a:latin typeface="Arial"/>
                <a:ea typeface="Arial"/>
                <a:cs typeface="Arial"/>
                <a:sym typeface="Arial"/>
              </a:rPr>
              <a:t>word of God</a:t>
            </a:r>
            <a:r>
              <a:rPr lang="en-US" sz="2800" b="0" i="0" u="none" strike="noStrike" cap="none" baseline="0" dirty="0">
                <a:solidFill>
                  <a:srgbClr val="EAEAEA"/>
                </a:solidFill>
                <a:latin typeface="Arial"/>
                <a:ea typeface="Arial"/>
                <a:cs typeface="Arial"/>
                <a:sym typeface="Arial"/>
              </a:rPr>
              <a:t> as the great treasure house of inspired truth and </a:t>
            </a:r>
            <a:r>
              <a:rPr lang="en-US" sz="2800" b="0" i="0" u="none" strike="noStrike" cap="none" baseline="0" dirty="0">
                <a:solidFill>
                  <a:srgbClr val="FFC000"/>
                </a:solidFill>
                <a:latin typeface="Arial"/>
                <a:ea typeface="Arial"/>
                <a:cs typeface="Arial"/>
                <a:sym typeface="Arial"/>
              </a:rPr>
              <a:t>the test </a:t>
            </a:r>
            <a:r>
              <a:rPr lang="en-US" sz="2800" b="0" i="0" u="none" strike="noStrike" cap="none" baseline="0" dirty="0">
                <a:solidFill>
                  <a:srgbClr val="EAEAEA"/>
                </a:solidFill>
                <a:latin typeface="Arial"/>
                <a:ea typeface="Arial"/>
                <a:cs typeface="Arial"/>
                <a:sym typeface="Arial"/>
              </a:rPr>
              <a:t>of inspiration.”  --</a:t>
            </a:r>
            <a:r>
              <a:rPr lang="en-US" sz="2800" b="0" i="1" u="none" strike="noStrike" cap="none" baseline="0" dirty="0">
                <a:solidFill>
                  <a:srgbClr val="EAEAEA"/>
                </a:solidFill>
                <a:latin typeface="Arial"/>
                <a:ea typeface="Arial"/>
                <a:cs typeface="Arial"/>
                <a:sym typeface="Arial"/>
              </a:rPr>
              <a:t>Great Controversy, </a:t>
            </a:r>
            <a:r>
              <a:rPr lang="en-US" sz="2800" b="0" i="0" u="none" strike="noStrike" cap="none" baseline="0" dirty="0">
                <a:solidFill>
                  <a:srgbClr val="EAEAEA"/>
                </a:solidFill>
                <a:latin typeface="Arial"/>
                <a:ea typeface="Arial"/>
                <a:cs typeface="Arial"/>
                <a:sym typeface="Arial"/>
              </a:rPr>
              <a:t> p. 193</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137"/>
        <p:cNvGrpSpPr/>
        <p:nvPr/>
      </p:nvGrpSpPr>
      <p:grpSpPr>
        <a:xfrm>
          <a:off x="0" y="0"/>
          <a:ext cx="0" cy="0"/>
          <a:chOff x="0" y="0"/>
          <a:chExt cx="0" cy="0"/>
        </a:xfrm>
      </p:grpSpPr>
      <p:sp>
        <p:nvSpPr>
          <p:cNvPr id="138" name="Shape 138"/>
          <p:cNvSpPr txBox="1"/>
          <p:nvPr/>
        </p:nvSpPr>
        <p:spPr>
          <a:xfrm>
            <a:off x="174625" y="174625"/>
            <a:ext cx="8794750" cy="66786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The protest of the princes at the Diet of Spires also upheld the authority of Scripture. “’There is no sure doctrine but such as is conformable to the word of God. . . . The Lord forbids the teaching of any other doctrine. . . . The Holy Scriptures ought to be explained by other and clearer texts. . . . this Holy Book is, in all things necessary for the Christian, easy of understanding, and calculated to scatter the darkness. We are resolved, with the grace of God, to maintain the pure and exclusive preaching of His only word, such as it is contained in the biblical books of the Old and New Testaments, without adding anything thereto that may be contrary to it. This word is the only truth; it is the sure rule of all doctrine and of all life, and can never fail or deceive us. He who builds on this foundation shall stand against all the powers of hell, while all the human vanities that are set up against it shall fall before the face of God.’ . . . ‘The principles contained in this celebrated Protest . . . constitute the very essence of Protestantism.’”—</a:t>
            </a:r>
            <a:r>
              <a:rPr lang="en-US" sz="2400" b="0" i="1" u="none" strike="noStrike" cap="none" baseline="0" dirty="0">
                <a:solidFill>
                  <a:schemeClr val="lt1"/>
                </a:solidFill>
                <a:latin typeface="Arial"/>
                <a:ea typeface="Arial"/>
                <a:cs typeface="Arial"/>
                <a:sym typeface="Arial"/>
              </a:rPr>
              <a:t>Great Controversy,</a:t>
            </a:r>
            <a:r>
              <a:rPr lang="en-US" sz="2400" b="0" i="0" u="none" strike="noStrike" cap="none" baseline="0" dirty="0">
                <a:solidFill>
                  <a:schemeClr val="lt1"/>
                </a:solidFill>
                <a:latin typeface="Arial"/>
                <a:ea typeface="Arial"/>
                <a:cs typeface="Arial"/>
                <a:sym typeface="Arial"/>
              </a:rPr>
              <a:t> p. 203.</a:t>
            </a:r>
          </a:p>
          <a:p>
            <a:pPr marL="0" marR="0" lvl="0" indent="0" algn="l" rtl="0">
              <a:lnSpc>
                <a:spcPct val="100000"/>
              </a:lnSpc>
              <a:spcBef>
                <a:spcPts val="0"/>
              </a:spcBef>
              <a:spcAft>
                <a:spcPts val="0"/>
              </a:spcAft>
              <a:buNone/>
            </a:pPr>
            <a:endParaRPr sz="2400" b="0" i="0" u="none" strike="noStrike" cap="none" baseline="0" dirty="0">
              <a:solidFill>
                <a:schemeClr val="lt1"/>
              </a:solidFill>
              <a:latin typeface="Arial"/>
              <a:ea typeface="Arial"/>
              <a:cs typeface="Arial"/>
              <a:sym typeface="Arial"/>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685800" y="68580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Zwingli</a:t>
            </a:r>
          </a:p>
        </p:txBody>
      </p:sp>
      <p:sp>
        <p:nvSpPr>
          <p:cNvPr id="145" name="Shape 145"/>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Word of God = only infallible authority</a:t>
            </a:r>
          </a:p>
          <a:p>
            <a:pPr marL="342900" marR="0" lvl="0" indent="-114300" algn="l" rtl="0">
              <a:lnSpc>
                <a:spcPct val="100000"/>
              </a:lnSpc>
              <a:spcBef>
                <a:spcPts val="72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 new method, but the old method employed by the church in earlier and purer times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66568"/>
            <a:ext cx="3276600" cy="400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7387" y="957262"/>
            <a:ext cx="7812086" cy="50625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“The more he searched the </a:t>
            </a:r>
            <a:r>
              <a:rPr lang="en-US" sz="2400" b="0" i="0" u="none" strike="noStrike" cap="none" baseline="0" dirty="0">
                <a:solidFill>
                  <a:srgbClr val="FFC000"/>
                </a:solidFill>
                <a:latin typeface="Arial"/>
                <a:ea typeface="Arial"/>
                <a:cs typeface="Arial"/>
                <a:sym typeface="Arial"/>
              </a:rPr>
              <a:t>Scriptures</a:t>
            </a:r>
            <a:r>
              <a:rPr lang="en-US" sz="2400" b="0" i="0" u="none" strike="noStrike" cap="none" baseline="0" dirty="0">
                <a:solidFill>
                  <a:srgbClr val="EAEAEA"/>
                </a:solidFill>
                <a:latin typeface="Arial"/>
                <a:ea typeface="Arial"/>
                <a:cs typeface="Arial"/>
                <a:sym typeface="Arial"/>
              </a:rPr>
              <a:t>, the clearer appeared the </a:t>
            </a:r>
            <a:r>
              <a:rPr lang="en-US" sz="2400" b="0" i="0" u="none" strike="noStrike" cap="none" baseline="0" dirty="0">
                <a:solidFill>
                  <a:srgbClr val="FFC000"/>
                </a:solidFill>
                <a:latin typeface="Arial"/>
                <a:ea typeface="Arial"/>
                <a:cs typeface="Arial"/>
                <a:sym typeface="Arial"/>
              </a:rPr>
              <a:t>contrast</a:t>
            </a:r>
            <a:r>
              <a:rPr lang="en-US" sz="2400" b="0" i="0" u="none" strike="noStrike" cap="none" baseline="0" dirty="0">
                <a:solidFill>
                  <a:srgbClr val="EAEAEA"/>
                </a:solidFill>
                <a:latin typeface="Arial"/>
                <a:ea typeface="Arial"/>
                <a:cs typeface="Arial"/>
                <a:sym typeface="Arial"/>
              </a:rPr>
              <a:t> between their truths and the heresies of </a:t>
            </a:r>
            <a:r>
              <a:rPr lang="en-US" sz="2400" b="0" i="0" u="none" strike="noStrike" cap="none" baseline="0" dirty="0">
                <a:solidFill>
                  <a:srgbClr val="FFC000"/>
                </a:solidFill>
                <a:latin typeface="Arial"/>
                <a:ea typeface="Arial"/>
                <a:cs typeface="Arial"/>
                <a:sym typeface="Arial"/>
              </a:rPr>
              <a:t>Rome</a:t>
            </a:r>
            <a:r>
              <a:rPr lang="en-US" sz="2400" b="0" i="0" u="none" strike="noStrike" cap="none" baseline="0" dirty="0">
                <a:solidFill>
                  <a:srgbClr val="EAEAEA"/>
                </a:solidFill>
                <a:latin typeface="Arial"/>
                <a:ea typeface="Arial"/>
                <a:cs typeface="Arial"/>
                <a:sym typeface="Arial"/>
              </a:rPr>
              <a:t>. He </a:t>
            </a:r>
            <a:r>
              <a:rPr lang="en-US" sz="2400" b="0" i="0" u="none" strike="noStrike" cap="none" baseline="0" dirty="0">
                <a:solidFill>
                  <a:srgbClr val="FFC000"/>
                </a:solidFill>
                <a:latin typeface="Arial"/>
                <a:ea typeface="Arial"/>
                <a:cs typeface="Arial"/>
                <a:sym typeface="Arial"/>
              </a:rPr>
              <a:t>submitted himself</a:t>
            </a:r>
            <a:r>
              <a:rPr lang="en-US" sz="2400" b="0" i="0" u="none" strike="noStrike" cap="none" baseline="0" dirty="0">
                <a:solidFill>
                  <a:srgbClr val="0070C0"/>
                </a:solidFill>
                <a:latin typeface="Arial"/>
                <a:ea typeface="Arial"/>
                <a:cs typeface="Arial"/>
                <a:sym typeface="Arial"/>
              </a:rPr>
              <a:t> </a:t>
            </a:r>
            <a:r>
              <a:rPr lang="en-US" sz="2400" b="0" i="0" u="none" strike="noStrike" cap="none" baseline="0" dirty="0">
                <a:solidFill>
                  <a:srgbClr val="EAEAEA"/>
                </a:solidFill>
                <a:latin typeface="Arial"/>
                <a:ea typeface="Arial"/>
                <a:cs typeface="Arial"/>
                <a:sym typeface="Arial"/>
              </a:rPr>
              <a:t>to the Bible as the </a:t>
            </a:r>
            <a:r>
              <a:rPr lang="en-US" sz="2400" b="0" i="0" u="none" strike="noStrike" cap="none" baseline="0" dirty="0">
                <a:solidFill>
                  <a:srgbClr val="FFC000"/>
                </a:solidFill>
                <a:latin typeface="Arial"/>
                <a:ea typeface="Arial"/>
                <a:cs typeface="Arial"/>
                <a:sym typeface="Arial"/>
              </a:rPr>
              <a:t>Word of God</a:t>
            </a:r>
            <a:r>
              <a:rPr lang="en-US" sz="2400" b="0" i="0" u="none" strike="noStrike" cap="none" baseline="0" dirty="0">
                <a:solidFill>
                  <a:srgbClr val="EAEAEA"/>
                </a:solidFill>
                <a:latin typeface="Arial"/>
                <a:ea typeface="Arial"/>
                <a:cs typeface="Arial"/>
                <a:sym typeface="Arial"/>
              </a:rPr>
              <a:t>, the </a:t>
            </a:r>
            <a:r>
              <a:rPr lang="en-US" sz="2400" b="0" i="0" u="none" strike="noStrike" cap="none" baseline="0" dirty="0">
                <a:solidFill>
                  <a:srgbClr val="FFC000"/>
                </a:solidFill>
                <a:latin typeface="Arial"/>
                <a:ea typeface="Arial"/>
                <a:cs typeface="Arial"/>
                <a:sym typeface="Arial"/>
              </a:rPr>
              <a:t>only sufficient</a:t>
            </a:r>
            <a:r>
              <a:rPr lang="en-US" sz="2400" b="0" i="0" u="none" strike="noStrike" cap="none" baseline="0" dirty="0">
                <a:solidFill>
                  <a:srgbClr val="EAEAEA"/>
                </a:solidFill>
                <a:latin typeface="Arial"/>
                <a:ea typeface="Arial"/>
                <a:cs typeface="Arial"/>
                <a:sym typeface="Arial"/>
              </a:rPr>
              <a:t>, </a:t>
            </a:r>
            <a:r>
              <a:rPr lang="en-US" sz="2400" b="0" i="0" u="none" strike="noStrike" cap="none" baseline="0" dirty="0">
                <a:solidFill>
                  <a:srgbClr val="FFC000"/>
                </a:solidFill>
                <a:latin typeface="Arial"/>
                <a:ea typeface="Arial"/>
                <a:cs typeface="Arial"/>
                <a:sym typeface="Arial"/>
              </a:rPr>
              <a:t>infallible rule</a:t>
            </a:r>
            <a:r>
              <a:rPr lang="en-US" sz="2400" b="0" i="0" u="none" strike="noStrike" cap="none" baseline="0" dirty="0">
                <a:solidFill>
                  <a:srgbClr val="EAEAEA"/>
                </a:solidFill>
                <a:latin typeface="Arial"/>
                <a:ea typeface="Arial"/>
                <a:cs typeface="Arial"/>
                <a:sym typeface="Arial"/>
              </a:rPr>
              <a:t>. He saw that it must be its </a:t>
            </a:r>
            <a:r>
              <a:rPr lang="en-US" sz="2400" b="0" i="0" u="none" strike="noStrike" cap="none" baseline="0" dirty="0">
                <a:solidFill>
                  <a:srgbClr val="FFC000"/>
                </a:solidFill>
                <a:latin typeface="Arial"/>
                <a:ea typeface="Arial"/>
                <a:cs typeface="Arial"/>
                <a:sym typeface="Arial"/>
              </a:rPr>
              <a:t>own interpreter</a:t>
            </a:r>
            <a:r>
              <a:rPr lang="en-US" sz="2400" b="0" i="0" u="none" strike="noStrike" cap="none" baseline="0" dirty="0">
                <a:solidFill>
                  <a:srgbClr val="EAEAEA"/>
                </a:solidFill>
                <a:latin typeface="Arial"/>
                <a:ea typeface="Arial"/>
                <a:cs typeface="Arial"/>
                <a:sym typeface="Arial"/>
              </a:rPr>
              <a:t>. He dared not attempt to explain Scripture to sustain a </a:t>
            </a:r>
            <a:r>
              <a:rPr lang="en-US" sz="2400" b="0" i="0" u="none" strike="noStrike" cap="none" baseline="0" dirty="0">
                <a:solidFill>
                  <a:srgbClr val="FFC000"/>
                </a:solidFill>
                <a:latin typeface="Arial"/>
                <a:ea typeface="Arial"/>
                <a:cs typeface="Arial"/>
                <a:sym typeface="Arial"/>
              </a:rPr>
              <a:t>preconceived theory</a:t>
            </a:r>
            <a:r>
              <a:rPr lang="en-US" sz="2400" b="0" i="0" u="none" strike="noStrike" cap="none" baseline="0" dirty="0">
                <a:solidFill>
                  <a:srgbClr val="EAEAEA"/>
                </a:solidFill>
                <a:latin typeface="Arial"/>
                <a:ea typeface="Arial"/>
                <a:cs typeface="Arial"/>
                <a:sym typeface="Arial"/>
              </a:rPr>
              <a:t> or doctrine, but held it his duty to learn what is its </a:t>
            </a:r>
            <a:r>
              <a:rPr lang="en-US" sz="2400" b="0" i="0" u="none" strike="noStrike" cap="none" baseline="0" dirty="0">
                <a:solidFill>
                  <a:srgbClr val="FFC000"/>
                </a:solidFill>
                <a:latin typeface="Arial"/>
                <a:ea typeface="Arial"/>
                <a:cs typeface="Arial"/>
                <a:sym typeface="Arial"/>
              </a:rPr>
              <a:t>direct and obvious teaching</a:t>
            </a:r>
            <a:r>
              <a:rPr lang="en-US" sz="2400" b="0" i="0" u="none" strike="noStrike" cap="none" baseline="0" dirty="0">
                <a:solidFill>
                  <a:srgbClr val="EAEAEA"/>
                </a:solidFill>
                <a:latin typeface="Arial"/>
                <a:ea typeface="Arial"/>
                <a:cs typeface="Arial"/>
                <a:sym typeface="Arial"/>
              </a:rPr>
              <a:t>. He sought to avail himself of every help to obtain a full and correct understanding of its meaning, and he </a:t>
            </a:r>
            <a:r>
              <a:rPr lang="en-US" sz="2400" b="0" i="0" u="none" strike="noStrike" cap="none" baseline="0" dirty="0">
                <a:solidFill>
                  <a:srgbClr val="FFC000"/>
                </a:solidFill>
                <a:latin typeface="Arial"/>
                <a:ea typeface="Arial"/>
                <a:cs typeface="Arial"/>
                <a:sym typeface="Arial"/>
              </a:rPr>
              <a:t>invoked</a:t>
            </a:r>
            <a:r>
              <a:rPr lang="en-US" sz="2400" b="0" i="0" u="none" strike="noStrike" cap="none" baseline="0" dirty="0">
                <a:solidFill>
                  <a:srgbClr val="EAEAEA"/>
                </a:solidFill>
                <a:latin typeface="Arial"/>
                <a:ea typeface="Arial"/>
                <a:cs typeface="Arial"/>
                <a:sym typeface="Arial"/>
              </a:rPr>
              <a:t> the aid of the </a:t>
            </a:r>
            <a:r>
              <a:rPr lang="en-US" sz="2400" b="0" i="0" u="none" strike="noStrike" cap="none" baseline="0" dirty="0">
                <a:solidFill>
                  <a:srgbClr val="FFC000"/>
                </a:solidFill>
                <a:latin typeface="Arial"/>
                <a:ea typeface="Arial"/>
                <a:cs typeface="Arial"/>
                <a:sym typeface="Arial"/>
              </a:rPr>
              <a:t>Holy Spirit</a:t>
            </a:r>
            <a:r>
              <a:rPr lang="en-US" sz="2400" b="0" i="0" u="none" strike="noStrike" cap="none" baseline="0" dirty="0">
                <a:solidFill>
                  <a:srgbClr val="EAEAEA"/>
                </a:solidFill>
                <a:latin typeface="Arial"/>
                <a:ea typeface="Arial"/>
                <a:cs typeface="Arial"/>
                <a:sym typeface="Arial"/>
              </a:rPr>
              <a:t>, which would, he declared, </a:t>
            </a:r>
            <a:r>
              <a:rPr lang="en-US" sz="2400" b="0" i="0" u="none" strike="noStrike" cap="none" baseline="0" dirty="0">
                <a:solidFill>
                  <a:srgbClr val="FFC000"/>
                </a:solidFill>
                <a:latin typeface="Arial"/>
                <a:ea typeface="Arial"/>
                <a:cs typeface="Arial"/>
                <a:sym typeface="Arial"/>
              </a:rPr>
              <a:t>reveal</a:t>
            </a:r>
            <a:r>
              <a:rPr lang="en-US" sz="2400" b="0" i="0" u="none" strike="noStrike" cap="none" baseline="0" dirty="0">
                <a:solidFill>
                  <a:srgbClr val="EAEAEA"/>
                </a:solidFill>
                <a:latin typeface="Arial"/>
                <a:ea typeface="Arial"/>
                <a:cs typeface="Arial"/>
                <a:sym typeface="Arial"/>
              </a:rPr>
              <a:t> it to all who sought it in sincerity and with prayer.</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7387" y="1250950"/>
            <a:ext cx="7812086" cy="50625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000" b="0" i="0" u="none" strike="noStrike" cap="none" baseline="0" dirty="0">
                <a:solidFill>
                  <a:srgbClr val="EAEAEA"/>
                </a:solidFill>
                <a:latin typeface="Arial"/>
                <a:ea typeface="Arial"/>
                <a:cs typeface="Arial"/>
                <a:sym typeface="Arial"/>
              </a:rPr>
              <a:t>“’The Scriptures,’ said Zwingli, ‘</a:t>
            </a:r>
            <a:r>
              <a:rPr lang="en-US" sz="2000" b="0" i="0" u="none" strike="noStrike" cap="none" baseline="0" dirty="0">
                <a:solidFill>
                  <a:srgbClr val="FFC000"/>
                </a:solidFill>
                <a:latin typeface="Arial"/>
                <a:ea typeface="Arial"/>
                <a:cs typeface="Arial"/>
                <a:sym typeface="Arial"/>
              </a:rPr>
              <a:t>come from God, not from man</a:t>
            </a:r>
            <a:r>
              <a:rPr lang="en-US" sz="2000" b="0" i="0" u="none" strike="noStrike" cap="none" baseline="0" dirty="0">
                <a:solidFill>
                  <a:srgbClr val="EAEAEA"/>
                </a:solidFill>
                <a:latin typeface="Arial"/>
                <a:ea typeface="Arial"/>
                <a:cs typeface="Arial"/>
                <a:sym typeface="Arial"/>
              </a:rPr>
              <a:t>, and even that </a:t>
            </a:r>
            <a:r>
              <a:rPr lang="en-US" sz="2000" b="0" i="0" u="none" strike="noStrike" cap="none" baseline="0" dirty="0">
                <a:solidFill>
                  <a:srgbClr val="FFC000"/>
                </a:solidFill>
                <a:latin typeface="Arial"/>
                <a:ea typeface="Arial"/>
                <a:cs typeface="Arial"/>
                <a:sym typeface="Arial"/>
              </a:rPr>
              <a:t>God</a:t>
            </a:r>
            <a:r>
              <a:rPr lang="en-US" sz="2000" b="0" i="0" u="none" strike="noStrike" cap="none" baseline="0" dirty="0">
                <a:solidFill>
                  <a:srgbClr val="EAEAEA"/>
                </a:solidFill>
                <a:latin typeface="Arial"/>
                <a:ea typeface="Arial"/>
                <a:cs typeface="Arial"/>
                <a:sym typeface="Arial"/>
              </a:rPr>
              <a:t> who </a:t>
            </a:r>
            <a:r>
              <a:rPr lang="en-US" sz="2000" b="0" i="0" u="none" strike="noStrike" cap="none" baseline="0" dirty="0">
                <a:solidFill>
                  <a:srgbClr val="FFC000"/>
                </a:solidFill>
                <a:latin typeface="Arial"/>
                <a:ea typeface="Arial"/>
                <a:cs typeface="Arial"/>
                <a:sym typeface="Arial"/>
              </a:rPr>
              <a:t>enlightens</a:t>
            </a:r>
            <a:r>
              <a:rPr lang="en-US" sz="2000" b="0" i="0" u="none" strike="noStrike" cap="none" baseline="0" dirty="0">
                <a:solidFill>
                  <a:srgbClr val="EAEAEA"/>
                </a:solidFill>
                <a:latin typeface="Arial"/>
                <a:ea typeface="Arial"/>
                <a:cs typeface="Arial"/>
                <a:sym typeface="Arial"/>
              </a:rPr>
              <a:t> will give thee to understand that the </a:t>
            </a:r>
            <a:r>
              <a:rPr lang="en-US" sz="2000" b="0" i="0" u="none" strike="noStrike" cap="none" baseline="0" dirty="0">
                <a:solidFill>
                  <a:srgbClr val="FFC000"/>
                </a:solidFill>
                <a:latin typeface="Arial"/>
                <a:ea typeface="Arial"/>
                <a:cs typeface="Arial"/>
                <a:sym typeface="Arial"/>
              </a:rPr>
              <a:t>speech comes from God</a:t>
            </a:r>
            <a:r>
              <a:rPr lang="en-US" sz="2000" b="0" i="0" u="none" strike="noStrike" cap="none" baseline="0" dirty="0">
                <a:solidFill>
                  <a:srgbClr val="EAEAEA"/>
                </a:solidFill>
                <a:latin typeface="Arial"/>
                <a:ea typeface="Arial"/>
                <a:cs typeface="Arial"/>
                <a:sym typeface="Arial"/>
              </a:rPr>
              <a:t>. The Word of God . . . cannot fail; it is bright, it teaches itself, it discloses itself, it illumines the soul with all salvation and grace, comforts it in God, humbles it, so that it </a:t>
            </a:r>
            <a:r>
              <a:rPr lang="en-US" sz="2000" b="0" i="0" u="none" strike="noStrike" cap="none" baseline="0" dirty="0">
                <a:solidFill>
                  <a:srgbClr val="FFC000"/>
                </a:solidFill>
                <a:latin typeface="Arial"/>
                <a:ea typeface="Arial"/>
                <a:cs typeface="Arial"/>
                <a:sym typeface="Arial"/>
              </a:rPr>
              <a:t>loses</a:t>
            </a:r>
            <a:r>
              <a:rPr lang="en-US" sz="2000" b="0" i="0" u="none" strike="noStrike" cap="none" baseline="0" dirty="0">
                <a:solidFill>
                  <a:srgbClr val="EAEAEA"/>
                </a:solidFill>
                <a:latin typeface="Arial"/>
                <a:ea typeface="Arial"/>
                <a:cs typeface="Arial"/>
                <a:sym typeface="Arial"/>
              </a:rPr>
              <a:t> and even </a:t>
            </a:r>
            <a:r>
              <a:rPr lang="en-US" sz="2000" b="0" i="0" u="none" strike="noStrike" cap="none" baseline="0" dirty="0">
                <a:solidFill>
                  <a:srgbClr val="FFC000"/>
                </a:solidFill>
                <a:latin typeface="Arial"/>
                <a:ea typeface="Arial"/>
                <a:cs typeface="Arial"/>
                <a:sym typeface="Arial"/>
              </a:rPr>
              <a:t>forfeits itself</a:t>
            </a:r>
            <a:r>
              <a:rPr lang="en-US" sz="2000" b="0" i="0" u="none" strike="noStrike" cap="none" baseline="0" dirty="0">
                <a:solidFill>
                  <a:srgbClr val="EAEAEA"/>
                </a:solidFill>
                <a:latin typeface="Arial"/>
                <a:ea typeface="Arial"/>
                <a:cs typeface="Arial"/>
                <a:sym typeface="Arial"/>
              </a:rPr>
              <a:t>, and embraces God.’ The truth of these words Zwingli himself had proved. Speaking of his experience at this time, he afterward wrote: ‘When . . . I began to </a:t>
            </a:r>
            <a:r>
              <a:rPr lang="en-US" sz="2000" b="0" i="0" u="none" strike="noStrike" cap="none" baseline="0" dirty="0">
                <a:solidFill>
                  <a:srgbClr val="FFC000"/>
                </a:solidFill>
                <a:latin typeface="Arial"/>
                <a:ea typeface="Arial"/>
                <a:cs typeface="Arial"/>
                <a:sym typeface="Arial"/>
              </a:rPr>
              <a:t>give myself wholly</a:t>
            </a:r>
            <a:r>
              <a:rPr lang="en-US" sz="2000" b="0" i="0" u="none" strike="noStrike" cap="none" baseline="0" dirty="0">
                <a:solidFill>
                  <a:srgbClr val="EAEAEA"/>
                </a:solidFill>
                <a:latin typeface="Arial"/>
                <a:ea typeface="Arial"/>
                <a:cs typeface="Arial"/>
                <a:sym typeface="Arial"/>
              </a:rPr>
              <a:t> up to the </a:t>
            </a:r>
            <a:r>
              <a:rPr lang="en-US" sz="2000" b="0" i="0" u="none" strike="noStrike" cap="none" baseline="0" dirty="0">
                <a:solidFill>
                  <a:srgbClr val="FFC000"/>
                </a:solidFill>
                <a:latin typeface="Arial"/>
                <a:ea typeface="Arial"/>
                <a:cs typeface="Arial"/>
                <a:sym typeface="Arial"/>
              </a:rPr>
              <a:t>Holy Scriptures, philosophy and theology (scholastic) </a:t>
            </a:r>
            <a:r>
              <a:rPr lang="en-US" sz="2000" b="0" i="0" u="none" strike="noStrike" cap="none" baseline="0" dirty="0">
                <a:solidFill>
                  <a:srgbClr val="EAEAEA"/>
                </a:solidFill>
                <a:latin typeface="Arial"/>
                <a:ea typeface="Arial"/>
                <a:cs typeface="Arial"/>
                <a:sym typeface="Arial"/>
              </a:rPr>
              <a:t>would always keep suggesting quarrels to me. At last I came to this, that I thought, “Thou must let all that lie, and learn the meaning of God </a:t>
            </a:r>
            <a:r>
              <a:rPr lang="en-US" sz="2000" b="0" i="0" u="none" strike="noStrike" cap="none" baseline="0" dirty="0">
                <a:solidFill>
                  <a:srgbClr val="FFC000"/>
                </a:solidFill>
                <a:latin typeface="Arial"/>
                <a:ea typeface="Arial"/>
                <a:cs typeface="Arial"/>
                <a:sym typeface="Arial"/>
              </a:rPr>
              <a:t>purely</a:t>
            </a:r>
            <a:r>
              <a:rPr lang="en-US" sz="2000" b="0" i="0" u="none" strike="noStrike" cap="none" baseline="0" dirty="0">
                <a:solidFill>
                  <a:srgbClr val="EAEAEA"/>
                </a:solidFill>
                <a:latin typeface="Arial"/>
                <a:ea typeface="Arial"/>
                <a:cs typeface="Arial"/>
                <a:sym typeface="Arial"/>
              </a:rPr>
              <a:t> out of His own simple word.” Then I began to ask God for His light, and the Scriptures began to be much easier to me.’”—</a:t>
            </a:r>
            <a:r>
              <a:rPr lang="en-US" sz="2000" b="0" i="1" u="none" strike="noStrike" cap="none" baseline="0" dirty="0">
                <a:solidFill>
                  <a:srgbClr val="EAEAEA"/>
                </a:solidFill>
                <a:latin typeface="Arial"/>
                <a:ea typeface="Arial"/>
                <a:cs typeface="Arial"/>
                <a:sym typeface="Arial"/>
              </a:rPr>
              <a:t>Great Controversy,</a:t>
            </a:r>
            <a:r>
              <a:rPr lang="en-US" sz="2000" b="0" i="0" u="none" strike="noStrike" cap="none" baseline="0" dirty="0">
                <a:solidFill>
                  <a:srgbClr val="EAEAEA"/>
                </a:solidFill>
                <a:latin typeface="Arial"/>
                <a:ea typeface="Arial"/>
                <a:cs typeface="Arial"/>
                <a:sym typeface="Arial"/>
              </a:rPr>
              <a:t> pp. 173-74</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 name="Rectangle 3"/>
          <p:cNvSpPr/>
          <p:nvPr/>
        </p:nvSpPr>
        <p:spPr>
          <a:xfrm>
            <a:off x="914400" y="2590800"/>
            <a:ext cx="7391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2" name="Shape 162"/>
          <p:cNvPicPr preferRelativeResize="0"/>
          <p:nvPr/>
        </p:nvPicPr>
        <p:blipFill rotWithShape="1">
          <a:blip r:embed="rId3"/>
          <a:srcRect/>
          <a:stretch/>
        </p:blipFill>
        <p:spPr>
          <a:xfrm>
            <a:off x="762000" y="990600"/>
            <a:ext cx="7620000" cy="4648200"/>
          </a:xfrm>
          <a:prstGeom prst="rect">
            <a:avLst/>
          </a:prstGeom>
          <a:noFill/>
          <a:ln>
            <a:noFill/>
          </a:ln>
        </p:spPr>
      </p:pic>
    </p:spTree>
    <p:extLst>
      <p:ext uri="{BB962C8B-B14F-4D97-AF65-F5344CB8AC3E}">
        <p14:creationId xmlns:p14="http://schemas.microsoft.com/office/powerpoint/2010/main" val="4275025821"/>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Rectangle 1"/>
          <p:cNvSpPr/>
          <p:nvPr/>
        </p:nvSpPr>
        <p:spPr>
          <a:xfrm>
            <a:off x="914400" y="2590800"/>
            <a:ext cx="7391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9" name="Shape 169"/>
          <p:cNvPicPr preferRelativeResize="0"/>
          <p:nvPr/>
        </p:nvPicPr>
        <p:blipFill rotWithShape="1">
          <a:blip r:embed="rId3"/>
          <a:srcRect/>
          <a:stretch/>
        </p:blipFill>
        <p:spPr>
          <a:xfrm>
            <a:off x="762001" y="990601"/>
            <a:ext cx="7619999" cy="4800599"/>
          </a:xfrm>
          <a:prstGeom prst="rect">
            <a:avLst/>
          </a:prstGeom>
          <a:noFill/>
          <a:ln>
            <a:noFill/>
          </a:ln>
        </p:spPr>
      </p:pic>
    </p:spTree>
    <p:extLst>
      <p:ext uri="{BB962C8B-B14F-4D97-AF65-F5344CB8AC3E}">
        <p14:creationId xmlns:p14="http://schemas.microsoft.com/office/powerpoint/2010/main" val="1158817569"/>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400" b="1" i="1" dirty="0">
                <a:solidFill>
                  <a:srgbClr val="FFC000"/>
                </a:solidFill>
              </a:rPr>
              <a:t>The Authority of the Bible</a:t>
            </a:r>
            <a:br>
              <a:rPr lang="en-US" sz="4400" b="1" i="1" dirty="0">
                <a:solidFill>
                  <a:srgbClr val="FFC000"/>
                </a:solidFill>
              </a:rPr>
            </a:br>
            <a:r>
              <a:rPr lang="en-US" sz="4400" b="1" i="1" dirty="0">
                <a:solidFill>
                  <a:srgbClr val="FFC000"/>
                </a:solidFill>
              </a:rPr>
              <a:t>in the History of Theology</a:t>
            </a:r>
          </a:p>
        </p:txBody>
      </p:sp>
      <p:sp>
        <p:nvSpPr>
          <p:cNvPr id="6" name="Subtitle 5"/>
          <p:cNvSpPr>
            <a:spLocks noGrp="1"/>
          </p:cNvSpPr>
          <p:nvPr>
            <p:ph type="subTitle" idx="1"/>
          </p:nvPr>
        </p:nvSpPr>
        <p:spPr/>
        <p:txBody>
          <a:bodyPr/>
          <a:lstStyle/>
          <a:p>
            <a:pPr>
              <a:spcBef>
                <a:spcPts val="0"/>
              </a:spcBef>
            </a:pPr>
            <a:r>
              <a:rPr lang="en-US" sz="3200" b="1" i="1" dirty="0">
                <a:solidFill>
                  <a:srgbClr val="FFC000"/>
                </a:solidFill>
              </a:rPr>
              <a:t>Reformation - Present</a:t>
            </a:r>
          </a:p>
        </p:txBody>
      </p:sp>
    </p:spTree>
    <p:extLst>
      <p:ext uri="{BB962C8B-B14F-4D97-AF65-F5344CB8AC3E}">
        <p14:creationId xmlns:p14="http://schemas.microsoft.com/office/powerpoint/2010/main" val="1666797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228600" y="304800"/>
            <a:ext cx="8686800" cy="6324600"/>
          </a:xfrm>
          <a:prstGeom prst="rect">
            <a:avLst/>
          </a:prstGeom>
          <a:solidFill>
            <a:srgbClr val="FFFFFF"/>
          </a:solidFill>
          <a:ln w="25400" cap="rnd">
            <a:solidFill>
              <a:srgbClr val="BCBCBC"/>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76" name="Shape 176"/>
          <p:cNvPicPr preferRelativeResize="0"/>
          <p:nvPr/>
        </p:nvPicPr>
        <p:blipFill rotWithShape="1">
          <a:blip r:embed="rId3"/>
          <a:srcRect/>
          <a:stretch/>
        </p:blipFill>
        <p:spPr>
          <a:xfrm>
            <a:off x="304800" y="641350"/>
            <a:ext cx="8534399" cy="55753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09800"/>
            <a:ext cx="4648200" cy="830997"/>
          </a:xfrm>
          <a:prstGeom prst="rect">
            <a:avLst/>
          </a:prstGeom>
          <a:noFill/>
        </p:spPr>
        <p:txBody>
          <a:bodyPr wrap="square" rtlCol="0">
            <a:spAutoFit/>
          </a:bodyPr>
          <a:lstStyle/>
          <a:p>
            <a:r>
              <a:rPr lang="en-US" sz="4800" dirty="0">
                <a:solidFill>
                  <a:schemeClr val="bg1"/>
                </a:solidFill>
              </a:rPr>
              <a:t>The Bible</a:t>
            </a:r>
          </a:p>
        </p:txBody>
      </p:sp>
      <p:sp>
        <p:nvSpPr>
          <p:cNvPr id="3" name="TextBox 2"/>
          <p:cNvSpPr txBox="1"/>
          <p:nvPr/>
        </p:nvSpPr>
        <p:spPr>
          <a:xfrm>
            <a:off x="4800600" y="2217003"/>
            <a:ext cx="1905000" cy="830997"/>
          </a:xfrm>
          <a:prstGeom prst="rect">
            <a:avLst/>
          </a:prstGeom>
          <a:noFill/>
        </p:spPr>
        <p:txBody>
          <a:bodyPr wrap="square" rtlCol="0">
            <a:spAutoFit/>
          </a:bodyPr>
          <a:lstStyle/>
          <a:p>
            <a:r>
              <a:rPr lang="en-US" sz="4800" dirty="0">
                <a:solidFill>
                  <a:schemeClr val="bg1"/>
                </a:solidFill>
              </a:rPr>
              <a:t>Alone</a:t>
            </a:r>
          </a:p>
        </p:txBody>
      </p:sp>
      <p:sp>
        <p:nvSpPr>
          <p:cNvPr id="4" name="TextBox 3"/>
          <p:cNvSpPr txBox="1"/>
          <p:nvPr/>
        </p:nvSpPr>
        <p:spPr>
          <a:xfrm>
            <a:off x="4800600" y="2209800"/>
            <a:ext cx="1905000" cy="830997"/>
          </a:xfrm>
          <a:prstGeom prst="rect">
            <a:avLst/>
          </a:prstGeom>
          <a:noFill/>
          <a:ln>
            <a:solidFill>
              <a:srgbClr val="C00000"/>
            </a:solidFill>
          </a:ln>
        </p:spPr>
        <p:txBody>
          <a:bodyPr wrap="square" rtlCol="0">
            <a:spAutoFit/>
          </a:bodyPr>
          <a:lstStyle/>
          <a:p>
            <a:r>
              <a:rPr lang="en-US" sz="4800" dirty="0">
                <a:solidFill>
                  <a:schemeClr val="bg1"/>
                </a:solidFill>
              </a:rPr>
              <a:t>Alone</a:t>
            </a:r>
          </a:p>
        </p:txBody>
      </p:sp>
      <p:sp>
        <p:nvSpPr>
          <p:cNvPr id="5" name="TextBox 4"/>
          <p:cNvSpPr txBox="1"/>
          <p:nvPr/>
        </p:nvSpPr>
        <p:spPr>
          <a:xfrm>
            <a:off x="4800600" y="2209800"/>
            <a:ext cx="1905000" cy="830997"/>
          </a:xfrm>
          <a:prstGeom prst="rect">
            <a:avLst/>
          </a:prstGeom>
          <a:noFill/>
        </p:spPr>
        <p:txBody>
          <a:bodyPr wrap="square" rtlCol="0">
            <a:spAutoFit/>
          </a:bodyPr>
          <a:lstStyle/>
          <a:p>
            <a:r>
              <a:rPr lang="en-US" sz="4800" u="sng" dirty="0">
                <a:solidFill>
                  <a:schemeClr val="bg1"/>
                </a:solidFill>
              </a:rPr>
              <a:t>Alone</a:t>
            </a:r>
          </a:p>
        </p:txBody>
      </p:sp>
      <p:sp>
        <p:nvSpPr>
          <p:cNvPr id="7" name="TextBox 6"/>
          <p:cNvSpPr txBox="1"/>
          <p:nvPr/>
        </p:nvSpPr>
        <p:spPr>
          <a:xfrm>
            <a:off x="4800600" y="2209800"/>
            <a:ext cx="1905000" cy="830997"/>
          </a:xfrm>
          <a:prstGeom prst="rect">
            <a:avLst/>
          </a:prstGeom>
          <a:noFill/>
        </p:spPr>
        <p:txBody>
          <a:bodyPr wrap="square" rtlCol="0">
            <a:spAutoFit/>
          </a:bodyPr>
          <a:lstStyle/>
          <a:p>
            <a:r>
              <a:rPr lang="en-US" sz="4800" dirty="0">
                <a:solidFill>
                  <a:srgbClr val="FFC000"/>
                </a:solidFill>
              </a:rPr>
              <a:t>Alone</a:t>
            </a:r>
          </a:p>
        </p:txBody>
      </p:sp>
      <p:sp>
        <p:nvSpPr>
          <p:cNvPr id="9" name="TextBox 8"/>
          <p:cNvSpPr txBox="1"/>
          <p:nvPr/>
        </p:nvSpPr>
        <p:spPr>
          <a:xfrm>
            <a:off x="4800600" y="2209800"/>
            <a:ext cx="1905000" cy="830997"/>
          </a:xfrm>
          <a:prstGeom prst="rect">
            <a:avLst/>
          </a:prstGeom>
          <a:noFill/>
        </p:spPr>
        <p:txBody>
          <a:bodyPr wrap="square" rtlCol="0">
            <a:spAutoFit/>
          </a:bodyPr>
          <a:lstStyle/>
          <a:p>
            <a:r>
              <a:rPr lang="en-US" sz="4800" dirty="0">
                <a:solidFill>
                  <a:srgbClr val="C00000"/>
                </a:solidFill>
              </a:rPr>
              <a:t>Alone</a:t>
            </a:r>
          </a:p>
        </p:txBody>
      </p:sp>
      <p:sp>
        <p:nvSpPr>
          <p:cNvPr id="11" name="Down Arrow 10"/>
          <p:cNvSpPr/>
          <p:nvPr/>
        </p:nvSpPr>
        <p:spPr>
          <a:xfrm>
            <a:off x="5257800" y="990600"/>
            <a:ext cx="9144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4-Point Star 9"/>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0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xit" presetSubtype="0" fill="hold" grpId="1" nodeType="after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500"/>
                            </p:stCondLst>
                            <p:childTnLst>
                              <p:par>
                                <p:cTn id="26" presetID="10" presetClass="exit" presetSubtype="0" fill="hold" grpId="1" nodeType="after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p:bldP spid="5" grpId="1"/>
      <p:bldP spid="7" grpId="0"/>
      <p:bldP spid="7" grpId="1"/>
      <p:bldP spid="9"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09800"/>
            <a:ext cx="4648200" cy="830997"/>
          </a:xfrm>
          <a:prstGeom prst="rect">
            <a:avLst/>
          </a:prstGeom>
          <a:noFill/>
        </p:spPr>
        <p:txBody>
          <a:bodyPr wrap="square" rtlCol="0">
            <a:spAutoFit/>
          </a:bodyPr>
          <a:lstStyle/>
          <a:p>
            <a:r>
              <a:rPr lang="en-US" sz="4800" dirty="0">
                <a:solidFill>
                  <a:schemeClr val="bg1"/>
                </a:solidFill>
              </a:rPr>
              <a:t>The Bible</a:t>
            </a:r>
          </a:p>
        </p:txBody>
      </p:sp>
      <p:sp>
        <p:nvSpPr>
          <p:cNvPr id="10" name="TextBox 9"/>
          <p:cNvSpPr txBox="1"/>
          <p:nvPr/>
        </p:nvSpPr>
        <p:spPr>
          <a:xfrm>
            <a:off x="5257800" y="2209800"/>
            <a:ext cx="1905000" cy="830997"/>
          </a:xfrm>
          <a:prstGeom prst="rect">
            <a:avLst/>
          </a:prstGeom>
          <a:noFill/>
        </p:spPr>
        <p:txBody>
          <a:bodyPr wrap="square" rtlCol="0">
            <a:spAutoFit/>
          </a:bodyPr>
          <a:lstStyle/>
          <a:p>
            <a:r>
              <a:rPr lang="en-US" sz="4800" dirty="0">
                <a:solidFill>
                  <a:srgbClr val="C00000"/>
                </a:solidFill>
              </a:rPr>
              <a:t>Alone</a:t>
            </a:r>
          </a:p>
        </p:txBody>
      </p:sp>
      <p:sp>
        <p:nvSpPr>
          <p:cNvPr id="12" name="TextBox 11"/>
          <p:cNvSpPr txBox="1"/>
          <p:nvPr/>
        </p:nvSpPr>
        <p:spPr>
          <a:xfrm>
            <a:off x="5257800" y="3283803"/>
            <a:ext cx="1905000" cy="830997"/>
          </a:xfrm>
          <a:prstGeom prst="rect">
            <a:avLst/>
          </a:prstGeom>
          <a:noFill/>
        </p:spPr>
        <p:txBody>
          <a:bodyPr wrap="square" rtlCol="0">
            <a:spAutoFit/>
          </a:bodyPr>
          <a:lstStyle/>
          <a:p>
            <a:r>
              <a:rPr lang="en-US" sz="4800" dirty="0">
                <a:solidFill>
                  <a:srgbClr val="0070C0"/>
                </a:solidFill>
              </a:rPr>
              <a:t>Alone</a:t>
            </a:r>
          </a:p>
        </p:txBody>
      </p:sp>
      <p:sp>
        <p:nvSpPr>
          <p:cNvPr id="15" name="TextBox 14"/>
          <p:cNvSpPr txBox="1"/>
          <p:nvPr/>
        </p:nvSpPr>
        <p:spPr>
          <a:xfrm>
            <a:off x="5257800" y="4350603"/>
            <a:ext cx="3124200" cy="830997"/>
          </a:xfrm>
          <a:prstGeom prst="rect">
            <a:avLst/>
          </a:prstGeom>
          <a:noFill/>
        </p:spPr>
        <p:txBody>
          <a:bodyPr wrap="square" rtlCol="0">
            <a:spAutoFit/>
          </a:bodyPr>
          <a:lstStyle/>
          <a:p>
            <a:r>
              <a:rPr lang="en-US" sz="4800" dirty="0">
                <a:solidFill>
                  <a:srgbClr val="7030A0"/>
                </a:solidFill>
              </a:rPr>
              <a:t>Alone</a:t>
            </a: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43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withEffect">
                                  <p:stCondLst>
                                    <p:cond delay="0"/>
                                  </p:stCondLst>
                                  <p:childTnLst>
                                    <p:animScale>
                                      <p:cBhvr>
                                        <p:cTn id="6" dur="2000" fill="hold"/>
                                        <p:tgtEl>
                                          <p:spTgt spid="10"/>
                                        </p:tgtEl>
                                      </p:cBhvr>
                                      <p:by x="150000" y="150000"/>
                                    </p:animScale>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2500"/>
                            </p:stCondLst>
                            <p:childTnLst>
                              <p:par>
                                <p:cTn id="12" presetID="8" presetClass="emph" presetSubtype="0" fill="hold" grpId="0" nodeType="afterEffect">
                                  <p:stCondLst>
                                    <p:cond delay="0"/>
                                  </p:stCondLst>
                                  <p:childTnLst>
                                    <p:animRot by="21600000">
                                      <p:cBhvr>
                                        <p:cTn id="13" dur="2000" fill="hold"/>
                                        <p:tgtEl>
                                          <p:spTgt spid="12"/>
                                        </p:tgtEl>
                                        <p:attrNameLst>
                                          <p:attrName>r</p:attrName>
                                        </p:attrNameLst>
                                      </p:cBhvr>
                                    </p:animRot>
                                  </p:childTnLst>
                                </p:cTn>
                              </p:par>
                            </p:childTnLst>
                          </p:cTn>
                        </p:par>
                        <p:par>
                          <p:cTn id="14" fill="hold">
                            <p:stCondLst>
                              <p:cond delay="4500"/>
                            </p:stCondLst>
                            <p:childTnLst>
                              <p:par>
                                <p:cTn id="15" presetID="2" presetClass="entr" presetSubtype="4" fill="hold" grpId="0" nodeType="afterEffect">
                                  <p:stCondLst>
                                    <p:cond delay="0"/>
                                  </p:stCondLst>
                                  <p:iterate type="lt">
                                    <p:tmPct val="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5000"/>
                            </p:stCondLst>
                            <p:childTnLst>
                              <p:par>
                                <p:cTn id="20" presetID="28" presetClass="emph" presetSubtype="0" fill="hold" grpId="1" nodeType="afterEffect">
                                  <p:stCondLst>
                                    <p:cond delay="0"/>
                                  </p:stCondLst>
                                  <p:iterate type="lt">
                                    <p:tmPct val="10000"/>
                                  </p:iterate>
                                  <p:childTnLst>
                                    <p:animClr clrSpc="rgb" dir="cw">
                                      <p:cBhvr override="childStyle">
                                        <p:cTn id="21" dur="500" fill="hold"/>
                                        <p:tgtEl>
                                          <p:spTgt spid="15"/>
                                        </p:tgtEl>
                                        <p:attrNameLst>
                                          <p:attrName>style.color</p:attrName>
                                        </p:attrNameLst>
                                      </p:cBhvr>
                                      <p:to>
                                        <a:schemeClr val="accent2"/>
                                      </p:to>
                                    </p:animClr>
                                    <p:animClr clrSpc="rgb" dir="cw">
                                      <p:cBhvr>
                                        <p:cTn id="22" dur="500" fill="hold"/>
                                        <p:tgtEl>
                                          <p:spTgt spid="15"/>
                                        </p:tgtEl>
                                        <p:attrNameLst>
                                          <p:attrName>fillcolor</p:attrName>
                                        </p:attrNameLst>
                                      </p:cBhvr>
                                      <p:to>
                                        <a:schemeClr val="accent2"/>
                                      </p:to>
                                    </p:animClr>
                                    <p:set>
                                      <p:cBhvr>
                                        <p:cTn id="23" dur="500" fill="hold"/>
                                        <p:tgtEl>
                                          <p:spTgt spid="15"/>
                                        </p:tgtEl>
                                        <p:attrNameLst>
                                          <p:attrName>fill.type</p:attrName>
                                        </p:attrNameLst>
                                      </p:cBhvr>
                                      <p:to>
                                        <p:strVal val="solid"/>
                                      </p:to>
                                    </p:set>
                                    <p:anim to="1.5" calcmode="lin" valueType="num">
                                      <p:cBhvr override="childStyle">
                                        <p:cTn id="24" dur="500" fill="hold"/>
                                        <p:tgtEl>
                                          <p:spTgt spid="15"/>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2" grpId="0"/>
      <p:bldP spid="12"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09800"/>
            <a:ext cx="4648200" cy="830997"/>
          </a:xfrm>
          <a:prstGeom prst="rect">
            <a:avLst/>
          </a:prstGeom>
          <a:noFill/>
        </p:spPr>
        <p:txBody>
          <a:bodyPr wrap="square" rtlCol="0">
            <a:spAutoFit/>
          </a:bodyPr>
          <a:lstStyle/>
          <a:p>
            <a:r>
              <a:rPr lang="en-US" sz="4800" dirty="0">
                <a:solidFill>
                  <a:schemeClr val="bg1"/>
                </a:solidFill>
              </a:rPr>
              <a:t>The Bible</a:t>
            </a:r>
          </a:p>
        </p:txBody>
      </p:sp>
      <p:sp>
        <p:nvSpPr>
          <p:cNvPr id="3" name="TextBox 2"/>
          <p:cNvSpPr txBox="1"/>
          <p:nvPr/>
        </p:nvSpPr>
        <p:spPr>
          <a:xfrm>
            <a:off x="4800600" y="2217003"/>
            <a:ext cx="1905000" cy="830997"/>
          </a:xfrm>
          <a:prstGeom prst="rect">
            <a:avLst/>
          </a:prstGeom>
          <a:noFill/>
        </p:spPr>
        <p:txBody>
          <a:bodyPr wrap="square" rtlCol="0">
            <a:spAutoFit/>
          </a:bodyPr>
          <a:lstStyle/>
          <a:p>
            <a:r>
              <a:rPr lang="en-US" sz="4800" dirty="0">
                <a:solidFill>
                  <a:schemeClr val="bg1"/>
                </a:solidFill>
              </a:rPr>
              <a:t>Alone</a:t>
            </a:r>
          </a:p>
        </p:txBody>
      </p:sp>
      <p:sp>
        <p:nvSpPr>
          <p:cNvPr id="4" name="TextBox 3"/>
          <p:cNvSpPr txBox="1"/>
          <p:nvPr/>
        </p:nvSpPr>
        <p:spPr>
          <a:xfrm>
            <a:off x="4800600" y="4648200"/>
            <a:ext cx="1905000" cy="830997"/>
          </a:xfrm>
          <a:prstGeom prst="rect">
            <a:avLst/>
          </a:prstGeom>
          <a:noFill/>
          <a:ln>
            <a:solidFill>
              <a:srgbClr val="C00000"/>
            </a:solidFill>
          </a:ln>
        </p:spPr>
        <p:txBody>
          <a:bodyPr wrap="square" rtlCol="0">
            <a:spAutoFit/>
          </a:bodyPr>
          <a:lstStyle/>
          <a:p>
            <a:r>
              <a:rPr lang="en-US" sz="4800" dirty="0">
                <a:solidFill>
                  <a:schemeClr val="bg1"/>
                </a:solidFill>
              </a:rPr>
              <a:t>Alone</a:t>
            </a:r>
          </a:p>
        </p:txBody>
      </p:sp>
      <p:sp>
        <p:nvSpPr>
          <p:cNvPr id="5" name="TextBox 4"/>
          <p:cNvSpPr txBox="1"/>
          <p:nvPr/>
        </p:nvSpPr>
        <p:spPr>
          <a:xfrm>
            <a:off x="4800600" y="2209800"/>
            <a:ext cx="1905000" cy="830997"/>
          </a:xfrm>
          <a:prstGeom prst="rect">
            <a:avLst/>
          </a:prstGeom>
          <a:noFill/>
        </p:spPr>
        <p:txBody>
          <a:bodyPr wrap="square" rtlCol="0">
            <a:spAutoFit/>
          </a:bodyPr>
          <a:lstStyle/>
          <a:p>
            <a:r>
              <a:rPr lang="en-US" sz="4800" u="sng" dirty="0">
                <a:solidFill>
                  <a:schemeClr val="bg1"/>
                </a:solidFill>
              </a:rPr>
              <a:t>Alone</a:t>
            </a:r>
          </a:p>
        </p:txBody>
      </p:sp>
      <p:sp>
        <p:nvSpPr>
          <p:cNvPr id="7" name="TextBox 6"/>
          <p:cNvSpPr txBox="1"/>
          <p:nvPr/>
        </p:nvSpPr>
        <p:spPr>
          <a:xfrm>
            <a:off x="4800600" y="3048000"/>
            <a:ext cx="1905000" cy="830997"/>
          </a:xfrm>
          <a:prstGeom prst="rect">
            <a:avLst/>
          </a:prstGeom>
          <a:noFill/>
        </p:spPr>
        <p:txBody>
          <a:bodyPr wrap="square" rtlCol="0">
            <a:spAutoFit/>
          </a:bodyPr>
          <a:lstStyle/>
          <a:p>
            <a:r>
              <a:rPr lang="en-US" sz="4800" dirty="0">
                <a:solidFill>
                  <a:srgbClr val="FFC000"/>
                </a:solidFill>
              </a:rPr>
              <a:t>Alone</a:t>
            </a:r>
          </a:p>
        </p:txBody>
      </p:sp>
      <p:sp>
        <p:nvSpPr>
          <p:cNvPr id="9" name="TextBox 8"/>
          <p:cNvSpPr txBox="1"/>
          <p:nvPr/>
        </p:nvSpPr>
        <p:spPr>
          <a:xfrm>
            <a:off x="4800600" y="3810000"/>
            <a:ext cx="1905000" cy="830997"/>
          </a:xfrm>
          <a:prstGeom prst="rect">
            <a:avLst/>
          </a:prstGeom>
          <a:noFill/>
        </p:spPr>
        <p:txBody>
          <a:bodyPr wrap="square" rtlCol="0">
            <a:spAutoFit/>
          </a:bodyPr>
          <a:lstStyle/>
          <a:p>
            <a:r>
              <a:rPr lang="en-US" sz="4800" dirty="0">
                <a:solidFill>
                  <a:srgbClr val="C00000"/>
                </a:solidFill>
              </a:rPr>
              <a:t>Alone</a:t>
            </a:r>
          </a:p>
        </p:txBody>
      </p:sp>
      <p:sp>
        <p:nvSpPr>
          <p:cNvPr id="8" name="4-Point Star 7"/>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44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2050" name="Picture 2" descr="C:\Users\Carol Raney\Desktop\Ed Zinke\Graphics\Film_With_Rose_Through_B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9" y="1772909"/>
            <a:ext cx="3999419" cy="218949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44"/>
          <p:cNvSpPr txBox="1">
            <a:spLocks/>
          </p:cNvSpPr>
          <p:nvPr/>
        </p:nvSpPr>
        <p:spPr>
          <a:xfrm>
            <a:off x="685800" y="685800"/>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C19859"/>
              </a:buClr>
              <a:buSzPct val="25000"/>
              <a:buFont typeface="Arial"/>
              <a:buNone/>
            </a:pPr>
            <a:r>
              <a:rPr lang="en-US" sz="4800" b="1" i="1" dirty="0">
                <a:solidFill>
                  <a:srgbClr val="FFC000"/>
                </a:solidFill>
              </a:rPr>
              <a:t>Protestant Reformation</a:t>
            </a:r>
          </a:p>
        </p:txBody>
      </p:sp>
      <p:sp>
        <p:nvSpPr>
          <p:cNvPr id="2" name="TextBox 1"/>
          <p:cNvSpPr txBox="1"/>
          <p:nvPr/>
        </p:nvSpPr>
        <p:spPr>
          <a:xfrm>
            <a:off x="457200" y="4332982"/>
            <a:ext cx="3527425" cy="1077218"/>
          </a:xfrm>
          <a:prstGeom prst="rect">
            <a:avLst/>
          </a:prstGeom>
          <a:noFill/>
        </p:spPr>
        <p:txBody>
          <a:bodyPr wrap="square" rtlCol="0">
            <a:spAutoFit/>
          </a:bodyPr>
          <a:lstStyle/>
          <a:p>
            <a:pPr algn="ctr"/>
            <a:r>
              <a:rPr lang="en-US" sz="3200" dirty="0">
                <a:solidFill>
                  <a:schemeClr val="bg1"/>
                </a:solidFill>
              </a:rPr>
              <a:t>The Bible </a:t>
            </a:r>
          </a:p>
          <a:p>
            <a:pPr algn="ctr"/>
            <a:r>
              <a:rPr lang="en-US" sz="3200" dirty="0">
                <a:solidFill>
                  <a:schemeClr val="bg1"/>
                </a:solidFill>
              </a:rPr>
              <a:t> ALONE</a:t>
            </a:r>
          </a:p>
        </p:txBody>
      </p:sp>
      <p:sp>
        <p:nvSpPr>
          <p:cNvPr id="3" name="TextBox 2"/>
          <p:cNvSpPr txBox="1"/>
          <p:nvPr/>
        </p:nvSpPr>
        <p:spPr>
          <a:xfrm>
            <a:off x="4191001" y="4330005"/>
            <a:ext cx="4267200" cy="1384995"/>
          </a:xfrm>
          <a:prstGeom prst="rect">
            <a:avLst/>
          </a:prstGeom>
          <a:noFill/>
        </p:spPr>
        <p:txBody>
          <a:bodyPr wrap="square" rtlCol="0">
            <a:spAutoFit/>
          </a:bodyPr>
          <a:lstStyle/>
          <a:p>
            <a:r>
              <a:rPr lang="en-US" sz="2800" dirty="0">
                <a:solidFill>
                  <a:schemeClr val="bg1"/>
                </a:solidFill>
              </a:rPr>
              <a:t>Is the lens (philosophy) through which the natural world is understood</a:t>
            </a:r>
          </a:p>
        </p:txBody>
      </p:sp>
      <p:sp>
        <p:nvSpPr>
          <p:cNvPr id="5" name="Oval 4"/>
          <p:cNvSpPr/>
          <p:nvPr/>
        </p:nvSpPr>
        <p:spPr>
          <a:xfrm>
            <a:off x="1371600" y="4871591"/>
            <a:ext cx="1828800" cy="53860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3352800" y="4449887"/>
            <a:ext cx="685800" cy="350713"/>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4-Point Star 7"/>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rotWithShape="1">
          <a:blip r:embed="rId3"/>
          <a:srcRect t="2919" r="8251"/>
          <a:stretch/>
        </p:blipFill>
        <p:spPr>
          <a:xfrm>
            <a:off x="1693861" y="914400"/>
            <a:ext cx="5756275" cy="5068886"/>
          </a:xfrm>
          <a:prstGeom prst="rect">
            <a:avLst/>
          </a:prstGeom>
          <a:noFill/>
          <a:ln>
            <a:noFill/>
          </a:ln>
        </p:spPr>
      </p:pic>
      <p:sp>
        <p:nvSpPr>
          <p:cNvPr id="188" name="Shape 188"/>
          <p:cNvSpPr txBox="1"/>
          <p:nvPr/>
        </p:nvSpPr>
        <p:spPr>
          <a:xfrm>
            <a:off x="2514600" y="3929062"/>
            <a:ext cx="4386262"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The</a:t>
            </a:r>
          </a:p>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Bible Alone</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94" name="Shape 194"/>
          <p:cNvPicPr preferRelativeResize="0"/>
          <p:nvPr/>
        </p:nvPicPr>
        <p:blipFill rotWithShape="1">
          <a:blip r:embed="rId3"/>
          <a:srcRect/>
          <a:stretch/>
        </p:blipFill>
        <p:spPr>
          <a:xfrm>
            <a:off x="1752600" y="1603375"/>
            <a:ext cx="5562600" cy="4252912"/>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2907360529"/>
              </p:ext>
            </p:extLst>
          </p:nvPr>
        </p:nvGraphicFramePr>
        <p:xfrm>
          <a:off x="457200" y="1736725"/>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457200" y="941387"/>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b="1" i="1" dirty="0">
                <a:solidFill>
                  <a:srgbClr val="FFC000"/>
                </a:solidFill>
                <a:latin typeface="Arial"/>
                <a:ea typeface="Arial"/>
                <a:cs typeface="Arial"/>
              </a:rPr>
              <a:t>Protestant Scholasticism</a:t>
            </a:r>
            <a:endParaRPr lang="en-US" altLang="en-US" b="1" i="1" dirty="0">
              <a:solidFill>
                <a:srgbClr val="FFC000"/>
              </a:solidFill>
            </a:endParaRPr>
          </a:p>
        </p:txBody>
      </p:sp>
      <p:sp>
        <p:nvSpPr>
          <p:cNvPr id="5" name="Shape 201"/>
          <p:cNvSpPr/>
          <p:nvPr/>
        </p:nvSpPr>
        <p:spPr>
          <a:xfrm>
            <a:off x="5573712" y="-304800"/>
            <a:ext cx="609599" cy="1176337"/>
          </a:xfrm>
          <a:prstGeom prst="downArrow">
            <a:avLst>
              <a:gd name="adj1" fmla="val 16003"/>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Shape 202"/>
          <p:cNvSpPr txBox="1"/>
          <p:nvPr/>
        </p:nvSpPr>
        <p:spPr>
          <a:xfrm>
            <a:off x="838200" y="3810000"/>
            <a:ext cx="7373937" cy="1752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dirty="0">
                <a:solidFill>
                  <a:schemeClr val="lt1"/>
                </a:solidFill>
              </a:rPr>
              <a:t>Used the s</a:t>
            </a:r>
            <a:r>
              <a:rPr lang="en-US" sz="3200" b="0" i="0" u="none" strike="noStrike" cap="none" baseline="0" dirty="0">
                <a:solidFill>
                  <a:schemeClr val="lt1"/>
                </a:solidFill>
                <a:latin typeface="Arial"/>
                <a:ea typeface="Arial"/>
                <a:cs typeface="Arial"/>
                <a:sym typeface="Arial"/>
              </a:rPr>
              <a:t>ame rationalistic methods for theology as </a:t>
            </a:r>
            <a:r>
              <a:rPr lang="en-US" sz="3200" dirty="0">
                <a:solidFill>
                  <a:schemeClr val="lt1"/>
                </a:solidFill>
              </a:rPr>
              <a:t>the </a:t>
            </a:r>
            <a:r>
              <a:rPr lang="en-US" sz="3200" b="0" i="0" u="none" strike="noStrike" cap="none" baseline="0" dirty="0">
                <a:solidFill>
                  <a:schemeClr val="lt1"/>
                </a:solidFill>
                <a:latin typeface="Arial"/>
                <a:ea typeface="Arial"/>
                <a:cs typeface="Arial"/>
                <a:sym typeface="Arial"/>
              </a:rPr>
              <a:t>middle ages</a:t>
            </a:r>
          </a:p>
        </p:txBody>
      </p:sp>
    </p:spTree>
    <p:extLst>
      <p:ext uri="{BB962C8B-B14F-4D97-AF65-F5344CB8AC3E}">
        <p14:creationId xmlns:p14="http://schemas.microsoft.com/office/powerpoint/2010/main" val="3524317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Scholasticism</a:t>
            </a:r>
          </a:p>
        </p:txBody>
      </p:sp>
      <p:sp>
        <p:nvSpPr>
          <p:cNvPr id="209" name="Shape 20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Tradition was </a:t>
            </a:r>
            <a:r>
              <a:rPr lang="en-US" sz="3600" b="1" i="1" u="none" strike="noStrike" cap="none" baseline="0" dirty="0">
                <a:solidFill>
                  <a:srgbClr val="FFC000"/>
                </a:solidFill>
                <a:latin typeface="Arial"/>
                <a:ea typeface="Arial"/>
                <a:cs typeface="Arial"/>
                <a:sym typeface="Arial"/>
              </a:rPr>
              <a:t>the</a:t>
            </a:r>
            <a:r>
              <a:rPr lang="en-US" sz="3600" b="0" i="0" u="none" strike="noStrike" cap="none" baseline="0" dirty="0">
                <a:solidFill>
                  <a:srgbClr val="EAEAEA"/>
                </a:solidFill>
                <a:latin typeface="Arial"/>
                <a:ea typeface="Arial"/>
                <a:cs typeface="Arial"/>
                <a:sym typeface="Arial"/>
              </a:rPr>
              <a:t> authority</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Church tradition</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Particularly the Philosophical tradition of Aristotle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Cosmology of Ptolemy</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Aristotelian Scholasticism</a:t>
            </a:r>
          </a:p>
        </p:txBody>
      </p:sp>
      <p:sp>
        <p:nvSpPr>
          <p:cNvPr id="216" name="Shape 216"/>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Scripture and nature were to be understood by:</a:t>
            </a:r>
          </a:p>
          <a:p>
            <a:pPr marL="742950" marR="0" lvl="1" indent="-285750" algn="l" rtl="0">
              <a:lnSpc>
                <a:spcPct val="100000"/>
              </a:lnSpc>
              <a:spcBef>
                <a:spcPts val="720"/>
              </a:spcBef>
              <a:spcAft>
                <a:spcPts val="0"/>
              </a:spcAft>
              <a:buClr>
                <a:srgbClr val="887952"/>
              </a:buClr>
              <a:buSzPct val="100000"/>
              <a:buFont typeface="Arial"/>
              <a:buChar char="–"/>
            </a:pPr>
            <a:r>
              <a:rPr lang="en-US" sz="3600" dirty="0">
                <a:solidFill>
                  <a:srgbClr val="EAEAEA"/>
                </a:solidFill>
              </a:rPr>
              <a:t>A</a:t>
            </a:r>
            <a:r>
              <a:rPr lang="en-US" sz="3600" b="0" i="0" u="none" strike="noStrike" cap="none" baseline="0" dirty="0">
                <a:solidFill>
                  <a:srgbClr val="EAEAEA"/>
                </a:solidFill>
                <a:latin typeface="Arial"/>
                <a:ea typeface="Arial"/>
                <a:cs typeface="Arial"/>
                <a:sym typeface="Arial"/>
              </a:rPr>
              <a:t>uthority of the past</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Traditions of the church</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Intellectual traditions of the scholastics - Aristotelianism</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000575919"/>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Reformation</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3" name="Shape 63"/>
          <p:cNvSpPr/>
          <p:nvPr/>
        </p:nvSpPr>
        <p:spPr>
          <a:xfrm>
            <a:off x="4724400" y="76200"/>
            <a:ext cx="631800" cy="1110128"/>
          </a:xfrm>
          <a:prstGeom prst="downArrow">
            <a:avLst>
              <a:gd name="adj1" fmla="val 16850"/>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4" name="Shape 64"/>
          <p:cNvSpPr txBox="1"/>
          <p:nvPr/>
        </p:nvSpPr>
        <p:spPr>
          <a:xfrm>
            <a:off x="2328861" y="2819400"/>
            <a:ext cx="4376737" cy="70802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0" i="0" u="none" strike="noStrike" cap="none" baseline="0" dirty="0">
                <a:solidFill>
                  <a:schemeClr val="lt1"/>
                </a:solidFill>
                <a:latin typeface="Arial"/>
                <a:ea typeface="Arial"/>
                <a:cs typeface="Arial"/>
                <a:sym typeface="Arial"/>
              </a:rPr>
              <a:t>The Bible ALONE</a:t>
            </a: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33800"/>
            <a:ext cx="3573517" cy="268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31" y="3725916"/>
            <a:ext cx="3448269" cy="2688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061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Aristotelian Scholasticism</a:t>
            </a:r>
          </a:p>
        </p:txBody>
      </p:sp>
      <p:pic>
        <p:nvPicPr>
          <p:cNvPr id="224" name="Shape 224"/>
          <p:cNvPicPr preferRelativeResize="0"/>
          <p:nvPr/>
        </p:nvPicPr>
        <p:blipFill rotWithShape="1">
          <a:blip r:embed="rId3"/>
          <a:srcRect/>
          <a:stretch/>
        </p:blipFill>
        <p:spPr>
          <a:xfrm>
            <a:off x="5338763" y="1447800"/>
            <a:ext cx="2281237" cy="1524000"/>
          </a:xfrm>
          <a:prstGeom prst="rect">
            <a:avLst/>
          </a:prstGeom>
          <a:noFill/>
          <a:ln>
            <a:noFill/>
          </a:ln>
        </p:spPr>
      </p:pic>
      <p:sp>
        <p:nvSpPr>
          <p:cNvPr id="222" name="Shape 222"/>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Things were categorized by their degrees of perfections</a:t>
            </a:r>
          </a:p>
          <a:p>
            <a:pPr marL="342900" marR="0" lvl="0" indent="-342900" algn="l" rtl="0">
              <a:lnSpc>
                <a:spcPct val="100000"/>
              </a:lnSpc>
              <a:spcBef>
                <a:spcPts val="0"/>
              </a:spcBef>
              <a:spcAft>
                <a:spcPts val="0"/>
              </a:spcAft>
              <a:buClr>
                <a:srgbClr val="887952"/>
              </a:buClr>
              <a:buSzPct val="100000"/>
              <a:buFont typeface="Arial"/>
              <a:buChar char="▪"/>
            </a:pPr>
            <a:endParaRPr lang="en-US"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dirty="0">
                <a:solidFill>
                  <a:srgbClr val="EAEAEA"/>
                </a:solidFill>
              </a:rPr>
              <a:t>There were two distinct worlds</a:t>
            </a:r>
          </a:p>
        </p:txBody>
      </p:sp>
      <p:sp>
        <p:nvSpPr>
          <p:cNvPr id="223" name="Shape 223"/>
          <p:cNvSpPr txBox="1">
            <a:spLocks noGrp="1"/>
          </p:cNvSpPr>
          <p:nvPr>
            <p:ph type="body" idx="2"/>
          </p:nvPr>
        </p:nvSpPr>
        <p:spPr>
          <a:xfrm>
            <a:off x="4583112" y="2057400"/>
            <a:ext cx="3830636" cy="3962399"/>
          </a:xfrm>
          <a:prstGeom prst="rect">
            <a:avLst/>
          </a:prstGeom>
          <a:noFill/>
          <a:ln>
            <a:noFill/>
          </a:ln>
        </p:spPr>
        <p:txBody>
          <a:bodyPr lIns="91425" tIns="45700" rIns="91425" bIns="45700" anchor="t" anchorCtr="0">
            <a:noAutofit/>
          </a:bodyPr>
          <a:lstStyle/>
          <a:p>
            <a:pPr marL="342900" marR="0" lvl="0" indent="-165100" algn="l" rtl="0">
              <a:lnSpc>
                <a:spcPct val="100000"/>
              </a:lnSpc>
              <a:spcBef>
                <a:spcPts val="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R</a:t>
            </a:r>
            <a:r>
              <a:rPr lang="en-US" sz="2800" b="0" i="0" u="none" strike="noStrike" cap="none" baseline="0" dirty="0">
                <a:solidFill>
                  <a:srgbClr val="FFC000"/>
                </a:solidFill>
                <a:latin typeface="Arial"/>
                <a:ea typeface="Arial"/>
                <a:cs typeface="Arial"/>
                <a:sym typeface="Arial"/>
              </a:rPr>
              <a:t>eality</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Immutable things</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of the heavens</a:t>
            </a:r>
          </a:p>
          <a:p>
            <a:pPr marL="342900" marR="0" lvl="0" indent="-342900" algn="ctr" rtl="0">
              <a:lnSpc>
                <a:spcPct val="100000"/>
              </a:lnSpc>
              <a:spcBef>
                <a:spcPts val="56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Mutable things of earth</a:t>
            </a: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A shadow of Reality</a:t>
            </a:r>
          </a:p>
        </p:txBody>
      </p:sp>
      <p:sp>
        <p:nvSpPr>
          <p:cNvPr id="225" name="Shape 225"/>
          <p:cNvSpPr txBox="1"/>
          <p:nvPr/>
        </p:nvSpPr>
        <p:spPr>
          <a:xfrm>
            <a:off x="4811712" y="4310062"/>
            <a:ext cx="3548061" cy="1523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25"/>
                                        </p:tgtEl>
                                        <p:attrNameLst>
                                          <p:attrName>style.visibility</p:attrName>
                                        </p:attrNameLst>
                                      </p:cBhvr>
                                      <p:to>
                                        <p:strVal val="visible"/>
                                      </p:to>
                                    </p:set>
                                    <p:animEffect transition="in" filter="barn(inVertical)">
                                      <p:cBhvr>
                                        <p:cTn id="11" dur="500"/>
                                        <p:tgtEl>
                                          <p:spTgt spid="2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3">
                                            <p:txEl>
                                              <p:pRg st="5" end="5"/>
                                            </p:txEl>
                                          </p:spTgt>
                                        </p:tgtEl>
                                        <p:attrNameLst>
                                          <p:attrName>style.visibility</p:attrName>
                                        </p:attrNameLst>
                                      </p:cBhvr>
                                      <p:to>
                                        <p:strVal val="visible"/>
                                      </p:to>
                                    </p:set>
                                    <p:animEffect transition="in" filter="fade">
                                      <p:cBhvr>
                                        <p:cTn id="16" dur="500"/>
                                        <p:tgtEl>
                                          <p:spTgt spid="22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3">
                                            <p:txEl>
                                              <p:pRg st="2" end="2"/>
                                            </p:txEl>
                                          </p:spTgt>
                                        </p:tgtEl>
                                        <p:attrNameLst>
                                          <p:attrName>style.visibility</p:attrName>
                                        </p:attrNameLst>
                                      </p:cBhvr>
                                      <p:to>
                                        <p:strVal val="visible"/>
                                      </p:to>
                                    </p:set>
                                    <p:animEffect transition="in" filter="fade">
                                      <p:cBhvr>
                                        <p:cTn id="21" dur="500"/>
                                        <p:tgtEl>
                                          <p:spTgt spid="22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3">
                                            <p:txEl>
                                              <p:pRg st="3" end="3"/>
                                            </p:txEl>
                                          </p:spTgt>
                                        </p:tgtEl>
                                        <p:attrNameLst>
                                          <p:attrName>style.visibility</p:attrName>
                                        </p:attrNameLst>
                                      </p:cBhvr>
                                      <p:to>
                                        <p:strVal val="visible"/>
                                      </p:to>
                                    </p:set>
                                    <p:animEffect transition="in" filter="fade">
                                      <p:cBhvr>
                                        <p:cTn id="24" dur="500"/>
                                        <p:tgtEl>
                                          <p:spTgt spid="22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3">
                                            <p:txEl>
                                              <p:pRg st="1" end="1"/>
                                            </p:txEl>
                                          </p:spTgt>
                                        </p:tgtEl>
                                        <p:attrNameLst>
                                          <p:attrName>style.visibility</p:attrName>
                                        </p:attrNameLst>
                                      </p:cBhvr>
                                      <p:to>
                                        <p:strVal val="visible"/>
                                      </p:to>
                                    </p:set>
                                    <p:animEffect transition="in" filter="fade">
                                      <p:cBhvr>
                                        <p:cTn id="29" dur="1000"/>
                                        <p:tgtEl>
                                          <p:spTgt spid="223">
                                            <p:txEl>
                                              <p:pRg st="1" end="1"/>
                                            </p:txEl>
                                          </p:spTgt>
                                        </p:tgtEl>
                                      </p:cBhvr>
                                    </p:animEffect>
                                    <p:anim calcmode="lin" valueType="num">
                                      <p:cBhvr>
                                        <p:cTn id="30" dur="1000" fill="hold"/>
                                        <p:tgtEl>
                                          <p:spTgt spid="22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23">
                                            <p:txEl>
                                              <p:pRg st="6" end="6"/>
                                            </p:txEl>
                                          </p:spTgt>
                                        </p:tgtEl>
                                        <p:attrNameLst>
                                          <p:attrName>style.visibility</p:attrName>
                                        </p:attrNameLst>
                                      </p:cBhvr>
                                      <p:to>
                                        <p:strVal val="visible"/>
                                      </p:to>
                                    </p:set>
                                    <p:anim calcmode="lin" valueType="num">
                                      <p:cBhvr additive="base">
                                        <p:cTn id="36" dur="500" fill="hold"/>
                                        <p:tgtEl>
                                          <p:spTgt spid="22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4" name="Shape 224"/>
          <p:cNvPicPr preferRelativeResize="0"/>
          <p:nvPr/>
        </p:nvPicPr>
        <p:blipFill rotWithShape="1">
          <a:blip r:embed="rId3"/>
          <a:srcRect/>
          <a:stretch/>
        </p:blipFill>
        <p:spPr>
          <a:xfrm>
            <a:off x="5338763" y="1447800"/>
            <a:ext cx="2281237" cy="1524000"/>
          </a:xfrm>
          <a:prstGeom prst="rect">
            <a:avLst/>
          </a:prstGeom>
          <a:noFill/>
          <a:ln>
            <a:noFill/>
          </a:ln>
        </p:spPr>
      </p:pic>
      <p:sp>
        <p:nvSpPr>
          <p:cNvPr id="221" name="Shape 22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Aristotelian Scholasticism</a:t>
            </a:r>
          </a:p>
        </p:txBody>
      </p:sp>
      <p:sp>
        <p:nvSpPr>
          <p:cNvPr id="222" name="Shape 222"/>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Things were categorized by their degrees of perfections</a:t>
            </a:r>
          </a:p>
          <a:p>
            <a:pPr marL="342900" marR="0" lvl="0" indent="-342900" algn="l" rtl="0">
              <a:lnSpc>
                <a:spcPct val="100000"/>
              </a:lnSpc>
              <a:spcBef>
                <a:spcPts val="0"/>
              </a:spcBef>
              <a:spcAft>
                <a:spcPts val="0"/>
              </a:spcAft>
              <a:buClr>
                <a:srgbClr val="887952"/>
              </a:buClr>
              <a:buSzPct val="100000"/>
              <a:buFont typeface="Arial"/>
              <a:buChar char="▪"/>
            </a:pPr>
            <a:endParaRPr lang="en-US"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dirty="0">
                <a:solidFill>
                  <a:srgbClr val="EAEAEA"/>
                </a:solidFill>
              </a:rPr>
              <a:t>There were two distinct worlds</a:t>
            </a:r>
          </a:p>
        </p:txBody>
      </p:sp>
      <p:sp>
        <p:nvSpPr>
          <p:cNvPr id="223" name="Shape 223"/>
          <p:cNvSpPr txBox="1">
            <a:spLocks noGrp="1"/>
          </p:cNvSpPr>
          <p:nvPr>
            <p:ph type="body" idx="2"/>
          </p:nvPr>
        </p:nvSpPr>
        <p:spPr>
          <a:xfrm>
            <a:off x="4583112" y="2057400"/>
            <a:ext cx="3830636" cy="3962399"/>
          </a:xfrm>
          <a:prstGeom prst="rect">
            <a:avLst/>
          </a:prstGeom>
          <a:noFill/>
          <a:ln>
            <a:noFill/>
          </a:ln>
        </p:spPr>
        <p:txBody>
          <a:bodyPr lIns="91425" tIns="45700" rIns="91425" bIns="45700" anchor="t" anchorCtr="0">
            <a:noAutofit/>
          </a:bodyPr>
          <a:lstStyle/>
          <a:p>
            <a:pPr marL="342900" marR="0" lvl="0" indent="-165100" algn="l" rtl="0">
              <a:lnSpc>
                <a:spcPct val="100000"/>
              </a:lnSpc>
              <a:spcBef>
                <a:spcPts val="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R</a:t>
            </a:r>
            <a:r>
              <a:rPr lang="en-US" sz="2800" b="0" i="0" u="none" strike="noStrike" cap="none" baseline="0" dirty="0">
                <a:solidFill>
                  <a:srgbClr val="FFC000"/>
                </a:solidFill>
                <a:latin typeface="Arial"/>
                <a:ea typeface="Arial"/>
                <a:cs typeface="Arial"/>
                <a:sym typeface="Arial"/>
              </a:rPr>
              <a:t>eality</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Immutable things</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of the heavens</a:t>
            </a:r>
          </a:p>
          <a:p>
            <a:pPr marL="342900" marR="0" lvl="0" indent="-342900" algn="ctr" rtl="0">
              <a:lnSpc>
                <a:spcPct val="100000"/>
              </a:lnSpc>
              <a:spcBef>
                <a:spcPts val="56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Mutable things of earth</a:t>
            </a: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A shadow of Reality</a:t>
            </a:r>
          </a:p>
        </p:txBody>
      </p:sp>
      <p:sp>
        <p:nvSpPr>
          <p:cNvPr id="225" name="Shape 225"/>
          <p:cNvSpPr txBox="1"/>
          <p:nvPr/>
        </p:nvSpPr>
        <p:spPr>
          <a:xfrm>
            <a:off x="4811712" y="4310062"/>
            <a:ext cx="3548061" cy="1523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 name="Curved Down Arrow 1"/>
          <p:cNvSpPr/>
          <p:nvPr/>
        </p:nvSpPr>
        <p:spPr>
          <a:xfrm rot="4670774">
            <a:off x="7585635" y="3627651"/>
            <a:ext cx="20574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Curved Down Arrow 2"/>
          <p:cNvSpPr/>
          <p:nvPr/>
        </p:nvSpPr>
        <p:spPr>
          <a:xfrm rot="16652245">
            <a:off x="3505200" y="3968053"/>
            <a:ext cx="19812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129019904"/>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Center of the Universe</a:t>
            </a:r>
          </a:p>
        </p:txBody>
      </p:sp>
      <p:sp>
        <p:nvSpPr>
          <p:cNvPr id="232" name="Shape 23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Earth was at the center of the universe:  why</a:t>
            </a:r>
          </a:p>
          <a:p>
            <a:pPr marL="0" marR="0" lvl="0" indent="0" algn="l" rtl="0">
              <a:lnSpc>
                <a:spcPct val="100000"/>
              </a:lnSpc>
              <a:spcBef>
                <a:spcPts val="0"/>
              </a:spcBef>
              <a:spcAft>
                <a:spcPts val="0"/>
              </a:spcAft>
              <a:buClr>
                <a:srgbClr val="887952"/>
              </a:buClr>
              <a:buSzPct val="100000"/>
              <a:buNone/>
            </a:pPr>
            <a:r>
              <a:rPr lang="en-US" sz="3600" dirty="0">
                <a:solidFill>
                  <a:srgbClr val="EAEAEA"/>
                </a:solidFill>
              </a:rPr>
              <a:t>      Not because the earth was the center of God’s activity, but because:</a:t>
            </a:r>
            <a:endParaRPr lang="en-US" sz="3600" b="0" i="0" u="none" strike="noStrike" cap="none" baseline="0" dirty="0">
              <a:solidFill>
                <a:srgbClr val="EAEAEA"/>
              </a:solidFill>
              <a:latin typeface="Arial"/>
              <a:ea typeface="Arial"/>
              <a:cs typeface="Arial"/>
              <a:sym typeface="Arial"/>
            </a:endParaRP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Mutable things fall to the earth</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Divine things r</a:t>
            </a:r>
            <a:r>
              <a:rPr lang="en-US" sz="3600" dirty="0">
                <a:solidFill>
                  <a:srgbClr val="EAEAEA"/>
                </a:solidFill>
              </a:rPr>
              <a:t>i</a:t>
            </a:r>
            <a:r>
              <a:rPr lang="en-US" sz="3600" b="0" i="0" u="none" strike="noStrike" cap="none" baseline="0" dirty="0">
                <a:solidFill>
                  <a:srgbClr val="EAEAEA"/>
                </a:solidFill>
                <a:latin typeface="Arial"/>
                <a:ea typeface="Arial"/>
                <a:cs typeface="Arial"/>
                <a:sym typeface="Arial"/>
              </a:rPr>
              <a:t>se to the heavens</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337922237"/>
              </p:ext>
            </p:extLst>
          </p:nvPr>
        </p:nvGraphicFramePr>
        <p:xfrm>
          <a:off x="457200" y="1508125"/>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2" name="Rectangle 1"/>
          <p:cNvSpPr/>
          <p:nvPr/>
        </p:nvSpPr>
        <p:spPr>
          <a:xfrm>
            <a:off x="457200" y="478829"/>
            <a:ext cx="6858000" cy="769441"/>
          </a:xfrm>
          <a:prstGeom prst="rect">
            <a:avLst/>
          </a:prstGeom>
        </p:spPr>
        <p:txBody>
          <a:bodyPr wrap="square">
            <a:spAutoFit/>
          </a:bodyPr>
          <a:lstStyle/>
          <a:p>
            <a:r>
              <a:rPr lang="en-US" sz="4400" b="1" i="1" dirty="0">
                <a:solidFill>
                  <a:srgbClr val="FFC000"/>
                </a:solidFill>
              </a:rPr>
              <a:t>Enlightenment</a:t>
            </a:r>
            <a:endParaRPr lang="en-US" sz="4400" dirty="0">
              <a:solidFill>
                <a:srgbClr val="FFC000"/>
              </a:solidFill>
            </a:endParaRPr>
          </a:p>
        </p:txBody>
      </p:sp>
      <p:sp>
        <p:nvSpPr>
          <p:cNvPr id="6" name="Shape 240"/>
          <p:cNvSpPr/>
          <p:nvPr/>
        </p:nvSpPr>
        <p:spPr>
          <a:xfrm>
            <a:off x="6172200" y="0"/>
            <a:ext cx="609599" cy="1328737"/>
          </a:xfrm>
          <a:prstGeom prst="downArrow">
            <a:avLst>
              <a:gd name="adj1" fmla="val 16645"/>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 name="Rectangle 4"/>
          <p:cNvSpPr/>
          <p:nvPr/>
        </p:nvSpPr>
        <p:spPr>
          <a:xfrm>
            <a:off x="1257300" y="3124200"/>
            <a:ext cx="6629400" cy="2862322"/>
          </a:xfrm>
          <a:prstGeom prst="rect">
            <a:avLst/>
          </a:prstGeom>
        </p:spPr>
        <p:txBody>
          <a:bodyPr wrap="square">
            <a:spAutoFit/>
          </a:bodyPr>
          <a:lstStyle/>
          <a:p>
            <a:pPr marL="457200" lvl="0" indent="-457200">
              <a:buClr>
                <a:schemeClr val="lt1"/>
              </a:buClr>
              <a:buSzPct val="100000"/>
              <a:buFont typeface="Arial"/>
              <a:buChar char="•"/>
            </a:pPr>
            <a:r>
              <a:rPr lang="en-US" sz="3200" dirty="0">
                <a:solidFill>
                  <a:schemeClr val="lt1"/>
                </a:solidFill>
              </a:rPr>
              <a:t>Freedoms opened up by the Reformation</a:t>
            </a:r>
          </a:p>
          <a:p>
            <a:pPr marL="457200" lvl="0" indent="-457200">
              <a:buClr>
                <a:schemeClr val="lt1"/>
              </a:buClr>
              <a:buSzPct val="100000"/>
              <a:buFont typeface="Arial"/>
              <a:buChar char="•"/>
            </a:pPr>
            <a:endParaRPr lang="en-US" sz="2000" dirty="0">
              <a:solidFill>
                <a:schemeClr val="lt1"/>
              </a:solidFill>
            </a:endParaRPr>
          </a:p>
          <a:p>
            <a:pPr marL="457200" lvl="0" indent="-457200">
              <a:buClr>
                <a:schemeClr val="lt1"/>
              </a:buClr>
              <a:buSzPct val="100000"/>
              <a:buFont typeface="Arial"/>
              <a:buChar char="•"/>
            </a:pPr>
            <a:r>
              <a:rPr lang="en-US" sz="3200" dirty="0">
                <a:solidFill>
                  <a:schemeClr val="lt1"/>
                </a:solidFill>
              </a:rPr>
              <a:t>Reaction to the authority of tradition and the rigidity of scholasticism</a:t>
            </a:r>
          </a:p>
        </p:txBody>
      </p:sp>
    </p:spTree>
    <p:extLst>
      <p:ext uri="{BB962C8B-B14F-4D97-AF65-F5344CB8AC3E}">
        <p14:creationId xmlns:p14="http://schemas.microsoft.com/office/powerpoint/2010/main" val="3173599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062113787"/>
              </p:ext>
            </p:extLst>
          </p:nvPr>
        </p:nvGraphicFramePr>
        <p:xfrm>
          <a:off x="457200" y="1508125"/>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2" name="Rectangle 1"/>
          <p:cNvSpPr/>
          <p:nvPr/>
        </p:nvSpPr>
        <p:spPr>
          <a:xfrm>
            <a:off x="457200" y="478829"/>
            <a:ext cx="6858000" cy="769441"/>
          </a:xfrm>
          <a:prstGeom prst="rect">
            <a:avLst/>
          </a:prstGeom>
        </p:spPr>
        <p:txBody>
          <a:bodyPr wrap="square">
            <a:spAutoFit/>
          </a:bodyPr>
          <a:lstStyle/>
          <a:p>
            <a:r>
              <a:rPr lang="en-US" sz="4400" b="1" i="1" dirty="0">
                <a:solidFill>
                  <a:srgbClr val="FFC000"/>
                </a:solidFill>
              </a:rPr>
              <a:t>Enlightenment</a:t>
            </a:r>
            <a:endParaRPr lang="en-US" sz="4400" dirty="0">
              <a:solidFill>
                <a:srgbClr val="FFC000"/>
              </a:solidFill>
            </a:endParaRPr>
          </a:p>
        </p:txBody>
      </p:sp>
      <p:sp>
        <p:nvSpPr>
          <p:cNvPr id="6" name="Shape 240"/>
          <p:cNvSpPr/>
          <p:nvPr/>
        </p:nvSpPr>
        <p:spPr>
          <a:xfrm>
            <a:off x="6172200" y="0"/>
            <a:ext cx="609599" cy="1328737"/>
          </a:xfrm>
          <a:prstGeom prst="downArrow">
            <a:avLst>
              <a:gd name="adj1" fmla="val 16645"/>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 name="Rectangle 4"/>
          <p:cNvSpPr/>
          <p:nvPr/>
        </p:nvSpPr>
        <p:spPr>
          <a:xfrm>
            <a:off x="1257300" y="3124200"/>
            <a:ext cx="7404100" cy="2062103"/>
          </a:xfrm>
          <a:prstGeom prst="rect">
            <a:avLst/>
          </a:prstGeom>
        </p:spPr>
        <p:txBody>
          <a:bodyPr wrap="square">
            <a:spAutoFit/>
          </a:bodyPr>
          <a:lstStyle/>
          <a:p>
            <a:pPr marL="457200" lvl="0" indent="-457200">
              <a:buClr>
                <a:schemeClr val="lt1"/>
              </a:buClr>
              <a:buSzPct val="100000"/>
              <a:buFont typeface="Arial"/>
              <a:buChar char="•"/>
            </a:pPr>
            <a:r>
              <a:rPr lang="en-US" sz="3200" dirty="0">
                <a:solidFill>
                  <a:schemeClr val="lt1"/>
                </a:solidFill>
              </a:rPr>
              <a:t>Development of modern science</a:t>
            </a:r>
          </a:p>
          <a:p>
            <a:pPr marL="457200" lvl="0" indent="-254000">
              <a:buClr>
                <a:schemeClr val="dk1"/>
              </a:buClr>
            </a:pPr>
            <a:endParaRPr lang="en-US" sz="3200" dirty="0">
              <a:solidFill>
                <a:schemeClr val="lt1"/>
              </a:solidFill>
            </a:endParaRPr>
          </a:p>
          <a:p>
            <a:pPr marL="457200" lvl="0" indent="-457200">
              <a:buClr>
                <a:schemeClr val="lt1"/>
              </a:buClr>
              <a:buSzPct val="100000"/>
              <a:buFont typeface="Arial"/>
              <a:buChar char="•"/>
            </a:pPr>
            <a:r>
              <a:rPr lang="en-US" sz="3200" dirty="0">
                <a:solidFill>
                  <a:schemeClr val="lt1"/>
                </a:solidFill>
              </a:rPr>
              <a:t>New philosophical understandings</a:t>
            </a:r>
          </a:p>
          <a:p>
            <a:pPr marL="457200" lvl="0" indent="-457200">
              <a:buClr>
                <a:schemeClr val="lt1"/>
              </a:buClr>
              <a:buSzPct val="100000"/>
              <a:buFont typeface="Arial"/>
              <a:buChar char="•"/>
            </a:pPr>
            <a:endParaRPr lang="en-US" sz="3200" dirty="0">
              <a:solidFill>
                <a:schemeClr val="lt1"/>
              </a:solidFill>
            </a:endParaRPr>
          </a:p>
        </p:txBody>
      </p:sp>
    </p:spTree>
    <p:extLst>
      <p:ext uri="{BB962C8B-B14F-4D97-AF65-F5344CB8AC3E}">
        <p14:creationId xmlns:p14="http://schemas.microsoft.com/office/powerpoint/2010/main" val="1408070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Scientific Revolution</a:t>
            </a:r>
          </a:p>
        </p:txBody>
      </p:sp>
      <p:sp>
        <p:nvSpPr>
          <p:cNvPr id="257" name="Shape 25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New cosmology:</a:t>
            </a:r>
            <a:r>
              <a:rPr lang="en-US" sz="3200" b="0" i="0" u="none" strike="noStrike" cap="none" dirty="0">
                <a:solidFill>
                  <a:srgbClr val="EAEAEA"/>
                </a:solidFill>
                <a:latin typeface="Arial"/>
                <a:ea typeface="Arial"/>
                <a:cs typeface="Arial"/>
                <a:sym typeface="Arial"/>
              </a:rPr>
              <a:t> Copernicus, Kepler, Galileo, Newton</a:t>
            </a:r>
            <a:endParaRPr lang="en-US" sz="3200" b="0" i="0" u="none" strike="noStrike" cap="none" baseline="0" dirty="0">
              <a:solidFill>
                <a:srgbClr val="EAEAEA"/>
              </a:solidFill>
              <a:latin typeface="Arial"/>
              <a:ea typeface="Arial"/>
              <a:cs typeface="Arial"/>
              <a:sym typeface="Arial"/>
            </a:endParaRPr>
          </a:p>
          <a:p>
            <a:pPr marL="342900" marR="0" lvl="0" indent="-114300" algn="l" rtl="0">
              <a:lnSpc>
                <a:spcPct val="100000"/>
              </a:lnSpc>
              <a:spcBef>
                <a:spcPts val="720"/>
              </a:spcBef>
              <a:spcAft>
                <a:spcPts val="0"/>
              </a:spcAft>
              <a:buClr>
                <a:srgbClr val="887952"/>
              </a:buClr>
              <a:buFont typeface="Arial"/>
              <a:buNone/>
            </a:pPr>
            <a:endParaRPr sz="32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Earth was not the center of the universe</a:t>
            </a:r>
          </a:p>
          <a:p>
            <a:pPr marL="342900" marR="0" lvl="0" indent="-114300" algn="l" rtl="0">
              <a:lnSpc>
                <a:spcPct val="100000"/>
              </a:lnSpc>
              <a:spcBef>
                <a:spcPts val="720"/>
              </a:spcBef>
              <a:spcAft>
                <a:spcPts val="0"/>
              </a:spcAft>
              <a:buClr>
                <a:srgbClr val="887952"/>
              </a:buClr>
              <a:buFont typeface="Arial"/>
              <a:buNone/>
            </a:pPr>
            <a:endParaRPr sz="32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Earth was in orbit around the sun</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600" b="1" i="1" u="none" strike="noStrike" cap="none" baseline="0" dirty="0">
                <a:solidFill>
                  <a:srgbClr val="FFC000"/>
                </a:solidFill>
                <a:latin typeface="Arial"/>
                <a:ea typeface="Arial"/>
                <a:cs typeface="Arial"/>
                <a:sym typeface="Arial"/>
              </a:rPr>
              <a:t>Scholastic Tradition </a:t>
            </a:r>
            <a:r>
              <a:rPr lang="en-US" sz="3600" b="1" i="1" dirty="0">
                <a:solidFill>
                  <a:srgbClr val="FFC000"/>
                </a:solidFill>
              </a:rPr>
              <a:t>W</a:t>
            </a:r>
            <a:r>
              <a:rPr lang="en-US" sz="3600" b="1" i="1" u="none" strike="noStrike" cap="none" baseline="0" dirty="0">
                <a:solidFill>
                  <a:srgbClr val="FFC000"/>
                </a:solidFill>
                <a:latin typeface="Arial"/>
                <a:ea typeface="Arial"/>
                <a:cs typeface="Arial"/>
                <a:sym typeface="Arial"/>
              </a:rPr>
              <a:t>as Questioned</a:t>
            </a:r>
          </a:p>
        </p:txBody>
      </p:sp>
      <p:sp>
        <p:nvSpPr>
          <p:cNvPr id="264" name="Shape 26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Planetary orbits were elliptical </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New stars were discovered</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moon had mountains</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sun had spots</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Objects fell because of gravity, not because of their rightful place in the universe.</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Dichotomy Broken</a:t>
            </a:r>
          </a:p>
        </p:txBody>
      </p:sp>
      <p:sp>
        <p:nvSpPr>
          <p:cNvPr id="271" name="Shape 27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Planets remained in orbit by the same laws that caused rocks to fall to the ground.</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same laws that applied on earth also applied to the heavens.</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Dichotomy Broken</a:t>
            </a:r>
          </a:p>
        </p:txBody>
      </p:sp>
      <p:sp>
        <p:nvSpPr>
          <p:cNvPr id="277" name="Shape 27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heavens were composed of material substances as</a:t>
            </a:r>
            <a:r>
              <a:rPr lang="en-US" sz="3600" b="0" i="0" u="none" strike="noStrike" cap="none" dirty="0">
                <a:solidFill>
                  <a:srgbClr val="EAEAEA"/>
                </a:solidFill>
                <a:latin typeface="Arial"/>
                <a:ea typeface="Arial"/>
                <a:cs typeface="Arial"/>
                <a:sym typeface="Arial"/>
              </a:rPr>
              <a:t> on earth</a:t>
            </a:r>
            <a:r>
              <a:rPr lang="en-US" sz="3600" b="0" i="0" u="none" strike="noStrike" cap="none" baseline="0" dirty="0">
                <a:solidFill>
                  <a:srgbClr val="EAEAEA"/>
                </a:solidFill>
                <a:latin typeface="Arial"/>
                <a:ea typeface="Arial"/>
                <a:cs typeface="Arial"/>
                <a:sym typeface="Arial"/>
              </a:rPr>
              <a:t>, and their movements were impelled by natural mechanical forces according to mathematical laws.</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Dichotomy Broken</a:t>
            </a:r>
          </a:p>
        </p:txBody>
      </p:sp>
      <p:sp>
        <p:nvSpPr>
          <p:cNvPr id="283" name="Shape 283"/>
          <p:cNvSpPr txBox="1">
            <a:spLocks noGrp="1"/>
          </p:cNvSpPr>
          <p:nvPr>
            <p:ph type="body" idx="1"/>
          </p:nvPr>
        </p:nvSpPr>
        <p:spPr>
          <a:xfrm>
            <a:off x="687387" y="1954211"/>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dichotomy between the celestial and terrestrial realms was broken</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284" name="Shape 284"/>
          <p:cNvSpPr txBox="1">
            <a:spLocks noGrp="1"/>
          </p:cNvSpPr>
          <p:nvPr>
            <p:ph type="body" idx="2"/>
          </p:nvPr>
        </p:nvSpPr>
        <p:spPr>
          <a:xfrm>
            <a:off x="4668837" y="1954211"/>
            <a:ext cx="383063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Immutable things</a:t>
            </a: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of the heavens</a:t>
            </a: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(Celestial)</a:t>
            </a:r>
          </a:p>
          <a:p>
            <a:pPr marL="0" marR="0" lvl="0" indent="0" algn="ctr" rtl="0">
              <a:lnSpc>
                <a:spcPct val="100000"/>
              </a:lnSpc>
              <a:spcBef>
                <a:spcPts val="560"/>
              </a:spcBef>
              <a:spcAft>
                <a:spcPts val="0"/>
              </a:spcAft>
              <a:buClr>
                <a:schemeClr val="dk1"/>
              </a:buClr>
              <a:buFont typeface="Arial"/>
              <a:buNone/>
            </a:pPr>
            <a:endParaRPr lang="en-US" sz="28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56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Mutable things of earth</a:t>
            </a: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(Terrestrial)</a:t>
            </a:r>
          </a:p>
        </p:txBody>
      </p:sp>
      <p:sp>
        <p:nvSpPr>
          <p:cNvPr id="285" name="Shape 285"/>
          <p:cNvSpPr txBox="1"/>
          <p:nvPr/>
        </p:nvSpPr>
        <p:spPr>
          <a:xfrm>
            <a:off x="4811712" y="3962400"/>
            <a:ext cx="3548061" cy="1523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5"/>
                                        </p:tgtEl>
                                      </p:cBhvr>
                                    </p:animEffect>
                                    <p:set>
                                      <p:cBhvr>
                                        <p:cTn id="7" dur="1" fill="hold">
                                          <p:stCondLst>
                                            <p:cond delay="499"/>
                                          </p:stCondLst>
                                        </p:cTn>
                                        <p:tgtEl>
                                          <p:spTgt spid="2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1" name="Shape 71"/>
          <p:cNvPicPr preferRelativeResize="0"/>
          <p:nvPr/>
        </p:nvPicPr>
        <p:blipFill rotWithShape="1">
          <a:blip r:embed="rId3"/>
          <a:srcRect/>
          <a:stretch/>
        </p:blipFill>
        <p:spPr>
          <a:xfrm>
            <a:off x="1752600" y="1603375"/>
            <a:ext cx="5562600" cy="4252912"/>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Tradition Questioned</a:t>
            </a:r>
          </a:p>
        </p:txBody>
      </p:sp>
      <p:sp>
        <p:nvSpPr>
          <p:cNvPr id="293" name="Shape 293"/>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absolute authority of Aristotelian Tradition and its attending scholasticism was called into question.</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Shape 307"/>
          <p:cNvSpPr txBox="1">
            <a:spLocks noGrp="1"/>
          </p:cNvSpPr>
          <p:nvPr>
            <p:ph type="title"/>
          </p:nvPr>
        </p:nvSpPr>
        <p:spPr>
          <a:xfrm>
            <a:off x="381000" y="831850"/>
            <a:ext cx="8458200" cy="17589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4800" b="1" i="1" u="none" strike="noStrike" cap="none" baseline="0" dirty="0">
                <a:solidFill>
                  <a:srgbClr val="FFC000"/>
                </a:solidFill>
                <a:latin typeface="Arial"/>
                <a:ea typeface="Arial"/>
                <a:cs typeface="Arial"/>
                <a:sym typeface="Arial"/>
              </a:rPr>
              <a:t>Scholastic Synthesis </a:t>
            </a:r>
            <a:br>
              <a:rPr lang="en-US" sz="4800" b="1" i="1" u="none" strike="noStrike" cap="none" baseline="0" dirty="0">
                <a:solidFill>
                  <a:srgbClr val="FFC000"/>
                </a:solidFill>
                <a:latin typeface="Arial"/>
                <a:ea typeface="Arial"/>
                <a:cs typeface="Arial"/>
                <a:sym typeface="Arial"/>
              </a:rPr>
            </a:br>
            <a:r>
              <a:rPr lang="en-US" sz="4800" b="1" i="1" u="none" strike="noStrike" cap="none" baseline="0" dirty="0">
                <a:solidFill>
                  <a:srgbClr val="FFC000"/>
                </a:solidFill>
                <a:latin typeface="Arial"/>
                <a:ea typeface="Arial"/>
                <a:cs typeface="Arial"/>
                <a:sym typeface="Arial"/>
              </a:rPr>
              <a:t>The Integrationist </a:t>
            </a:r>
            <a:r>
              <a:rPr lang="en-US" sz="4800" b="1" i="1" dirty="0">
                <a:solidFill>
                  <a:srgbClr val="FFC000"/>
                </a:solidFill>
              </a:rPr>
              <a:t>M</a:t>
            </a:r>
            <a:r>
              <a:rPr lang="en-US" sz="4800" b="1" i="1" u="none" strike="noStrike" cap="none" baseline="0" dirty="0">
                <a:solidFill>
                  <a:srgbClr val="FFC000"/>
                </a:solidFill>
                <a:latin typeface="Arial"/>
                <a:ea typeface="Arial"/>
                <a:cs typeface="Arial"/>
                <a:sym typeface="Arial"/>
              </a:rPr>
              <a:t>odel</a:t>
            </a:r>
            <a:endParaRPr sz="4800" b="1" i="1" u="none" strike="noStrike" cap="none" baseline="0" dirty="0">
              <a:solidFill>
                <a:srgbClr val="FFC000"/>
              </a:solidFill>
              <a:latin typeface="Arial"/>
              <a:ea typeface="Arial"/>
              <a:cs typeface="Arial"/>
              <a:sym typeface="Aria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84324">
            <a:off x="4572412" y="3044818"/>
            <a:ext cx="3022984" cy="24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35" b="100000" l="513" r="100000"/>
                    </a14:imgEffect>
                  </a14:imgLayer>
                </a14:imgProps>
              </a:ext>
              <a:ext uri="{28A0092B-C50C-407E-A947-70E740481C1C}">
                <a14:useLocalDpi xmlns:a14="http://schemas.microsoft.com/office/drawing/2010/main" val="0"/>
              </a:ext>
            </a:extLst>
          </a:blip>
          <a:srcRect/>
          <a:stretch>
            <a:fillRect/>
          </a:stretch>
        </p:blipFill>
        <p:spPr bwMode="auto">
          <a:xfrm rot="20462550">
            <a:off x="1955423" y="2839070"/>
            <a:ext cx="284338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Point Star 4"/>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3659124"/>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Shape 30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5400" b="1" i="1" u="none" strike="noStrike" cap="none" baseline="0" dirty="0">
                <a:solidFill>
                  <a:srgbClr val="FFC000"/>
                </a:solidFill>
                <a:latin typeface="Arial"/>
                <a:ea typeface="Arial"/>
                <a:cs typeface="Arial"/>
                <a:sym typeface="Arial"/>
              </a:rPr>
              <a:t>Scholastic Synthesis</a:t>
            </a:r>
            <a:endParaRPr sz="5400" b="1" i="1" u="none" strike="noStrike" cap="none" baseline="0" dirty="0">
              <a:solidFill>
                <a:srgbClr val="FFC000"/>
              </a:solidFill>
              <a:latin typeface="Arial"/>
              <a:ea typeface="Arial"/>
              <a:cs typeface="Arial"/>
              <a:sym typeface="Aria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84324">
            <a:off x="4572412" y="3044818"/>
            <a:ext cx="3022984" cy="24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35" b="100000" l="513" r="100000"/>
                    </a14:imgEffect>
                  </a14:imgLayer>
                </a14:imgProps>
              </a:ext>
              <a:ext uri="{28A0092B-C50C-407E-A947-70E740481C1C}">
                <a14:useLocalDpi xmlns:a14="http://schemas.microsoft.com/office/drawing/2010/main" val="0"/>
              </a:ext>
            </a:extLst>
          </a:blip>
          <a:srcRect/>
          <a:stretch>
            <a:fillRect/>
          </a:stretch>
        </p:blipFill>
        <p:spPr bwMode="auto">
          <a:xfrm rot="20462550">
            <a:off x="1955423" y="2839070"/>
            <a:ext cx="284338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306"/>
          <p:cNvSpPr/>
          <p:nvPr/>
        </p:nvSpPr>
        <p:spPr>
          <a:xfrm rot="-2579999">
            <a:off x="977900" y="3867150"/>
            <a:ext cx="6816724" cy="328611"/>
          </a:xfrm>
          <a:prstGeom prst="irregularSeal1">
            <a:avLst/>
          </a:prstGeom>
          <a:solidFill>
            <a:srgbClr val="C00000"/>
          </a:solidFill>
          <a:ln w="25400" cap="rnd">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036927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1.11111E-6 L -0.14427 0.00278 " pathEditMode="relative" rAng="0" ptsTypes="AA">
                                      <p:cBhvr>
                                        <p:cTn id="6" dur="750" fill="hold"/>
                                        <p:tgtEl>
                                          <p:spTgt spid="1026"/>
                                        </p:tgtEl>
                                        <p:attrNameLst>
                                          <p:attrName>ppt_x</p:attrName>
                                          <p:attrName>ppt_y</p:attrName>
                                        </p:attrNameLst>
                                      </p:cBhvr>
                                      <p:rCtr x="-7222" y="139"/>
                                    </p:animMotion>
                                  </p:childTnLst>
                                </p:cTn>
                              </p:par>
                              <p:par>
                                <p:cTn id="7" presetID="63" presetClass="path" presetSubtype="0" accel="50000" decel="50000" fill="hold" nodeType="withEffect">
                                  <p:stCondLst>
                                    <p:cond delay="0"/>
                                  </p:stCondLst>
                                  <p:childTnLst>
                                    <p:animMotion origin="layout" path="M 2.22222E-6 -1.85185E-6 L 0.05972 0.00162 " pathEditMode="relative" rAng="0" ptsTypes="AA">
                                      <p:cBhvr>
                                        <p:cTn id="8" dur="750" fill="hold"/>
                                        <p:tgtEl>
                                          <p:spTgt spid="1027"/>
                                        </p:tgtEl>
                                        <p:attrNameLst>
                                          <p:attrName>ppt_x</p:attrName>
                                          <p:attrName>ppt_y</p:attrName>
                                        </p:attrNameLst>
                                      </p:cBhvr>
                                      <p:rCtr x="2986" y="69"/>
                                    </p:animMotion>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312"/>
        <p:cNvGrpSpPr/>
        <p:nvPr/>
      </p:nvGrpSpPr>
      <p:grpSpPr>
        <a:xfrm>
          <a:off x="0" y="0"/>
          <a:ext cx="0" cy="0"/>
          <a:chOff x="0" y="0"/>
          <a:chExt cx="0" cy="0"/>
        </a:xfrm>
      </p:grpSpPr>
      <p:sp>
        <p:nvSpPr>
          <p:cNvPr id="313" name="Shape 313"/>
          <p:cNvSpPr txBox="1"/>
          <p:nvPr/>
        </p:nvSpPr>
        <p:spPr>
          <a:xfrm>
            <a:off x="841375" y="1155700"/>
            <a:ext cx="7461250" cy="4484687"/>
          </a:xfrm>
          <a:prstGeom prst="rect">
            <a:avLst/>
          </a:prstGeom>
          <a:solidFill>
            <a:srgbClr val="F9B268"/>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314" name="Shape 314"/>
          <p:cNvPicPr preferRelativeResize="0"/>
          <p:nvPr/>
        </p:nvPicPr>
        <p:blipFill rotWithShape="1">
          <a:blip r:embed="rId3"/>
          <a:srcRect/>
          <a:stretch/>
        </p:blipFill>
        <p:spPr>
          <a:xfrm>
            <a:off x="1136650" y="1436687"/>
            <a:ext cx="6913561" cy="3962399"/>
          </a:xfrm>
          <a:prstGeom prst="rect">
            <a:avLst/>
          </a:prstGeom>
          <a:noFill/>
          <a:ln>
            <a:noFill/>
          </a:ln>
        </p:spPr>
      </p:pic>
      <p:sp>
        <p:nvSpPr>
          <p:cNvPr id="315" name="Shape 315"/>
          <p:cNvSpPr txBox="1"/>
          <p:nvPr/>
        </p:nvSpPr>
        <p:spPr>
          <a:xfrm>
            <a:off x="2590800" y="2819400"/>
            <a:ext cx="3830639" cy="14414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600" i="1" dirty="0"/>
              <a:t>GREEK philosophy</a:t>
            </a:r>
            <a:endParaRPr lang="en-US" sz="3600" b="0" i="1" u="none" strike="noStrike" cap="none" baseline="0" dirty="0">
              <a:solidFill>
                <a:srgbClr val="000000"/>
              </a:solidFill>
              <a:sym typeface="Arial"/>
            </a:endParaRP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4" name="Shape 624"/>
          <p:cNvPicPr preferRelativeResize="0"/>
          <p:nvPr/>
        </p:nvPicPr>
        <p:blipFill rotWithShape="1">
          <a:blip r:embed="rId3"/>
          <a:srcRect/>
          <a:stretch/>
        </p:blipFill>
        <p:spPr>
          <a:xfrm>
            <a:off x="1143000" y="1491069"/>
            <a:ext cx="6913561" cy="3962399"/>
          </a:xfrm>
          <a:prstGeom prst="rect">
            <a:avLst/>
          </a:prstGeom>
          <a:noFill/>
          <a:ln>
            <a:noFill/>
          </a:ln>
        </p:spPr>
      </p:pic>
      <p:sp>
        <p:nvSpPr>
          <p:cNvPr id="5" name="Rectangle 4"/>
          <p:cNvSpPr/>
          <p:nvPr/>
        </p:nvSpPr>
        <p:spPr>
          <a:xfrm>
            <a:off x="1143000" y="1491069"/>
            <a:ext cx="6913561" cy="3962399"/>
          </a:xfrm>
          <a:prstGeom prst="rect">
            <a:avLst/>
          </a:prstGeom>
          <a:blipFill dpi="0" rotWithShape="1">
            <a:blip r:embed="rId4">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93969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Font typeface="Arial"/>
              <a:buNone/>
            </a:pPr>
            <a:endParaRPr sz="5400" b="1" i="1" dirty="0">
              <a:solidFill>
                <a:srgbClr val="C19859"/>
              </a:solidFill>
            </a:endParaRPr>
          </a:p>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The Loss of Biblical Authority</a:t>
            </a:r>
          </a:p>
        </p:txBody>
      </p:sp>
      <p:sp>
        <p:nvSpPr>
          <p:cNvPr id="322" name="Shape 32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3600" dirty="0">
              <a:solidFill>
                <a:srgbClr val="EAEAEA"/>
              </a:solidFill>
            </a:endParaRPr>
          </a:p>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Science was now autonomous not only from human tradition but also from Biblical guidance.</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649436758"/>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Francis Bacon</a:t>
            </a:r>
          </a:p>
        </p:txBody>
      </p:sp>
      <p:sp>
        <p:nvSpPr>
          <p:cNvPr id="9" name="TextBox 8"/>
          <p:cNvSpPr txBox="1"/>
          <p:nvPr/>
        </p:nvSpPr>
        <p:spPr>
          <a:xfrm>
            <a:off x="6324600" y="2819400"/>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16</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5334000"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31876"/>
            <a:ext cx="3093720" cy="372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140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Francis Bacon</a:t>
            </a:r>
          </a:p>
        </p:txBody>
      </p:sp>
      <p:sp>
        <p:nvSpPr>
          <p:cNvPr id="328" name="Shape 32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sym typeface="Arial"/>
              </a:rPr>
              <a:t>Knowledge of the natural world comes from experience and experimentation (</a:t>
            </a:r>
            <a:r>
              <a:rPr lang="en-US" sz="3200" dirty="0">
                <a:solidFill>
                  <a:srgbClr val="FFC000"/>
                </a:solidFill>
              </a:rPr>
              <a:t>empiricism</a:t>
            </a:r>
            <a:r>
              <a:rPr lang="en-US" sz="3200" dirty="0">
                <a:solidFill>
                  <a:srgbClr val="EAEAEA"/>
                </a:solidFill>
              </a:rPr>
              <a:t>) </a:t>
            </a:r>
            <a:r>
              <a:rPr lang="en-US" sz="3200" b="0" i="0" u="sng" strike="noStrike" cap="none" baseline="0" dirty="0">
                <a:solidFill>
                  <a:srgbClr val="FFC000"/>
                </a:solidFill>
                <a:sym typeface="Arial"/>
              </a:rPr>
              <a:t>ALONE</a:t>
            </a:r>
            <a:r>
              <a:rPr lang="en-US" sz="3200" b="0" i="0" u="none" strike="noStrike" cap="none" baseline="0" dirty="0">
                <a:solidFill>
                  <a:srgbClr val="EAEAEA"/>
                </a:solidFill>
                <a:sym typeface="Arial"/>
              </a:rPr>
              <a:t>.</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sym typeface="Arial"/>
              </a:rPr>
              <a:t>Spiritual and natural realms operate by their own SEPARATE AND independent laws.</a:t>
            </a:r>
          </a:p>
          <a:p>
            <a:pPr marL="342900" marR="0" lvl="0" indent="-342900" algn="l" rtl="0">
              <a:lnSpc>
                <a:spcPct val="100000"/>
              </a:lnSpc>
              <a:spcBef>
                <a:spcPts val="720"/>
              </a:spcBef>
              <a:spcAft>
                <a:spcPts val="0"/>
              </a:spcAft>
              <a:buClr>
                <a:srgbClr val="EAEAEA"/>
              </a:buClr>
              <a:buSzPct val="100000"/>
              <a:buFont typeface="Arial"/>
              <a:buChar char="▪"/>
            </a:pPr>
            <a:r>
              <a:rPr lang="en-US" sz="3200" dirty="0">
                <a:solidFill>
                  <a:srgbClr val="EAEAEA"/>
                </a:solidFill>
              </a:rPr>
              <a:t>In summary - Science </a:t>
            </a:r>
            <a:r>
              <a:rPr lang="en-US" sz="3200" u="sng" dirty="0">
                <a:solidFill>
                  <a:srgbClr val="FFC000"/>
                </a:solidFill>
              </a:rPr>
              <a:t>ALONE</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944517857"/>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Rene Descartes</a:t>
            </a:r>
          </a:p>
        </p:txBody>
      </p:sp>
      <p:sp>
        <p:nvSpPr>
          <p:cNvPr id="9" name="TextBox 8"/>
          <p:cNvSpPr txBox="1"/>
          <p:nvPr/>
        </p:nvSpPr>
        <p:spPr>
          <a:xfrm>
            <a:off x="2590800" y="28442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17</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5700713"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44225"/>
            <a:ext cx="2890514" cy="353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990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Descartes</a:t>
            </a:r>
          </a:p>
        </p:txBody>
      </p:sp>
      <p:sp>
        <p:nvSpPr>
          <p:cNvPr id="335" name="Shape 335"/>
          <p:cNvSpPr txBox="1">
            <a:spLocks noGrp="1"/>
          </p:cNvSpPr>
          <p:nvPr>
            <p:ph type="body" idx="1"/>
          </p:nvPr>
        </p:nvSpPr>
        <p:spPr>
          <a:xfrm>
            <a:off x="687387" y="2005011"/>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sym typeface="Arial"/>
              </a:rPr>
              <a:t>Response</a:t>
            </a:r>
            <a:r>
              <a:rPr lang="en-US" sz="2800" b="0" i="0" u="none" strike="noStrike" cap="none" dirty="0">
                <a:solidFill>
                  <a:srgbClr val="EAEAEA"/>
                </a:solidFill>
                <a:sym typeface="Arial"/>
              </a:rPr>
              <a:t> to s</a:t>
            </a:r>
            <a:r>
              <a:rPr lang="en-US" sz="2800" b="0" i="0" u="none" strike="noStrike" cap="none" baseline="0" dirty="0">
                <a:solidFill>
                  <a:srgbClr val="EAEAEA"/>
                </a:solidFill>
                <a:sym typeface="Arial"/>
              </a:rPr>
              <a:t>kepticism about the possibility of certain knowledge</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Systematically doubted everything</a:t>
            </a:r>
          </a:p>
          <a:p>
            <a:pPr marL="742950" marR="0" lvl="1" indent="-28575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Existence of physical world</a:t>
            </a:r>
          </a:p>
          <a:p>
            <a:pPr marL="742950" marR="0" lvl="1" indent="-28575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Existence of own body, ect.</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Certainty of self-awareness</a:t>
            </a:r>
          </a:p>
          <a:p>
            <a:pPr marL="342900" marR="0" lvl="0" indent="-342900" algn="l" rtl="0">
              <a:lnSpc>
                <a:spcPct val="100000"/>
              </a:lnSpc>
              <a:spcBef>
                <a:spcPts val="640"/>
              </a:spcBef>
              <a:spcAft>
                <a:spcPts val="0"/>
              </a:spcAft>
              <a:buClr>
                <a:srgbClr val="EAEAEA"/>
              </a:buClr>
              <a:buSzPct val="100000"/>
              <a:buFont typeface="Arial"/>
              <a:buChar char="▪"/>
            </a:pPr>
            <a:r>
              <a:rPr lang="en-US" sz="2800" dirty="0">
                <a:solidFill>
                  <a:srgbClr val="EAEAEA"/>
                </a:solidFill>
              </a:rPr>
              <a:t>I doubt, therefore I am</a:t>
            </a:r>
          </a:p>
          <a:p>
            <a:pPr marL="742950" marR="0" lvl="1" indent="-28575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Popularized</a:t>
            </a:r>
            <a:r>
              <a:rPr lang="en-US" sz="2800" b="0" i="0" u="none" strike="noStrike" cap="none" dirty="0">
                <a:solidFill>
                  <a:srgbClr val="EAEAEA"/>
                </a:solidFill>
                <a:sym typeface="Arial"/>
              </a:rPr>
              <a:t> as </a:t>
            </a:r>
            <a:r>
              <a:rPr lang="en-US" sz="2800" b="0" i="0" u="none" strike="noStrike" cap="none" baseline="0" dirty="0">
                <a:solidFill>
                  <a:srgbClr val="EAEAEA"/>
                </a:solidFill>
                <a:sym typeface="Arial"/>
              </a:rPr>
              <a:t>I think, therefore I am</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William of Ockham</a:t>
            </a:r>
          </a:p>
        </p:txBody>
      </p:sp>
      <p:sp>
        <p:nvSpPr>
          <p:cNvPr id="84" name="Shape 8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God could not be conclusively demonstrated rationally.</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Acceptance of God’s existence and attributes must rest upon Scripture.</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Descartes</a:t>
            </a:r>
          </a:p>
        </p:txBody>
      </p:sp>
      <p:sp>
        <p:nvSpPr>
          <p:cNvPr id="342" name="Shape 34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Analytical reason </a:t>
            </a:r>
            <a:r>
              <a:rPr lang="en-US" sz="3600" b="0" i="0" u="none" strike="noStrike" cap="none" baseline="0" dirty="0">
                <a:solidFill>
                  <a:srgbClr val="FFC000"/>
                </a:solidFill>
                <a:latin typeface="Arial"/>
                <a:ea typeface="Arial"/>
                <a:cs typeface="Arial"/>
                <a:sym typeface="Arial"/>
              </a:rPr>
              <a:t>ALONE</a:t>
            </a:r>
            <a:r>
              <a:rPr lang="en-US" sz="3600" b="0" i="0" u="none" strike="noStrike" cap="none" baseline="0" dirty="0">
                <a:solidFill>
                  <a:srgbClr val="EAEAEA"/>
                </a:solidFill>
                <a:latin typeface="Arial"/>
                <a:ea typeface="Arial"/>
                <a:cs typeface="Arial"/>
                <a:sym typeface="Arial"/>
              </a:rPr>
              <a:t> (as contrasted with reason that was guided by the Bible) was the basis for understanding the natural world</a:t>
            </a: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Human reason was enthroned as </a:t>
            </a:r>
            <a:r>
              <a:rPr lang="en-US" sz="3600" b="0" i="0" u="none" strike="noStrike" cap="none" baseline="0" dirty="0">
                <a:solidFill>
                  <a:srgbClr val="FFC000"/>
                </a:solidFill>
                <a:latin typeface="Arial"/>
                <a:ea typeface="Arial"/>
                <a:cs typeface="Arial"/>
                <a:sym typeface="Arial"/>
              </a:rPr>
              <a:t>supreme authority</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838200" y="1049336"/>
            <a:ext cx="6172200" cy="116046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Authority</a:t>
            </a:r>
          </a:p>
        </p:txBody>
      </p:sp>
      <p:pic>
        <p:nvPicPr>
          <p:cNvPr id="350" name="Shape 350"/>
          <p:cNvPicPr preferRelativeResize="0"/>
          <p:nvPr/>
        </p:nvPicPr>
        <p:blipFill rotWithShape="1">
          <a:blip r:embed="rId3"/>
          <a:srcRect/>
          <a:stretch/>
        </p:blipFill>
        <p:spPr>
          <a:xfrm>
            <a:off x="846137" y="2570161"/>
            <a:ext cx="3682999" cy="2759075"/>
          </a:xfrm>
          <a:prstGeom prst="rect">
            <a:avLst/>
          </a:prstGeom>
          <a:noFill/>
          <a:ln>
            <a:noFill/>
          </a:ln>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5" b="89416" l="2174" r="89674"/>
                    </a14:imgEffect>
                  </a14:imgLayer>
                </a14:imgProps>
              </a:ext>
              <a:ext uri="{28A0092B-C50C-407E-A947-70E740481C1C}">
                <a14:useLocalDpi xmlns:a14="http://schemas.microsoft.com/office/drawing/2010/main" val="0"/>
              </a:ext>
            </a:extLst>
          </a:blip>
          <a:srcRect/>
          <a:stretch>
            <a:fillRect/>
          </a:stretch>
        </p:blipFill>
        <p:spPr bwMode="auto">
          <a:xfrm>
            <a:off x="5562600" y="2209800"/>
            <a:ext cx="2514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3.33333E-6 0 L 0.4375 -0.00417 " pathEditMode="relative" rAng="0" ptsTypes="AA">
                                      <p:cBhvr>
                                        <p:cTn id="10" dur="1000" fill="hold"/>
                                        <p:tgtEl>
                                          <p:spTgt spid="348"/>
                                        </p:tgtEl>
                                        <p:attrNameLst>
                                          <p:attrName>ppt_x</p:attrName>
                                          <p:attrName>ppt_y</p:attrName>
                                        </p:attrNameLst>
                                      </p:cBhvr>
                                      <p:rCtr x="2187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357" name="Shape 35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universe was understood mechanistically rather than sustained by God.</a:t>
            </a:r>
          </a:p>
          <a:p>
            <a:pPr marL="342900" marR="0" lvl="0" indent="-165100" algn="l" rtl="0">
              <a:lnSpc>
                <a:spcPct val="90000"/>
              </a:lnSpc>
              <a:spcBef>
                <a:spcPts val="56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9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Whereas Luther’s foundational certainty was his faith in God’s revelation in the Bible, Descartes’ foundational certainty was his faith in the procedural clarities of mathematical reasoning applied to the thinking self.</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808037" y="762000"/>
            <a:ext cx="7812086" cy="5257799"/>
          </a:xfrm>
          <a:prstGeom prst="rect">
            <a:avLst/>
          </a:prstGeom>
          <a:noFill/>
          <a:ln>
            <a:noFill/>
          </a:ln>
        </p:spPr>
        <p:txBody>
          <a:bodyPr lIns="91425" tIns="45700" rIns="91425" bIns="45700" anchor="t" anchorCtr="0">
            <a:noAutofit/>
          </a:bodyPr>
          <a:lstStyle/>
          <a:p>
            <a:pPr marL="0" marR="0" lvl="0" indent="0" algn="l"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Descartes separated the material world from its long association with religious belief, declaring the </a:t>
            </a:r>
            <a:r>
              <a:rPr lang="en-US" sz="3600" b="0" i="0" u="none" strike="noStrike" cap="none" baseline="0" dirty="0">
                <a:solidFill>
                  <a:srgbClr val="FFC000"/>
                </a:solidFill>
                <a:latin typeface="Arial"/>
                <a:ea typeface="Arial"/>
                <a:cs typeface="Arial"/>
                <a:sym typeface="Arial"/>
              </a:rPr>
              <a:t>autonomy</a:t>
            </a:r>
            <a:r>
              <a:rPr lang="en-US" sz="3600" b="0" i="0" u="none" strike="noStrike" cap="none" baseline="0" dirty="0">
                <a:solidFill>
                  <a:srgbClr val="EAEAEA"/>
                </a:solidFill>
                <a:latin typeface="Arial"/>
                <a:ea typeface="Arial"/>
                <a:cs typeface="Arial"/>
                <a:sym typeface="Arial"/>
              </a:rPr>
              <a:t> of science to develop its analysis of that world… unconstrained by </a:t>
            </a:r>
            <a:r>
              <a:rPr lang="en-US" sz="3600" dirty="0">
                <a:solidFill>
                  <a:srgbClr val="EAEAEA"/>
                </a:solidFill>
              </a:rPr>
              <a:t>the authority of scripture. </a:t>
            </a:r>
            <a:r>
              <a:rPr lang="en-US" sz="3600" b="0" i="0" u="none" strike="noStrike" cap="none" baseline="0" dirty="0">
                <a:solidFill>
                  <a:srgbClr val="EAEAEA"/>
                </a:solidFill>
                <a:latin typeface="Arial"/>
                <a:ea typeface="Arial"/>
                <a:cs typeface="Arial"/>
                <a:sym typeface="Arial"/>
              </a:rPr>
              <a:t>The study of the natural world was now seen as autonomous from the Bible.</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Shape 369"/>
          <p:cNvSpPr txBox="1">
            <a:spLocks noGrp="1"/>
          </p:cNvSpPr>
          <p:nvPr>
            <p:ph type="body" idx="1"/>
          </p:nvPr>
        </p:nvSpPr>
        <p:spPr>
          <a:xfrm>
            <a:off x="860425" y="914400"/>
            <a:ext cx="7812086" cy="5105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Mankind was now free not only from the dictates of the natural world, tradition, church, and king, but also from Scripture.</a:t>
            </a:r>
          </a:p>
        </p:txBody>
      </p:sp>
      <p:pic>
        <p:nvPicPr>
          <p:cNvPr id="4" name="Shape 543"/>
          <p:cNvPicPr preferRelativeResize="0"/>
          <p:nvPr/>
        </p:nvPicPr>
        <p:blipFill rotWithShape="1">
          <a:blip r:embed="rId3"/>
          <a:srcRect/>
          <a:stretch/>
        </p:blipFill>
        <p:spPr>
          <a:xfrm>
            <a:off x="4191000" y="2819400"/>
            <a:ext cx="1676400" cy="2393403"/>
          </a:xfrm>
          <a:prstGeom prst="rect">
            <a:avLst/>
          </a:prstGeom>
          <a:noFill/>
          <a:ln>
            <a:noFill/>
          </a:ln>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92" b="99558" l="353" r="98822"/>
                    </a14:imgEffect>
                  </a14:imgLayer>
                </a14:imgProps>
              </a:ext>
              <a:ext uri="{28A0092B-C50C-407E-A947-70E740481C1C}">
                <a14:useLocalDpi xmlns:a14="http://schemas.microsoft.com/office/drawing/2010/main" val="0"/>
              </a:ext>
            </a:extLst>
          </a:blip>
          <a:srcRect/>
          <a:stretch>
            <a:fillRect/>
          </a:stretch>
        </p:blipFill>
        <p:spPr bwMode="auto">
          <a:xfrm>
            <a:off x="6172200" y="4123977"/>
            <a:ext cx="2415352" cy="160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564" y="3218755"/>
            <a:ext cx="1390836" cy="1810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469606"/>
            <a:ext cx="1905000" cy="139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573252768"/>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John Locke</a:t>
            </a:r>
          </a:p>
        </p:txBody>
      </p:sp>
      <p:sp>
        <p:nvSpPr>
          <p:cNvPr id="9" name="TextBox 8"/>
          <p:cNvSpPr txBox="1"/>
          <p:nvPr/>
        </p:nvSpPr>
        <p:spPr>
          <a:xfrm>
            <a:off x="1628762"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17</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5334000"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743200"/>
            <a:ext cx="3048000" cy="387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850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John Locke</a:t>
            </a:r>
          </a:p>
        </p:txBody>
      </p:sp>
      <p:sp>
        <p:nvSpPr>
          <p:cNvPr id="375" name="Shape 37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Ideas are not innate</a:t>
            </a:r>
          </a:p>
          <a:p>
            <a:pPr marL="342900" marR="0" lvl="0" indent="-342900" algn="l" rtl="0">
              <a:lnSpc>
                <a:spcPct val="100000"/>
              </a:lnSpc>
              <a:spcBef>
                <a:spcPts val="720"/>
              </a:spcBef>
              <a:spcAft>
                <a:spcPts val="0"/>
              </a:spcAft>
              <a:buClr>
                <a:srgbClr val="887952"/>
              </a:buClr>
              <a:buSzPct val="100000"/>
              <a:buFont typeface="Arial"/>
              <a:buChar char="▪"/>
            </a:pPr>
            <a:r>
              <a:rPr lang="en-US" sz="3600" dirty="0">
                <a:solidFill>
                  <a:srgbClr val="EAEAEA"/>
                </a:solidFill>
              </a:rPr>
              <a:t>The</a:t>
            </a:r>
            <a:r>
              <a:rPr lang="en-US" sz="3600" b="0" i="0" u="none" strike="noStrike" cap="none" baseline="0" dirty="0">
                <a:solidFill>
                  <a:srgbClr val="EAEAEA"/>
                </a:solidFill>
                <a:latin typeface="Arial"/>
                <a:ea typeface="Arial"/>
                <a:cs typeface="Arial"/>
                <a:sym typeface="Arial"/>
              </a:rPr>
              <a:t> mind is a blank slate to be written upon by our experiences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Experience </a:t>
            </a:r>
            <a:r>
              <a:rPr lang="en-US" sz="3600" b="0" i="0" u="sng" strike="noStrike" cap="none" baseline="0" dirty="0">
                <a:solidFill>
                  <a:srgbClr val="FFC000"/>
                </a:solidFill>
                <a:latin typeface="Arial"/>
                <a:ea typeface="Arial"/>
                <a:cs typeface="Arial"/>
                <a:sym typeface="Arial"/>
              </a:rPr>
              <a:t>ALONE</a:t>
            </a:r>
            <a:r>
              <a:rPr lang="en-US" sz="3600" b="0" i="0" u="none" strike="noStrike" cap="none" baseline="0" dirty="0">
                <a:solidFill>
                  <a:srgbClr val="EAEAEA"/>
                </a:solidFill>
                <a:latin typeface="Arial"/>
                <a:ea typeface="Arial"/>
                <a:cs typeface="Arial"/>
                <a:sym typeface="Arial"/>
              </a:rPr>
              <a:t> (not intuition, reason, or Scripture) is the foundation for understanding</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New View of God--Deism</a:t>
            </a:r>
          </a:p>
        </p:txBody>
      </p:sp>
      <p:sp>
        <p:nvSpPr>
          <p:cNvPr id="382" name="Shape 38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Divine architect who set the universe in motion</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NOT the Man of Calvary</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NOT active in history, not the man of the exodus, nor will He coming again in</a:t>
            </a:r>
            <a:r>
              <a:rPr lang="en-US" sz="3600" b="0" i="0" u="none" strike="noStrike" cap="none" dirty="0">
                <a:solidFill>
                  <a:srgbClr val="EAEAEA"/>
                </a:solidFill>
                <a:latin typeface="Arial"/>
                <a:ea typeface="Arial"/>
                <a:cs typeface="Arial"/>
                <a:sym typeface="Arial"/>
              </a:rPr>
              <a:t> a second coming</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Deism</a:t>
            </a:r>
          </a:p>
        </p:txBody>
      </p:sp>
      <p:sp>
        <p:nvSpPr>
          <p:cNvPr id="389" name="Shape 389"/>
          <p:cNvSpPr txBox="1">
            <a:spLocks noGrp="1"/>
          </p:cNvSpPr>
          <p:nvPr>
            <p:ph type="body" idx="1"/>
          </p:nvPr>
        </p:nvSpPr>
        <p:spPr>
          <a:xfrm>
            <a:off x="687387" y="1752600"/>
            <a:ext cx="7812086" cy="42671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universe was to be explained on mechanical and mathematical principles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Observation and analysis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NOT scholastic ideas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FFC000"/>
                </a:solidFill>
                <a:latin typeface="Arial"/>
                <a:ea typeface="Arial"/>
                <a:cs typeface="Arial"/>
                <a:sym typeface="Arial"/>
              </a:rPr>
              <a:t>NOT divine revelation or God’s action</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Deism</a:t>
            </a:r>
          </a:p>
        </p:txBody>
      </p:sp>
      <p:sp>
        <p:nvSpPr>
          <p:cNvPr id="396" name="Shape 396"/>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 was active in the design and creation of universe</a:t>
            </a:r>
          </a:p>
          <a:p>
            <a:pPr marL="342900" marR="0" lvl="0" indent="-165100" algn="l" rtl="0">
              <a:lnSpc>
                <a:spcPct val="100000"/>
              </a:lnSpc>
              <a:spcBef>
                <a:spcPts val="56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God’s revelation is universal in nature</a:t>
            </a:r>
          </a:p>
        </p:txBody>
      </p:sp>
      <p:sp>
        <p:nvSpPr>
          <p:cNvPr id="397" name="Shape 397"/>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 was not active in historical events</a:t>
            </a:r>
          </a:p>
          <a:p>
            <a:pPr marL="342900" marR="0" lvl="0" indent="-165100" algn="l" rtl="0">
              <a:lnSpc>
                <a:spcPct val="100000"/>
              </a:lnSpc>
              <a:spcBef>
                <a:spcPts val="56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 did not reveal Himself in the Bible to a particular people at a particular time</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William of Ockham</a:t>
            </a:r>
          </a:p>
        </p:txBody>
      </p:sp>
      <p:sp>
        <p:nvSpPr>
          <p:cNvPr id="91" name="Shape 9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Ockham opened the door to the acceptance of Scripture alone.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Literal word of scripture as norm</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Deism</a:t>
            </a:r>
          </a:p>
        </p:txBody>
      </p:sp>
      <p:sp>
        <p:nvSpPr>
          <p:cNvPr id="404" name="Shape 40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is based upon empirical  evidence and reason.</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is not based on the gift of God through</a:t>
            </a:r>
            <a:r>
              <a:rPr lang="en-US" sz="3600" dirty="0">
                <a:solidFill>
                  <a:srgbClr val="EAEAEA"/>
                </a:solidFill>
              </a:rPr>
              <a:t> the Bible, not on God’s revelation of Himself.</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11" name="Shape 411"/>
          <p:cNvSpPr txBox="1">
            <a:spLocks noGrp="1"/>
          </p:cNvSpPr>
          <p:nvPr>
            <p:ph type="body" idx="1"/>
          </p:nvPr>
        </p:nvSpPr>
        <p:spPr>
          <a:xfrm>
            <a:off x="687387" y="2005011"/>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nature and source of knowledge of the natural world is </a:t>
            </a:r>
            <a:r>
              <a:rPr lang="en-US" sz="3600" b="0" i="0" u="none" strike="noStrike" cap="none" baseline="0" dirty="0">
                <a:solidFill>
                  <a:srgbClr val="FFC000"/>
                </a:solidFill>
                <a:latin typeface="Arial"/>
                <a:ea typeface="Arial"/>
                <a:cs typeface="Arial"/>
                <a:sym typeface="Arial"/>
              </a:rPr>
              <a:t>not</a:t>
            </a:r>
            <a:r>
              <a:rPr lang="en-US" sz="3600" b="0" i="0" u="none" strike="noStrike" cap="none" baseline="0" dirty="0">
                <a:solidFill>
                  <a:srgbClr val="EAEAEA"/>
                </a:solidFill>
                <a:latin typeface="Arial"/>
                <a:ea typeface="Arial"/>
                <a:cs typeface="Arial"/>
                <a:sym typeface="Arial"/>
              </a:rPr>
              <a:t> to be determined by special revelation.  </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It is to be discovered by some aspect of humanity, primarily by empirical science</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17" name="Shape 41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Doubt was integral to the process of acquisition of knowledge. Everything was to be questioned until one arrived at an absolute starting point.</a:t>
            </a:r>
          </a:p>
          <a:p>
            <a:pPr marL="342900" marR="0" lvl="0" indent="-342900" algn="l" rtl="0">
              <a:lnSpc>
                <a:spcPct val="100000"/>
              </a:lnSpc>
              <a:spcBef>
                <a:spcPts val="0"/>
              </a:spcBef>
              <a:spcAft>
                <a:spcPts val="0"/>
              </a:spcAft>
              <a:buClr>
                <a:srgbClr val="887952"/>
              </a:buClr>
              <a:buSzPct val="100000"/>
              <a:buFont typeface="Arial"/>
              <a:buChar char="▪"/>
            </a:pPr>
            <a:r>
              <a:rPr lang="en-US" sz="3600" dirty="0">
                <a:solidFill>
                  <a:srgbClr val="EAEAEA"/>
                </a:solidFill>
              </a:rPr>
              <a:t>Doubt is still central to education today</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23" name="Shape 423"/>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“Faith”--if it had any meaning at all--was founded upon and harmonious with the results of the scientific process</a:t>
            </a:r>
          </a:p>
          <a:p>
            <a:pPr marL="342900" marR="0" lvl="0" indent="-342900" algn="l" rtl="0">
              <a:lnSpc>
                <a:spcPct val="100000"/>
              </a:lnSpc>
              <a:spcBef>
                <a:spcPts val="0"/>
              </a:spcBef>
              <a:spcAft>
                <a:spcPts val="0"/>
              </a:spcAft>
              <a:buClr>
                <a:srgbClr val="887952"/>
              </a:buClr>
              <a:buSzPct val="100000"/>
              <a:buFont typeface="Arial"/>
              <a:buChar char="▪"/>
            </a:pPr>
            <a:r>
              <a:rPr lang="en-US" sz="3600" dirty="0">
                <a:solidFill>
                  <a:srgbClr val="EAEAEA"/>
                </a:solidFill>
              </a:rPr>
              <a:t>Faith was not based upon God’s word, but rather in human intellect</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304"/>
        <p:cNvGrpSpPr/>
        <p:nvPr/>
      </p:nvGrpSpPr>
      <p:grpSpPr>
        <a:xfrm>
          <a:off x="0" y="0"/>
          <a:ext cx="0" cy="0"/>
          <a:chOff x="0" y="0"/>
          <a:chExt cx="0" cy="0"/>
        </a:xfrm>
      </p:grpSpPr>
      <p:sp>
        <p:nvSpPr>
          <p:cNvPr id="307" name="Shape 30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5400" b="1" i="1" u="none" strike="noStrike" cap="none" baseline="0" dirty="0">
                <a:solidFill>
                  <a:srgbClr val="FFC000"/>
                </a:solidFill>
                <a:latin typeface="Arial"/>
                <a:ea typeface="Arial"/>
                <a:cs typeface="Arial"/>
                <a:sym typeface="Arial"/>
              </a:rPr>
              <a:t>Enlightenment Results</a:t>
            </a:r>
            <a:endParaRPr sz="5400" b="1" i="1" u="none" strike="noStrike" cap="none" baseline="0" dirty="0">
              <a:solidFill>
                <a:srgbClr val="FFC000"/>
              </a:solidFill>
              <a:latin typeface="Arial"/>
              <a:ea typeface="Arial"/>
              <a:cs typeface="Arial"/>
              <a:sym typeface="Aria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84324">
            <a:off x="4572412" y="3044818"/>
            <a:ext cx="3022984" cy="24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35" b="100000" l="513" r="100000"/>
                    </a14:imgEffect>
                  </a14:imgLayer>
                </a14:imgProps>
              </a:ext>
              <a:ext uri="{28A0092B-C50C-407E-A947-70E740481C1C}">
                <a14:useLocalDpi xmlns:a14="http://schemas.microsoft.com/office/drawing/2010/main" val="0"/>
              </a:ext>
            </a:extLst>
          </a:blip>
          <a:srcRect/>
          <a:stretch>
            <a:fillRect/>
          </a:stretch>
        </p:blipFill>
        <p:spPr bwMode="auto">
          <a:xfrm rot="20462550">
            <a:off x="1955423" y="2839070"/>
            <a:ext cx="284338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306"/>
          <p:cNvSpPr/>
          <p:nvPr/>
        </p:nvSpPr>
        <p:spPr>
          <a:xfrm rot="-2579999">
            <a:off x="977900" y="3867150"/>
            <a:ext cx="6816724" cy="328611"/>
          </a:xfrm>
          <a:prstGeom prst="irregularSeal1">
            <a:avLst/>
          </a:prstGeom>
          <a:solidFill>
            <a:srgbClr val="C00000"/>
          </a:solidFill>
          <a:ln w="25400" cap="rnd">
            <a:solidFill>
              <a:srgbClr val="C00000"/>
            </a:solidFill>
            <a:prstDash val="solid"/>
            <a:miter/>
            <a:headEnd type="none" w="med" len="med"/>
            <a:tailEnd type="none" w="med" len="med"/>
          </a:ln>
        </p:spPr>
        <p:txBody>
          <a:bodyPr lIns="91425" tIns="45700" rIns="91425" bIns="45700" anchor="ctr" anchorCtr="0">
            <a:noAutofit/>
          </a:bodyPr>
          <a:lstStyle/>
          <a:p>
            <a:endParaRPr sz="2000" dirty="0"/>
          </a:p>
        </p:txBody>
      </p:sp>
    </p:spTree>
    <p:extLst>
      <p:ext uri="{BB962C8B-B14F-4D97-AF65-F5344CB8AC3E}">
        <p14:creationId xmlns:p14="http://schemas.microsoft.com/office/powerpoint/2010/main" val="349173427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1.11111E-6 L -0.14427 0.00278 " pathEditMode="relative" rAng="0" ptsTypes="AA">
                                      <p:cBhvr>
                                        <p:cTn id="6" dur="750" fill="hold"/>
                                        <p:tgtEl>
                                          <p:spTgt spid="1026"/>
                                        </p:tgtEl>
                                        <p:attrNameLst>
                                          <p:attrName>ppt_x</p:attrName>
                                          <p:attrName>ppt_y</p:attrName>
                                        </p:attrNameLst>
                                      </p:cBhvr>
                                      <p:rCtr x="-7222" y="139"/>
                                    </p:animMotion>
                                  </p:childTnLst>
                                </p:cTn>
                              </p:par>
                              <p:par>
                                <p:cTn id="7" presetID="63" presetClass="path" presetSubtype="0" accel="50000" decel="50000" fill="hold" nodeType="withEffect">
                                  <p:stCondLst>
                                    <p:cond delay="0"/>
                                  </p:stCondLst>
                                  <p:childTnLst>
                                    <p:animMotion origin="layout" path="M 2.22222E-6 -1.85185E-6 L 0.05972 0.00162 " pathEditMode="relative" rAng="0" ptsTypes="AA">
                                      <p:cBhvr>
                                        <p:cTn id="8" dur="750" fill="hold"/>
                                        <p:tgtEl>
                                          <p:spTgt spid="1027"/>
                                        </p:tgtEl>
                                        <p:attrNameLst>
                                          <p:attrName>ppt_x</p:attrName>
                                          <p:attrName>ppt_y</p:attrName>
                                        </p:attrNameLst>
                                      </p:cBhvr>
                                      <p:rCtr x="2986" y="69"/>
                                    </p:animMotion>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37" name="Shape 437"/>
          <p:cNvSpPr txBox="1"/>
          <p:nvPr/>
        </p:nvSpPr>
        <p:spPr>
          <a:xfrm>
            <a:off x="871537" y="4462462"/>
            <a:ext cx="3875087" cy="12191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Science</a:t>
            </a:r>
          </a:p>
        </p:txBody>
      </p:sp>
      <p:sp>
        <p:nvSpPr>
          <p:cNvPr id="438" name="Shape 438"/>
          <p:cNvSpPr txBox="1"/>
          <p:nvPr/>
        </p:nvSpPr>
        <p:spPr>
          <a:xfrm>
            <a:off x="1371600" y="3548062"/>
            <a:ext cx="2819400" cy="914398"/>
          </a:xfrm>
          <a:prstGeom prst="rect">
            <a:avLst/>
          </a:prstGeom>
          <a:solidFill>
            <a:srgbClr val="996633"/>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Theology</a:t>
            </a:r>
          </a:p>
        </p:txBody>
      </p:sp>
      <p:pic>
        <p:nvPicPr>
          <p:cNvPr id="439" name="Shape 439"/>
          <p:cNvPicPr preferRelativeResize="0"/>
          <p:nvPr/>
        </p:nvPicPr>
        <p:blipFill rotWithShape="1">
          <a:blip r:embed="rId3"/>
          <a:srcRect/>
          <a:stretch/>
        </p:blipFill>
        <p:spPr>
          <a:xfrm>
            <a:off x="5073650" y="3548062"/>
            <a:ext cx="3155950" cy="1811337"/>
          </a:xfrm>
          <a:prstGeom prst="rect">
            <a:avLst/>
          </a:prstGeom>
          <a:noFill/>
          <a:ln>
            <a:noFill/>
          </a:ln>
        </p:spPr>
      </p:pic>
      <p:sp>
        <p:nvSpPr>
          <p:cNvPr id="440" name="Shape 440"/>
          <p:cNvSpPr/>
          <p:nvPr/>
        </p:nvSpPr>
        <p:spPr>
          <a:xfrm>
            <a:off x="5889625" y="4202112"/>
            <a:ext cx="1763711" cy="1479550"/>
          </a:xfrm>
          <a:custGeom>
            <a:avLst/>
            <a:gdLst/>
            <a:ahLst/>
            <a:cxnLst/>
            <a:rect l="0" t="0" r="0" b="0"/>
            <a:pathLst>
              <a:path w="1140163" h="1035452" extrusionOk="0">
                <a:moveTo>
                  <a:pt x="0" y="266604"/>
                </a:moveTo>
                <a:lnTo>
                  <a:pt x="223650" y="0"/>
                </a:lnTo>
                <a:lnTo>
                  <a:pt x="570082" y="290616"/>
                </a:lnTo>
                <a:lnTo>
                  <a:pt x="916513" y="0"/>
                </a:lnTo>
                <a:lnTo>
                  <a:pt x="1140163" y="266604"/>
                </a:lnTo>
                <a:lnTo>
                  <a:pt x="840811" y="517726"/>
                </a:lnTo>
                <a:lnTo>
                  <a:pt x="1140163" y="768848"/>
                </a:lnTo>
                <a:lnTo>
                  <a:pt x="916513" y="1035452"/>
                </a:lnTo>
                <a:lnTo>
                  <a:pt x="570082" y="744836"/>
                </a:lnTo>
                <a:lnTo>
                  <a:pt x="223650" y="1035452"/>
                </a:lnTo>
                <a:lnTo>
                  <a:pt x="0" y="768848"/>
                </a:lnTo>
                <a:lnTo>
                  <a:pt x="299352" y="517726"/>
                </a:lnTo>
                <a:lnTo>
                  <a:pt x="0" y="266604"/>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1000"/>
                                  </p:stCondLst>
                                  <p:childTnLst>
                                    <p:set>
                                      <p:cBhvr>
                                        <p:cTn id="9" dur="1" fill="hold">
                                          <p:stCondLst>
                                            <p:cond delay="0"/>
                                          </p:stCondLst>
                                        </p:cTn>
                                        <p:tgtEl>
                                          <p:spTgt spid="440"/>
                                        </p:tgtEl>
                                        <p:attrNameLst>
                                          <p:attrName>style.visibility</p:attrName>
                                        </p:attrNameLst>
                                      </p:cBhvr>
                                      <p:to>
                                        <p:strVal val="visible"/>
                                      </p:to>
                                    </p:set>
                                    <p:anim calcmode="lin" valueType="num">
                                      <p:cBhvr additive="base">
                                        <p:cTn id="10" dur="500" fill="hold"/>
                                        <p:tgtEl>
                                          <p:spTgt spid="440"/>
                                        </p:tgtEl>
                                        <p:attrNameLst>
                                          <p:attrName>ppt_x</p:attrName>
                                        </p:attrNameLst>
                                      </p:cBhvr>
                                      <p:tavLst>
                                        <p:tav tm="0">
                                          <p:val>
                                            <p:strVal val="#ppt_x"/>
                                          </p:val>
                                        </p:tav>
                                        <p:tav tm="100000">
                                          <p:val>
                                            <p:strVal val="#ppt_x"/>
                                          </p:val>
                                        </p:tav>
                                      </p:tavLst>
                                    </p:anim>
                                    <p:anim calcmode="lin" valueType="num">
                                      <p:cBhvr additive="base">
                                        <p:cTn id="11" dur="500" fill="hold"/>
                                        <p:tgtEl>
                                          <p:spTgt spid="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Science was King</a:t>
            </a:r>
          </a:p>
        </p:txBody>
      </p:sp>
      <p:sp>
        <p:nvSpPr>
          <p:cNvPr id="447" name="Shape 44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“The greatest achievement of Newtonian science must ever be the first full explanation of the universe on mechanical principles.  One set of axioms and laws of universal gravitation applied to matter everywhere on earth as it did in the heavens.  Who, after studying the contribution to thought, could deny that </a:t>
            </a:r>
            <a:r>
              <a:rPr lang="en-US" sz="2800" b="1" i="1" u="none" strike="noStrike" cap="none" baseline="0" dirty="0">
                <a:solidFill>
                  <a:srgbClr val="EAEAEA"/>
                </a:solidFill>
                <a:latin typeface="Arial"/>
                <a:ea typeface="Arial"/>
                <a:cs typeface="Arial"/>
                <a:sym typeface="Arial"/>
              </a:rPr>
              <a:t>pure science</a:t>
            </a:r>
            <a:r>
              <a:rPr lang="en-US" sz="2800" b="0" i="0" u="none" strike="noStrike" cap="none" baseline="0" dirty="0">
                <a:solidFill>
                  <a:srgbClr val="EAEAEA"/>
                </a:solidFill>
                <a:latin typeface="Arial"/>
                <a:ea typeface="Arial"/>
                <a:cs typeface="Arial"/>
                <a:sym typeface="Arial"/>
              </a:rPr>
              <a:t> (italics supplied) exemplifies this creative accomplishment of the human spirit at its pinnacle?  </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Science was King</a:t>
            </a:r>
          </a:p>
        </p:txBody>
      </p:sp>
      <p:sp>
        <p:nvSpPr>
          <p:cNvPr id="454" name="Shape 45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What an exalted view of science.  What a transforming view Newton gave to all humans.  In all different endeavors the optimistic view that humans could deduce the order of the natural world had a significant trickle down effect in other human endeavors.”</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7387" y="892175"/>
            <a:ext cx="7812086" cy="5127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Science had become the way, the truth, and the life.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Freedom was absolute.  Humanity was no longer under the bondage of Greek metaphysics, scholastic theology, the church, tradition, or the authority of the Bible.</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Shape 464"/>
          <p:cNvSpPr txBox="1"/>
          <p:nvPr/>
        </p:nvSpPr>
        <p:spPr>
          <a:xfrm>
            <a:off x="838200" y="990600"/>
            <a:ext cx="7315200" cy="4876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baseline="0" dirty="0">
                <a:solidFill>
                  <a:schemeClr val="lt1"/>
                </a:solidFill>
                <a:sym typeface="Arial"/>
              </a:rPr>
              <a:t>As Tarnas summarizes it:  While the classical Greek world view had emphasized the goal of human intellectual and spiritual activity as the essential unification (or reunification) of man with the cosmos and its divine intelligence, and while the Christian goal was to reunite man and the world with God</a:t>
            </a:r>
            <a:r>
              <a:rPr lang="en-US" sz="2800" dirty="0">
                <a:solidFill>
                  <a:schemeClr val="lt1"/>
                </a:solidFill>
              </a:rPr>
              <a:t>…</a:t>
            </a:r>
            <a:endParaRPr lang="en-US" sz="2800" b="0" i="0" u="none" strike="noStrike" cap="none" baseline="30000" dirty="0">
              <a:solidFill>
                <a:schemeClr val="lt1"/>
              </a:solidFill>
              <a:sym typeface="Aria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Sola Scriptura</a:t>
            </a:r>
          </a:p>
        </p:txBody>
      </p:sp>
      <p:sp>
        <p:nvSpPr>
          <p:cNvPr id="98" name="Shape 98"/>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Affirmed the foundational        role of Scripture</a:t>
            </a:r>
          </a:p>
        </p:txBody>
      </p:sp>
      <p:sp>
        <p:nvSpPr>
          <p:cNvPr id="99" name="Shape 99"/>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pic>
        <p:nvPicPr>
          <p:cNvPr id="100" name="Shape 100"/>
          <p:cNvPicPr preferRelativeResize="0"/>
          <p:nvPr/>
        </p:nvPicPr>
        <p:blipFill rotWithShape="1">
          <a:blip r:embed="rId3"/>
          <a:srcRect/>
          <a:stretch/>
        </p:blipFill>
        <p:spPr>
          <a:xfrm>
            <a:off x="4095750" y="2138361"/>
            <a:ext cx="3836986" cy="2933700"/>
          </a:xfrm>
          <a:prstGeom prst="rect">
            <a:avLst/>
          </a:prstGeom>
          <a:noFill/>
          <a:ln>
            <a:noFill/>
          </a:ln>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Shape 464"/>
          <p:cNvSpPr txBox="1"/>
          <p:nvPr/>
        </p:nvSpPr>
        <p:spPr>
          <a:xfrm>
            <a:off x="762000" y="990600"/>
            <a:ext cx="7696200" cy="67405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baseline="0" dirty="0">
                <a:solidFill>
                  <a:schemeClr val="lt1"/>
                </a:solidFill>
                <a:latin typeface="Arial"/>
                <a:ea typeface="Arial"/>
                <a:cs typeface="Arial"/>
                <a:sym typeface="Arial"/>
              </a:rPr>
              <a:t>…the modern goal was to create the greatest possible freedom for man—from nature; from oppressive political, social, or economic structures; from restrictive metaphysical or religious beliefs; from the Church; from the Judeo-Christian God; from the static and finite Aristotelian-Christian cosmos; from medieval Scholasticism; from the ancient Greek authorities; from all primitive conceptions of the world. </a:t>
            </a:r>
            <a:endParaRPr lang="en-US" sz="2800" b="0" i="0" u="none" strike="noStrike" cap="none" baseline="300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576747787"/>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Shape 464"/>
          <p:cNvSpPr txBox="1"/>
          <p:nvPr/>
        </p:nvSpPr>
        <p:spPr>
          <a:xfrm>
            <a:off x="838200" y="1031875"/>
            <a:ext cx="7467600" cy="67405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baseline="0" dirty="0">
                <a:solidFill>
                  <a:schemeClr val="lt1"/>
                </a:solidFill>
                <a:latin typeface="Arial"/>
                <a:ea typeface="Arial"/>
                <a:cs typeface="Arial"/>
                <a:sym typeface="Arial"/>
              </a:rPr>
              <a:t>Leaving behind tradition generally for the power of the autonomous human intellect, modern man set out on his own, determined to discover the working principles of his new universe, to explore and further expand its new dimensions, and to realize his secular fulfillment.</a:t>
            </a:r>
            <a:r>
              <a:rPr lang="en-US" sz="2800" b="0" i="0" u="none" strike="noStrike" cap="none" baseline="30000" dirty="0">
                <a:solidFill>
                  <a:schemeClr val="lt1"/>
                </a:solidFill>
                <a:latin typeface="Arial"/>
                <a:ea typeface="Arial"/>
                <a:cs typeface="Arial"/>
                <a:sym typeface="Arial"/>
              </a:rPr>
              <a:t>4</a:t>
            </a:r>
          </a:p>
        </p:txBody>
      </p:sp>
    </p:spTree>
    <p:extLst>
      <p:ext uri="{BB962C8B-B14F-4D97-AF65-F5344CB8AC3E}">
        <p14:creationId xmlns:p14="http://schemas.microsoft.com/office/powerpoint/2010/main" val="3101056134"/>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Coming of Age</a:t>
            </a:r>
          </a:p>
        </p:txBody>
      </p:sp>
      <p:sp>
        <p:nvSpPr>
          <p:cNvPr id="470" name="Shape 470"/>
          <p:cNvSpPr txBox="1">
            <a:spLocks noGrp="1"/>
          </p:cNvSpPr>
          <p:nvPr>
            <p:ph type="body" idx="1"/>
          </p:nvPr>
        </p:nvSpPr>
        <p:spPr>
          <a:xfrm>
            <a:off x="687387" y="1752601"/>
            <a:ext cx="7812086" cy="418147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sym typeface="Arial"/>
              </a:rPr>
              <a:t>No need for God to tell us how to live or what to believe</a:t>
            </a:r>
          </a:p>
          <a:p>
            <a:pPr marL="342900" marR="0" lvl="0" indent="-342900" algn="l" rtl="0">
              <a:lnSpc>
                <a:spcPct val="100000"/>
              </a:lnSpc>
              <a:spcBef>
                <a:spcPts val="0"/>
              </a:spcBef>
              <a:spcAft>
                <a:spcPts val="0"/>
              </a:spcAft>
              <a:buClr>
                <a:srgbClr val="887952"/>
              </a:buClr>
              <a:buSzPct val="100000"/>
              <a:buFont typeface="Arial"/>
              <a:buChar char="▪"/>
            </a:pPr>
            <a:r>
              <a:rPr lang="en-US" sz="3200" dirty="0">
                <a:solidFill>
                  <a:srgbClr val="EAEAEA"/>
                </a:solidFill>
              </a:rPr>
              <a:t>We have </a:t>
            </a:r>
            <a:r>
              <a:rPr lang="en-US" sz="3200" dirty="0">
                <a:solidFill>
                  <a:srgbClr val="FFC000"/>
                </a:solidFill>
              </a:rPr>
              <a:t>come of Age</a:t>
            </a:r>
            <a:endParaRPr lang="en-US" sz="3200" b="0" i="0" u="none" strike="noStrike" cap="none" baseline="0" dirty="0">
              <a:solidFill>
                <a:srgbClr val="FFC000"/>
              </a:solidFil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200" dirty="0">
                <a:solidFill>
                  <a:srgbClr val="EAEAEA"/>
                </a:solidFill>
              </a:rPr>
              <a:t>Neither </a:t>
            </a:r>
            <a:r>
              <a:rPr lang="en-US" sz="3200" b="0" i="0" u="none" strike="noStrike" cap="none" baseline="0" dirty="0">
                <a:solidFill>
                  <a:srgbClr val="EAEAEA"/>
                </a:solidFill>
                <a:sym typeface="Arial"/>
              </a:rPr>
              <a:t>God </a:t>
            </a:r>
            <a:r>
              <a:rPr lang="en-US" sz="3200" dirty="0">
                <a:solidFill>
                  <a:srgbClr val="EAEAEA"/>
                </a:solidFill>
              </a:rPr>
              <a:t>nor His Word is</a:t>
            </a:r>
            <a:r>
              <a:rPr lang="en-US" sz="3200" b="0" i="0" u="none" strike="noStrike" cap="none" baseline="0" dirty="0">
                <a:solidFill>
                  <a:srgbClr val="EAEAEA"/>
                </a:solidFill>
                <a:sym typeface="Arial"/>
              </a:rPr>
              <a:t> necessary to understand the universe</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sym typeface="Arial"/>
              </a:rPr>
              <a:t>God, if He exists,  must conform to whatever we discover to be true in the natural world.</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pic>
        <p:nvPicPr>
          <p:cNvPr id="5" name="Picture 2" descr="C:\Users\Carol Raney\AppData\Local\Microsoft\Windows\Temporary Internet Files\Content.Outlook\1VOZBBW0\encyclopedie_frontispiece_-_more_clothe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445" y="0"/>
            <a:ext cx="51591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185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709173763"/>
              </p:ext>
            </p:extLst>
          </p:nvPr>
        </p:nvGraphicFramePr>
        <p:xfrm>
          <a:off x="457200" y="1965325"/>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5" name="Shape 476"/>
          <p:cNvSpPr txBox="1">
            <a:spLocks/>
          </p:cNvSpPr>
          <p:nvPr/>
        </p:nvSpPr>
        <p:spPr>
          <a:xfrm>
            <a:off x="685800" y="831850"/>
            <a:ext cx="7772400" cy="1116012"/>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rgbClr val="C19859"/>
              </a:buClr>
              <a:buSzPct val="25000"/>
              <a:buFont typeface="Arial"/>
              <a:buNone/>
            </a:pPr>
            <a:r>
              <a:rPr lang="en-US" sz="5400" b="1" i="1" dirty="0">
                <a:solidFill>
                  <a:srgbClr val="FFC000"/>
                </a:solidFill>
                <a:latin typeface="Arial"/>
                <a:ea typeface="Arial"/>
                <a:cs typeface="Arial"/>
                <a:sym typeface="Arial"/>
              </a:rPr>
              <a:t>18</a:t>
            </a:r>
            <a:r>
              <a:rPr lang="en-US" sz="5400" b="1" i="1" baseline="30000" dirty="0">
                <a:solidFill>
                  <a:srgbClr val="FFC000"/>
                </a:solidFill>
                <a:latin typeface="Arial"/>
                <a:ea typeface="Arial"/>
                <a:cs typeface="Arial"/>
                <a:sym typeface="Arial"/>
              </a:rPr>
              <a:t>th</a:t>
            </a:r>
            <a:r>
              <a:rPr lang="en-US" sz="5400" b="1" i="1" dirty="0">
                <a:solidFill>
                  <a:srgbClr val="FFC000"/>
                </a:solidFill>
                <a:latin typeface="Arial"/>
                <a:ea typeface="Arial"/>
                <a:cs typeface="Arial"/>
                <a:sym typeface="Arial"/>
              </a:rPr>
              <a:t> &amp; 19</a:t>
            </a:r>
            <a:r>
              <a:rPr lang="en-US" sz="5400" b="1" i="1" baseline="30000" dirty="0">
                <a:solidFill>
                  <a:srgbClr val="FFC000"/>
                </a:solidFill>
                <a:latin typeface="Arial"/>
                <a:ea typeface="Arial"/>
                <a:cs typeface="Arial"/>
                <a:sym typeface="Arial"/>
              </a:rPr>
              <a:t>th</a:t>
            </a:r>
            <a:r>
              <a:rPr lang="en-US" sz="5400" b="1" i="1" dirty="0">
                <a:solidFill>
                  <a:srgbClr val="FFC000"/>
                </a:solidFill>
                <a:latin typeface="Arial"/>
                <a:ea typeface="Arial"/>
                <a:cs typeface="Arial"/>
                <a:sym typeface="Arial"/>
              </a:rPr>
              <a:t> Century</a:t>
            </a:r>
          </a:p>
        </p:txBody>
      </p:sp>
      <p:sp>
        <p:nvSpPr>
          <p:cNvPr id="6" name="Shape 478"/>
          <p:cNvSpPr/>
          <p:nvPr/>
        </p:nvSpPr>
        <p:spPr>
          <a:xfrm>
            <a:off x="7358061" y="457200"/>
            <a:ext cx="741361" cy="1328737"/>
          </a:xfrm>
          <a:prstGeom prst="downArrow">
            <a:avLst>
              <a:gd name="adj1" fmla="val 15574"/>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7" name="Shape 479"/>
          <p:cNvSpPr txBox="1"/>
          <p:nvPr/>
        </p:nvSpPr>
        <p:spPr>
          <a:xfrm>
            <a:off x="1589087" y="3635375"/>
            <a:ext cx="6510337" cy="2062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Eighteenth</a:t>
            </a:r>
            <a:r>
              <a:rPr lang="en-US" sz="3200" b="0" i="0" u="none" strike="noStrike" cap="none" dirty="0">
                <a:solidFill>
                  <a:schemeClr val="lt1"/>
                </a:solidFill>
                <a:latin typeface="Arial"/>
                <a:ea typeface="Arial"/>
                <a:cs typeface="Arial"/>
                <a:sym typeface="Arial"/>
              </a:rPr>
              <a:t> and </a:t>
            </a:r>
            <a:r>
              <a:rPr lang="en-US" sz="3200" b="0" i="0" u="none" strike="noStrike" cap="none" baseline="0" dirty="0">
                <a:solidFill>
                  <a:schemeClr val="lt1"/>
                </a:solidFill>
                <a:latin typeface="Arial"/>
                <a:ea typeface="Arial"/>
                <a:cs typeface="Arial"/>
                <a:sym typeface="Arial"/>
              </a:rPr>
              <a:t>nineteenth century theology stepped into the epistemological shoes that were developed in the era of the Enlightenment.</a:t>
            </a:r>
          </a:p>
        </p:txBody>
      </p:sp>
    </p:spTree>
    <p:extLst>
      <p:ext uri="{BB962C8B-B14F-4D97-AF65-F5344CB8AC3E}">
        <p14:creationId xmlns:p14="http://schemas.microsoft.com/office/powerpoint/2010/main" val="1470528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685440980"/>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Immanuel Kant</a:t>
            </a:r>
          </a:p>
        </p:txBody>
      </p:sp>
      <p:sp>
        <p:nvSpPr>
          <p:cNvPr id="9" name="TextBox 8"/>
          <p:cNvSpPr txBox="1"/>
          <p:nvPr/>
        </p:nvSpPr>
        <p:spPr>
          <a:xfrm>
            <a:off x="3124200"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18</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6691313"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3074" name="Picture 2" descr="Immanuel Kant (painted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640" y="2771855"/>
            <a:ext cx="2677160" cy="385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440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485" name="Shape 48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Denied that a mind is simply an empty vessel (</a:t>
            </a:r>
            <a:r>
              <a:rPr lang="en-US" sz="3600" b="0" i="1" u="none" strike="noStrike" cap="none" baseline="0" dirty="0">
                <a:solidFill>
                  <a:srgbClr val="EAEAEA"/>
                </a:solidFill>
                <a:latin typeface="Arial"/>
                <a:ea typeface="Arial"/>
                <a:cs typeface="Arial"/>
                <a:sym typeface="Arial"/>
              </a:rPr>
              <a:t>tabula rasa)</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mind itself determines the character of  knowledge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Questioned the theoretical arguments for the existence of God</a:t>
            </a: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p:nvPr/>
        </p:nvSpPr>
        <p:spPr>
          <a:xfrm>
            <a:off x="685800" y="152400"/>
            <a:ext cx="7772400" cy="6553200"/>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492" name="Shape 492"/>
          <p:cNvPicPr preferRelativeResize="0"/>
          <p:nvPr/>
        </p:nvPicPr>
        <p:blipFill rotWithShape="1">
          <a:blip r:embed="rId3"/>
          <a:srcRect/>
          <a:stretch/>
        </p:blipFill>
        <p:spPr>
          <a:xfrm>
            <a:off x="914400" y="239712"/>
            <a:ext cx="7391399" cy="6465886"/>
          </a:xfrm>
          <a:prstGeom prst="rect">
            <a:avLst/>
          </a:prstGeom>
          <a:solidFill>
            <a:schemeClr val="lt1"/>
          </a:solid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Kant’s New Appeal</a:t>
            </a:r>
          </a:p>
        </p:txBody>
      </p:sp>
      <p:sp>
        <p:nvSpPr>
          <p:cNvPr id="498" name="Shape 498"/>
          <p:cNvSpPr txBox="1">
            <a:spLocks noGrp="1"/>
          </p:cNvSpPr>
          <p:nvPr>
            <p:ph type="body" idx="1"/>
          </p:nvPr>
        </p:nvSpPr>
        <p:spPr>
          <a:xfrm>
            <a:off x="687387" y="1882775"/>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Man is structured </a:t>
            </a:r>
            <a:r>
              <a:rPr lang="en-US" sz="3600" b="0" i="1" u="none" strike="noStrike" cap="none" baseline="0" dirty="0">
                <a:solidFill>
                  <a:srgbClr val="EAEAEA"/>
                </a:solidFill>
                <a:latin typeface="Arial"/>
                <a:ea typeface="Arial"/>
                <a:cs typeface="Arial"/>
                <a:sym typeface="Arial"/>
              </a:rPr>
              <a:t>a priori</a:t>
            </a:r>
            <a:r>
              <a:rPr lang="en-US" sz="3600" b="0" i="0" u="none" strike="noStrike" cap="none" baseline="0" dirty="0">
                <a:solidFill>
                  <a:srgbClr val="EAEAEA"/>
                </a:solidFill>
                <a:latin typeface="Arial"/>
                <a:ea typeface="Arial"/>
                <a:cs typeface="Arial"/>
                <a:sym typeface="Arial"/>
              </a:rPr>
              <a:t> to live under certain moral imperatives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Man has an insatiable desire for happiness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Man is driven toward the supreme good—the ideal union of moral perfection and complete happiness</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xEl>
                                              <p:pRg st="1" end="1"/>
                                            </p:txEl>
                                          </p:spTgt>
                                        </p:tgtEl>
                                        <p:attrNameLst>
                                          <p:attrName>style.visibility</p:attrName>
                                        </p:attrNameLst>
                                      </p:cBhvr>
                                      <p:to>
                                        <p:strVal val="visible"/>
                                      </p:to>
                                    </p:set>
                                    <p:animEffect transition="in" filter="fade">
                                      <p:cBhvr>
                                        <p:cTn id="7" dur="500"/>
                                        <p:tgtEl>
                                          <p:spTgt spid="4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xEl>
                                              <p:pRg st="2" end="2"/>
                                            </p:txEl>
                                          </p:spTgt>
                                        </p:tgtEl>
                                        <p:attrNameLst>
                                          <p:attrName>style.visibility</p:attrName>
                                        </p:attrNameLst>
                                      </p:cBhvr>
                                      <p:to>
                                        <p:strVal val="visible"/>
                                      </p:to>
                                    </p:set>
                                    <p:animEffect transition="in" filter="fade">
                                      <p:cBhvr>
                                        <p:cTn id="12" dur="500"/>
                                        <p:tgtEl>
                                          <p:spTgt spid="4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505" name="Shape 50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supreme good in man cannot be fulfilled in this life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There must be a life beyond</a:t>
            </a:r>
          </a:p>
          <a:p>
            <a:pPr marL="342900" marR="0" lvl="0" indent="-342900" algn="l" rtl="0">
              <a:lnSpc>
                <a:spcPct val="100000"/>
              </a:lnSpc>
              <a:spcBef>
                <a:spcPts val="720"/>
              </a:spcBef>
              <a:spcAft>
                <a:spcPts val="0"/>
              </a:spcAft>
              <a:buClr>
                <a:srgbClr val="887952"/>
              </a:buClr>
              <a:buSzPct val="100000"/>
              <a:buFont typeface="Arial"/>
              <a:buChar char="▪"/>
            </a:pPr>
            <a:r>
              <a:rPr lang="en-US" sz="3600" dirty="0">
                <a:solidFill>
                  <a:srgbClr val="EAEAEA"/>
                </a:solidFill>
              </a:rPr>
              <a:t>Only </a:t>
            </a:r>
            <a:r>
              <a:rPr lang="en-US" sz="3600" b="0" i="0" u="none" strike="noStrike" cap="none" baseline="0" dirty="0">
                <a:solidFill>
                  <a:srgbClr val="EAEAEA"/>
                </a:solidFill>
                <a:latin typeface="Arial"/>
                <a:ea typeface="Arial"/>
                <a:cs typeface="Arial"/>
                <a:sym typeface="Arial"/>
              </a:rPr>
              <a:t>God is capable of bringing about a moral order within eternity</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xEl>
                                              <p:pRg st="1" end="1"/>
                                            </p:txEl>
                                          </p:spTgt>
                                        </p:tgtEl>
                                        <p:attrNameLst>
                                          <p:attrName>style.visibility</p:attrName>
                                        </p:attrNameLst>
                                      </p:cBhvr>
                                      <p:to>
                                        <p:strVal val="visible"/>
                                      </p:to>
                                    </p:set>
                                    <p:animEffect transition="in" filter="fade">
                                      <p:cBhvr>
                                        <p:cTn id="7" dur="500"/>
                                        <p:tgtEl>
                                          <p:spTgt spid="5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5">
                                            <p:txEl>
                                              <p:pRg st="2" end="2"/>
                                            </p:txEl>
                                          </p:spTgt>
                                        </p:tgtEl>
                                        <p:attrNameLst>
                                          <p:attrName>style.visibility</p:attrName>
                                        </p:attrNameLst>
                                      </p:cBhvr>
                                      <p:to>
                                        <p:strVal val="visible"/>
                                      </p:to>
                                    </p:set>
                                    <p:animEffect transition="in" filter="fade">
                                      <p:cBhvr>
                                        <p:cTn id="12" dur="500"/>
                                        <p:tgtEl>
                                          <p:spTgt spid="5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Sola Scriptura</a:t>
            </a:r>
          </a:p>
        </p:txBody>
      </p:sp>
      <p:sp>
        <p:nvSpPr>
          <p:cNvPr id="107" name="Shape 10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dirty="0">
                <a:solidFill>
                  <a:srgbClr val="EAEAEA"/>
                </a:solidFill>
              </a:rPr>
              <a:t>The world view (philosophy) must come from Scripture itself.</a:t>
            </a:r>
          </a:p>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method for the study of the Scripture must arise out of Scripture itself.</a:t>
            </a:r>
          </a:p>
          <a:p>
            <a:pPr marL="342900" marR="0" lvl="0" indent="-342900" algn="l" rtl="0">
              <a:lnSpc>
                <a:spcPct val="100000"/>
              </a:lnSpc>
              <a:spcBef>
                <a:spcPts val="0"/>
              </a:spcBef>
              <a:spcAft>
                <a:spcPts val="0"/>
              </a:spcAft>
              <a:buClr>
                <a:srgbClr val="EAEAEA"/>
              </a:buClr>
              <a:buSzPct val="100000"/>
              <a:buFont typeface="Arial"/>
              <a:buChar char="▪"/>
            </a:pPr>
            <a:r>
              <a:rPr lang="en-US" sz="3600" dirty="0">
                <a:solidFill>
                  <a:srgbClr val="EAEAEA"/>
                </a:solidFill>
              </a:rPr>
              <a:t>Scripture must be its own interpreter-compare text with text.</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512" name="Shape 51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This argument is not objective, valid proof of God’s existence</a:t>
            </a: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Simply justification for the concept of a perfect and infinite God if we want to live</a:t>
            </a:r>
            <a:r>
              <a:rPr lang="en-US" sz="3600" b="0" i="0" u="none" strike="noStrike" cap="none" dirty="0">
                <a:solidFill>
                  <a:srgbClr val="EAEAEA"/>
                </a:solidFill>
                <a:latin typeface="Arial"/>
                <a:ea typeface="Arial"/>
                <a:cs typeface="Arial"/>
                <a:sym typeface="Arial"/>
              </a:rPr>
              <a:t> in harmony with the nature of our being.</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519" name="Shape 51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EAEAEA"/>
              </a:buClr>
              <a:buSzPct val="100000"/>
              <a:buFont typeface="Arial"/>
              <a:buChar char="▪"/>
            </a:pPr>
            <a:r>
              <a:rPr lang="en-US" sz="3600" b="0" i="0" u="none" strike="noStrike" cap="none" baseline="0" dirty="0">
                <a:solidFill>
                  <a:srgbClr val="EAEAEA"/>
                </a:solidFill>
                <a:latin typeface="Arial"/>
                <a:ea typeface="Arial"/>
                <a:cs typeface="Arial"/>
                <a:sym typeface="Arial"/>
              </a:rPr>
              <a:t>Scripture was interpreted morally</a:t>
            </a:r>
          </a:p>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3600" b="0" i="0" u="none" strike="noStrike" cap="none" baseline="0" dirty="0">
                <a:solidFill>
                  <a:srgbClr val="EAEAEA"/>
                </a:solidFill>
                <a:latin typeface="Arial"/>
                <a:ea typeface="Arial"/>
                <a:cs typeface="Arial"/>
                <a:sym typeface="Arial"/>
              </a:rPr>
              <a:t>From moral foundations to theology</a:t>
            </a:r>
          </a:p>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3600" b="0" i="0" u="none" strike="noStrike" cap="none" baseline="0" dirty="0">
                <a:solidFill>
                  <a:srgbClr val="EAEAEA"/>
                </a:solidFill>
                <a:latin typeface="Arial"/>
                <a:ea typeface="Arial"/>
                <a:cs typeface="Arial"/>
                <a:sym typeface="Arial"/>
              </a:rPr>
              <a:t>Not from the Bible to morals</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483951596"/>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endParaRPr lang="en-US" altLang="en-US" sz="5400" b="1" i="1" dirty="0">
              <a:solidFill>
                <a:srgbClr val="C19859"/>
              </a:solidFill>
            </a:endParaRPr>
          </a:p>
        </p:txBody>
      </p:sp>
      <p:sp>
        <p:nvSpPr>
          <p:cNvPr id="9" name="TextBox 8"/>
          <p:cNvSpPr txBox="1"/>
          <p:nvPr/>
        </p:nvSpPr>
        <p:spPr>
          <a:xfrm>
            <a:off x="1857362" y="2768025"/>
            <a:ext cx="4010038" cy="584775"/>
          </a:xfrm>
          <a:prstGeom prst="rect">
            <a:avLst/>
          </a:prstGeom>
          <a:noFill/>
        </p:spPr>
        <p:txBody>
          <a:bodyPr wrap="square" rtlCol="0">
            <a:spAutoFit/>
          </a:bodyPr>
          <a:lstStyle/>
          <a:p>
            <a:pPr algn="ctr"/>
            <a:r>
              <a:rPr lang="en-US" sz="3200" dirty="0">
                <a:solidFill>
                  <a:srgbClr val="FFFFFF"/>
                </a:solidFill>
                <a:latin typeface="Calibri"/>
                <a:ea typeface="+mn-ea"/>
              </a:rPr>
              <a:t>18</a:t>
            </a:r>
            <a:r>
              <a:rPr lang="en-US" sz="3200" baseline="30000" dirty="0">
                <a:solidFill>
                  <a:srgbClr val="FFFFFF"/>
                </a:solidFill>
                <a:latin typeface="Calibri"/>
                <a:ea typeface="+mn-ea"/>
              </a:rPr>
              <a:t>th</a:t>
            </a:r>
            <a:r>
              <a:rPr lang="en-US" sz="3200" dirty="0">
                <a:solidFill>
                  <a:srgbClr val="FFFFFF"/>
                </a:solidFill>
                <a:latin typeface="Calibri"/>
                <a:ea typeface="+mn-ea"/>
              </a:rPr>
              <a:t> – 19</a:t>
            </a:r>
            <a:r>
              <a:rPr lang="en-US" sz="3200" baseline="30000" dirty="0">
                <a:solidFill>
                  <a:srgbClr val="FFFFFF"/>
                </a:solidFill>
                <a:latin typeface="Calibri"/>
                <a:ea typeface="+mn-ea"/>
              </a:rPr>
              <a:t>th</a:t>
            </a:r>
            <a:r>
              <a:rPr lang="en-US" sz="3200" dirty="0">
                <a:solidFill>
                  <a:srgbClr val="FFFFFF"/>
                </a:solidFill>
                <a:latin typeface="Calibri"/>
                <a:ea typeface="+mn-ea"/>
              </a:rPr>
              <a:t> centuries</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6919913"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8" y="2743200"/>
            <a:ext cx="2847962" cy="389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402771"/>
            <a:ext cx="6343403" cy="707886"/>
          </a:xfrm>
          <a:prstGeom prst="rect">
            <a:avLst/>
          </a:prstGeom>
        </p:spPr>
        <p:txBody>
          <a:bodyPr wrap="none">
            <a:spAutoFit/>
          </a:bodyPr>
          <a:lstStyle/>
          <a:p>
            <a:pPr>
              <a:buClr>
                <a:srgbClr val="C19859"/>
              </a:buClr>
              <a:buSzPct val="25000"/>
            </a:pPr>
            <a:r>
              <a:rPr lang="en-US" sz="4000" b="1" i="1" dirty="0">
                <a:solidFill>
                  <a:srgbClr val="FFC000"/>
                </a:solidFill>
              </a:rPr>
              <a:t>Friedrich Schleiermacher</a:t>
            </a:r>
          </a:p>
        </p:txBody>
      </p:sp>
    </p:spTree>
    <p:extLst>
      <p:ext uri="{BB962C8B-B14F-4D97-AF65-F5344CB8AC3E}">
        <p14:creationId xmlns:p14="http://schemas.microsoft.com/office/powerpoint/2010/main" val="21044266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26" name="Shape 526"/>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Father of “contemporary theology”</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dirty="0">
                <a:solidFill>
                  <a:srgbClr val="EAEAEA"/>
                </a:solidFill>
              </a:rPr>
              <a:t>Agreed with Kant’s t</a:t>
            </a:r>
            <a:r>
              <a:rPr lang="en-US" sz="3600" b="0" i="0" u="none" strike="noStrike" cap="none" baseline="0" dirty="0">
                <a:solidFill>
                  <a:srgbClr val="EAEAEA"/>
                </a:solidFill>
                <a:latin typeface="Arial"/>
                <a:ea typeface="Arial"/>
                <a:cs typeface="Arial"/>
                <a:sym typeface="Arial"/>
              </a:rPr>
              <a:t>urn to the human subject</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33" name="Shape 533"/>
          <p:cNvSpPr txBox="1">
            <a:spLocks noGrp="1"/>
          </p:cNvSpPr>
          <p:nvPr>
            <p:ph type="body" idx="1"/>
          </p:nvPr>
        </p:nvSpPr>
        <p:spPr>
          <a:xfrm>
            <a:off x="971550" y="2057401"/>
            <a:ext cx="7181850" cy="3352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r>
              <a:rPr lang="en-US" sz="2800" dirty="0">
                <a:solidFill>
                  <a:srgbClr val="EAEAEA"/>
                </a:solidFill>
              </a:rPr>
              <a:t>The Foundation of Religion</a:t>
            </a:r>
          </a:p>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NOT metaphysics (like Kant)</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NOT a sacred book (like Kant)</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NOT a moral life (unlike Kant)</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41" name="Shape 54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Mental life is composed of</a:t>
            </a:r>
          </a:p>
          <a:p>
            <a:pPr marL="742950" marR="0" lvl="1" indent="-28575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Perception (knowledge)</a:t>
            </a:r>
          </a:p>
          <a:p>
            <a:pPr marL="742950" marR="0" lvl="1" indent="-28575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Activity (moral life)</a:t>
            </a:r>
          </a:p>
          <a:p>
            <a:pPr marL="742950" marR="0" lvl="1" indent="-28575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Feeling (religious life)</a:t>
            </a:r>
          </a:p>
          <a:p>
            <a:pPr marL="0" marR="0" lvl="0" indent="0" algn="l" rtl="0">
              <a:spcBef>
                <a:spcPts val="0"/>
              </a:spcBef>
              <a:buNone/>
            </a:pPr>
            <a:endParaRPr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48" name="Shape 54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742950" marR="0" lvl="1" indent="-28575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Religion was the creation of the </a:t>
            </a:r>
            <a:r>
              <a:rPr lang="en-US" sz="3200" b="0" i="1" u="none" strike="noStrike" cap="none" baseline="0" dirty="0">
                <a:solidFill>
                  <a:srgbClr val="EAEAEA"/>
                </a:solidFill>
                <a:latin typeface="Arial"/>
                <a:ea typeface="Arial"/>
                <a:cs typeface="Arial"/>
                <a:sym typeface="Arial"/>
              </a:rPr>
              <a:t> apriori</a:t>
            </a:r>
            <a:r>
              <a:rPr lang="en-US" sz="3200" b="0" i="0" u="none" strike="noStrike" cap="none" baseline="0" dirty="0">
                <a:solidFill>
                  <a:srgbClr val="EAEAEA"/>
                </a:solidFill>
                <a:latin typeface="Arial"/>
                <a:ea typeface="Arial"/>
                <a:cs typeface="Arial"/>
                <a:sym typeface="Arial"/>
              </a:rPr>
              <a:t> self-consciousness </a:t>
            </a:r>
          </a:p>
          <a:p>
            <a:pPr marL="1143000" marR="0" lvl="2" indent="-22860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Not scientific</a:t>
            </a:r>
          </a:p>
          <a:p>
            <a:pPr marL="1143000" marR="0" lvl="2" indent="-22860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Not moral</a:t>
            </a:r>
          </a:p>
          <a:p>
            <a:pPr marL="1143000" marR="0" lvl="2" indent="-228600" algn="l" rtl="0">
              <a:lnSpc>
                <a:spcPct val="100000"/>
              </a:lnSpc>
              <a:spcBef>
                <a:spcPts val="0"/>
              </a:spcBef>
              <a:spcAft>
                <a:spcPts val="0"/>
              </a:spcAft>
              <a:buClr>
                <a:srgbClr val="996633"/>
              </a:buClr>
              <a:buSzPct val="100000"/>
              <a:buFont typeface="Arial"/>
              <a:buChar char="▪"/>
            </a:pPr>
            <a:r>
              <a:rPr lang="en-US" sz="3200" b="0" i="0" u="none" strike="noStrike" cap="none" baseline="0" dirty="0">
                <a:solidFill>
                  <a:srgbClr val="FFC000"/>
                </a:solidFill>
                <a:latin typeface="Arial"/>
                <a:ea typeface="Arial"/>
                <a:cs typeface="Arial"/>
                <a:sym typeface="Arial"/>
              </a:rPr>
              <a:t>Centered in feeling</a:t>
            </a:r>
          </a:p>
          <a:p>
            <a:pPr marL="742950" marR="0" lvl="1" indent="-28575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Consciousness of religious truth was immediate self-consciousness</a:t>
            </a:r>
          </a:p>
          <a:p>
            <a:pPr marL="0" marR="0" lvl="0" indent="0" algn="l" rtl="0">
              <a:spcBef>
                <a:spcPts val="0"/>
              </a:spcBef>
              <a:buNone/>
            </a:pPr>
            <a:endParaRPr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55" name="Shape 55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1"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Religious truth </a:t>
            </a:r>
            <a:r>
              <a:rPr lang="en-US" sz="3600" dirty="0">
                <a:solidFill>
                  <a:srgbClr val="EAEAEA"/>
                </a:solidFill>
              </a:rPr>
              <a:t>was</a:t>
            </a:r>
            <a:r>
              <a:rPr lang="en-US" sz="3600" b="0" i="0" u="none" strike="noStrike" cap="none" baseline="0" dirty="0">
                <a:solidFill>
                  <a:srgbClr val="EAEAEA"/>
                </a:solidFill>
                <a:latin typeface="Arial"/>
                <a:ea typeface="Arial"/>
                <a:cs typeface="Arial"/>
                <a:sym typeface="Arial"/>
              </a:rPr>
              <a:t> </a:t>
            </a:r>
            <a:r>
              <a:rPr lang="en-US" sz="3600" dirty="0">
                <a:solidFill>
                  <a:srgbClr val="EAEAEA"/>
                </a:solidFill>
              </a:rPr>
              <a:t>based upon</a:t>
            </a:r>
            <a:r>
              <a:rPr lang="en-US" sz="3600" b="0" i="0" u="none" strike="noStrike" cap="none" baseline="0" dirty="0">
                <a:solidFill>
                  <a:srgbClr val="EAEAEA"/>
                </a:solidFill>
                <a:latin typeface="Arial"/>
                <a:ea typeface="Arial"/>
                <a:cs typeface="Arial"/>
                <a:sym typeface="Arial"/>
              </a:rPr>
              <a:t> a </a:t>
            </a:r>
            <a:r>
              <a:rPr lang="en-US" sz="3600" b="0" i="0" u="none" strike="noStrike" cap="none" baseline="0" dirty="0">
                <a:solidFill>
                  <a:srgbClr val="FFC000"/>
                </a:solidFill>
                <a:latin typeface="Arial"/>
                <a:ea typeface="Arial"/>
                <a:cs typeface="Arial"/>
                <a:sym typeface="Arial"/>
              </a:rPr>
              <a:t>feeling</a:t>
            </a:r>
            <a:r>
              <a:rPr lang="en-US" sz="3600" b="0" i="0" u="none" strike="noStrike" cap="none" baseline="0" dirty="0">
                <a:solidFill>
                  <a:srgbClr val="EAEAEA"/>
                </a:solidFill>
                <a:latin typeface="Arial"/>
                <a:ea typeface="Arial"/>
                <a:cs typeface="Arial"/>
                <a:sym typeface="Arial"/>
              </a:rPr>
              <a:t> that our being and living </a:t>
            </a:r>
            <a:r>
              <a:rPr lang="en-US" sz="3600" dirty="0">
                <a:solidFill>
                  <a:srgbClr val="EAEAEA"/>
                </a:solidFill>
              </a:rPr>
              <a:t>was</a:t>
            </a:r>
            <a:r>
              <a:rPr lang="en-US" sz="3600" b="0" i="0" u="none" strike="noStrike" cap="none" baseline="0" dirty="0">
                <a:solidFill>
                  <a:srgbClr val="EAEAEA"/>
                </a:solidFill>
                <a:latin typeface="Arial"/>
                <a:ea typeface="Arial"/>
                <a:cs typeface="Arial"/>
                <a:sym typeface="Arial"/>
              </a:rPr>
              <a:t> being and living in and through God. It </a:t>
            </a:r>
            <a:r>
              <a:rPr lang="en-US" sz="3600" dirty="0">
                <a:solidFill>
                  <a:srgbClr val="EAEAEA"/>
                </a:solidFill>
              </a:rPr>
              <a:t>was</a:t>
            </a:r>
            <a:r>
              <a:rPr lang="en-US" sz="3600" b="0" i="0" u="none" strike="noStrike" cap="none" baseline="0" dirty="0">
                <a:solidFill>
                  <a:srgbClr val="EAEAEA"/>
                </a:solidFill>
                <a:latin typeface="Arial"/>
                <a:ea typeface="Arial"/>
                <a:cs typeface="Arial"/>
                <a:sym typeface="Arial"/>
              </a:rPr>
              <a:t> a </a:t>
            </a:r>
            <a:r>
              <a:rPr lang="en-US" sz="3600" b="0" i="0" u="none" strike="noStrike" cap="none" baseline="0" dirty="0">
                <a:solidFill>
                  <a:srgbClr val="FFC000"/>
                </a:solidFill>
                <a:latin typeface="Arial"/>
                <a:ea typeface="Arial"/>
                <a:cs typeface="Arial"/>
                <a:sym typeface="Arial"/>
              </a:rPr>
              <a:t>feeling</a:t>
            </a:r>
            <a:r>
              <a:rPr lang="en-US" sz="3600" b="0" i="0" u="none" strike="noStrike" cap="none" baseline="0" dirty="0">
                <a:solidFill>
                  <a:srgbClr val="EAEAEA"/>
                </a:solidFill>
                <a:latin typeface="Arial"/>
                <a:ea typeface="Arial"/>
                <a:cs typeface="Arial"/>
                <a:sym typeface="Arial"/>
              </a:rPr>
              <a:t> or consciousness of ourselves as absolutely dependent.</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61" name="Shape 56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 By placing the basis of religion within </a:t>
            </a:r>
            <a:r>
              <a:rPr lang="en-US" sz="3200" b="0" i="0" u="none" strike="noStrike" cap="none" baseline="0" dirty="0">
                <a:solidFill>
                  <a:srgbClr val="FFC000"/>
                </a:solidFill>
                <a:latin typeface="Arial"/>
                <a:ea typeface="Arial"/>
                <a:cs typeface="Arial"/>
                <a:sym typeface="Arial"/>
              </a:rPr>
              <a:t>feeling</a:t>
            </a:r>
            <a:r>
              <a:rPr lang="en-US" sz="3200" b="0" i="0" u="none" strike="noStrike" cap="none" baseline="0" dirty="0">
                <a:solidFill>
                  <a:srgbClr val="EAEAEA"/>
                </a:solidFill>
                <a:latin typeface="Arial"/>
                <a:ea typeface="Arial"/>
                <a:cs typeface="Arial"/>
                <a:sym typeface="Arial"/>
              </a:rPr>
              <a:t>, Schleiermacher broke down the distinction between the natural and the supernatural. The immanence of God in man and the world became the basis for theology.</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67" name="Shape 56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Christian doctrines are formulated relative to </a:t>
            </a:r>
            <a:r>
              <a:rPr lang="en-US" sz="3600" b="0" i="0" u="none" strike="noStrike" cap="none" baseline="0" dirty="0">
                <a:solidFill>
                  <a:srgbClr val="FFC000"/>
                </a:solidFill>
                <a:latin typeface="Arial"/>
                <a:ea typeface="Arial"/>
                <a:cs typeface="Arial"/>
                <a:sym typeface="Arial"/>
              </a:rPr>
              <a:t>feeling</a:t>
            </a:r>
            <a:r>
              <a:rPr lang="en-US" sz="3600" b="0" i="0" u="none" strike="noStrike" cap="none" baseline="0" dirty="0">
                <a:solidFill>
                  <a:srgbClr val="EAEAEA"/>
                </a:solidFill>
                <a:latin typeface="Arial"/>
                <a:ea typeface="Arial"/>
                <a:cs typeface="Arial"/>
                <a:sym typeface="Arial"/>
              </a:rPr>
              <a:t>, not Scripture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Revelation did not communicate knowledge, but rather, </a:t>
            </a:r>
            <a:r>
              <a:rPr lang="en-US" sz="3600" b="0" i="0" u="none" strike="noStrike" cap="none" baseline="0" dirty="0">
                <a:solidFill>
                  <a:srgbClr val="FFC000"/>
                </a:solidFill>
                <a:latin typeface="Arial"/>
                <a:ea typeface="Arial"/>
                <a:cs typeface="Arial"/>
                <a:sym typeface="Arial"/>
              </a:rPr>
              <a:t>religious experience</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Sola Scripture</a:t>
            </a:r>
          </a:p>
        </p:txBody>
      </p:sp>
      <p:sp>
        <p:nvSpPr>
          <p:cNvPr id="114" name="Shape 11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Did not deny that God could speak through other channels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Scripture provides the </a:t>
            </a:r>
            <a:r>
              <a:rPr lang="en-US" sz="3600" b="0" i="0" u="sng" strike="noStrike" cap="none" baseline="0" dirty="0">
                <a:solidFill>
                  <a:srgbClr val="FFC000"/>
                </a:solidFill>
                <a:latin typeface="Arial"/>
                <a:ea typeface="Arial"/>
                <a:cs typeface="Arial"/>
                <a:sym typeface="Arial"/>
              </a:rPr>
              <a:t>sole</a:t>
            </a:r>
            <a:r>
              <a:rPr lang="en-US" sz="3600" b="0" i="0" u="none" strike="noStrike" cap="none" baseline="0" dirty="0">
                <a:solidFill>
                  <a:srgbClr val="EAEAEA"/>
                </a:solidFill>
                <a:latin typeface="Arial"/>
                <a:ea typeface="Arial"/>
                <a:cs typeface="Arial"/>
                <a:sym typeface="Arial"/>
              </a:rPr>
              <a:t> foundation for accepting and the basis for interpreting God’s revelation in other areas.</a:t>
            </a:r>
          </a:p>
        </p:txBody>
      </p: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 name="Shape 615"/>
          <p:cNvPicPr preferRelativeResize="0"/>
          <p:nvPr/>
        </p:nvPicPr>
        <p:blipFill rotWithShape="1">
          <a:blip r:embed="rId3"/>
          <a:srcRect/>
          <a:stretch/>
        </p:blipFill>
        <p:spPr>
          <a:xfrm>
            <a:off x="796159" y="990600"/>
            <a:ext cx="7509641" cy="4924096"/>
          </a:xfrm>
          <a:prstGeom prst="rect">
            <a:avLst/>
          </a:prstGeom>
          <a:noFill/>
          <a:ln>
            <a:noFill/>
          </a:ln>
        </p:spPr>
      </p:pic>
      <p:sp>
        <p:nvSpPr>
          <p:cNvPr id="3" name="Rectangle 2"/>
          <p:cNvSpPr/>
          <p:nvPr/>
        </p:nvSpPr>
        <p:spPr>
          <a:xfrm>
            <a:off x="2362200" y="990600"/>
            <a:ext cx="4114800" cy="9144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rPr>
              <a:t>19</a:t>
            </a:r>
            <a:r>
              <a:rPr lang="en-US" sz="2400" baseline="30000" dirty="0">
                <a:solidFill>
                  <a:srgbClr val="FFFFFF"/>
                </a:solidFill>
              </a:rPr>
              <a:t>th</a:t>
            </a:r>
            <a:r>
              <a:rPr lang="en-US" sz="2400" dirty="0">
                <a:solidFill>
                  <a:srgbClr val="FFFFFF"/>
                </a:solidFill>
              </a:rPr>
              <a:t> Century</a:t>
            </a:r>
          </a:p>
          <a:p>
            <a:pPr algn="ctr"/>
            <a:r>
              <a:rPr lang="en-US" sz="3200" dirty="0">
                <a:solidFill>
                  <a:srgbClr val="FFFFFF"/>
                </a:solidFill>
              </a:rPr>
              <a:t>Protestant Liberalism</a:t>
            </a:r>
          </a:p>
        </p:txBody>
      </p:sp>
    </p:spTree>
    <p:extLst>
      <p:ext uri="{BB962C8B-B14F-4D97-AF65-F5344CB8AC3E}">
        <p14:creationId xmlns:p14="http://schemas.microsoft.com/office/powerpoint/2010/main" val="1006957505"/>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Object</a:t>
            </a:r>
            <a:r>
              <a:rPr lang="en-US" sz="4800" b="1" i="1" u="none" strike="noStrike" cap="none" dirty="0">
                <a:solidFill>
                  <a:srgbClr val="C19859"/>
                </a:solidFill>
                <a:latin typeface="Arial"/>
                <a:ea typeface="Arial"/>
                <a:cs typeface="Arial"/>
                <a:sym typeface="Arial"/>
              </a:rPr>
              <a:t>  </a:t>
            </a:r>
            <a:r>
              <a:rPr lang="en-US" sz="4800" b="1" i="1" u="none" strike="noStrike" cap="none" baseline="0" dirty="0">
                <a:solidFill>
                  <a:srgbClr val="C19859"/>
                </a:solidFill>
                <a:latin typeface="Arial"/>
                <a:ea typeface="Arial"/>
                <a:cs typeface="Arial"/>
                <a:sym typeface="Arial"/>
              </a:rPr>
              <a:t>       </a:t>
            </a:r>
            <a:r>
              <a:rPr lang="en-US" sz="4800" b="1" i="1" u="none" strike="noStrike" cap="none" baseline="0" dirty="0">
                <a:solidFill>
                  <a:srgbClr val="FFC000"/>
                </a:solidFill>
                <a:latin typeface="Arial"/>
                <a:ea typeface="Arial"/>
                <a:cs typeface="Arial"/>
                <a:sym typeface="Arial"/>
              </a:rPr>
              <a:t>Subject</a:t>
            </a:r>
          </a:p>
        </p:txBody>
      </p:sp>
      <p:sp>
        <p:nvSpPr>
          <p:cNvPr id="567" name="Shape 56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indent="-342900">
              <a:spcBef>
                <a:spcPts val="0"/>
              </a:spcBef>
              <a:buSzPct val="100000"/>
            </a:pPr>
            <a:r>
              <a:rPr lang="en-US" sz="3600" dirty="0">
                <a:solidFill>
                  <a:schemeClr val="bg1"/>
                </a:solidFill>
              </a:rPr>
              <a:t>The new paradigm was a switch from the object, the world outside of humanity, to the subject, the world inside of mankind.</a:t>
            </a:r>
          </a:p>
          <a:p>
            <a:pPr marL="342900" marR="0" lvl="0" indent="-342900" algn="l" rtl="0">
              <a:lnSpc>
                <a:spcPct val="100000"/>
              </a:lnSpc>
              <a:spcBef>
                <a:spcPts val="0"/>
              </a:spcBef>
              <a:spcAft>
                <a:spcPts val="0"/>
              </a:spcAft>
              <a:buClr>
                <a:srgbClr val="887952"/>
              </a:buClr>
              <a:buSzPct val="100000"/>
              <a:buFont typeface="Arial"/>
              <a:buChar char="▪"/>
            </a:pPr>
            <a:endParaRPr lang="en-US" sz="3600" b="0" i="0" u="none" strike="noStrike" cap="none" baseline="0" dirty="0">
              <a:solidFill>
                <a:schemeClr val="accent1">
                  <a:lumMod val="60000"/>
                  <a:lumOff val="40000"/>
                </a:schemeClr>
              </a:solidFill>
              <a:latin typeface="Arial"/>
              <a:ea typeface="Arial"/>
              <a:cs typeface="Arial"/>
              <a:sym typeface="Arial"/>
            </a:endParaRPr>
          </a:p>
        </p:txBody>
      </p:sp>
      <p:sp>
        <p:nvSpPr>
          <p:cNvPr id="2" name="Right Arrow 1"/>
          <p:cNvSpPr/>
          <p:nvPr/>
        </p:nvSpPr>
        <p:spPr>
          <a:xfrm>
            <a:off x="4114800" y="1219200"/>
            <a:ext cx="685800" cy="3810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hape 566"/>
          <p:cNvSpPr txBox="1">
            <a:spLocks/>
          </p:cNvSpPr>
          <p:nvPr/>
        </p:nvSpPr>
        <p:spPr>
          <a:xfrm>
            <a:off x="609600" y="4724400"/>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L="0" marR="0" indent="0" algn="ctr"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pPr>
              <a:buClr>
                <a:srgbClr val="C19859"/>
              </a:buClr>
              <a:buSzPct val="25000"/>
              <a:buFont typeface="Arial"/>
              <a:buNone/>
            </a:pPr>
            <a:r>
              <a:rPr lang="en-US" sz="4800" b="1" i="1" dirty="0">
                <a:solidFill>
                  <a:srgbClr val="FFC000"/>
                </a:solidFill>
              </a:rPr>
              <a:t>Outside</a:t>
            </a:r>
            <a:r>
              <a:rPr lang="en-US" sz="4800" b="1" i="1" dirty="0">
                <a:solidFill>
                  <a:srgbClr val="C19859"/>
                </a:solidFill>
              </a:rPr>
              <a:t>       </a:t>
            </a:r>
            <a:r>
              <a:rPr lang="en-US" sz="4800" b="1" i="1" dirty="0">
                <a:solidFill>
                  <a:srgbClr val="FFC000"/>
                </a:solidFill>
              </a:rPr>
              <a:t>Inside</a:t>
            </a:r>
          </a:p>
        </p:txBody>
      </p:sp>
      <p:sp>
        <p:nvSpPr>
          <p:cNvPr id="7" name="Right Arrow 6"/>
          <p:cNvSpPr/>
          <p:nvPr/>
        </p:nvSpPr>
        <p:spPr>
          <a:xfrm>
            <a:off x="4419600" y="5105400"/>
            <a:ext cx="685800" cy="381000"/>
          </a:xfrm>
          <a:prstGeom prst="rightArrow">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3309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p:nvPr/>
        </p:nvSpPr>
        <p:spPr>
          <a:xfrm>
            <a:off x="782637" y="960437"/>
            <a:ext cx="7586661" cy="4956175"/>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590" name="Shape 590"/>
          <p:cNvPicPr preferRelativeResize="0"/>
          <p:nvPr/>
        </p:nvPicPr>
        <p:blipFill rotWithShape="1">
          <a:blip r:embed="rId3"/>
          <a:srcRect/>
          <a:stretch/>
        </p:blipFill>
        <p:spPr>
          <a:xfrm>
            <a:off x="1066800" y="1143000"/>
            <a:ext cx="7086600" cy="4624386"/>
          </a:xfrm>
          <a:prstGeom prst="rect">
            <a:avLst/>
          </a:prstGeom>
          <a:noFill/>
          <a:ln>
            <a:noFill/>
          </a:ln>
        </p:spPr>
      </p:pic>
      <p:pic>
        <p:nvPicPr>
          <p:cNvPr id="4098" name="Picture 2" descr="C:\Users\Carol Raney\Desktop\Ed Zinke\Graphics\Film_With_Blurry_R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971800"/>
            <a:ext cx="2841433"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4" name="Rectangle 3"/>
          <p:cNvSpPr/>
          <p:nvPr/>
        </p:nvSpPr>
        <p:spPr>
          <a:xfrm>
            <a:off x="914400" y="2743200"/>
            <a:ext cx="73914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596" name="Shape 596"/>
          <p:cNvPicPr preferRelativeResize="0"/>
          <p:nvPr/>
        </p:nvPicPr>
        <p:blipFill rotWithShape="1">
          <a:blip r:embed="rId3"/>
          <a:srcRect/>
          <a:stretch/>
        </p:blipFill>
        <p:spPr>
          <a:xfrm>
            <a:off x="761999" y="1600200"/>
            <a:ext cx="7620001" cy="3222624"/>
          </a:xfrm>
          <a:prstGeom prst="rect">
            <a:avLst/>
          </a:prstGeom>
          <a:noFill/>
          <a:ln>
            <a:noFill/>
          </a:ln>
        </p:spPr>
      </p:pic>
    </p:spTree>
    <p:extLst>
      <p:ext uri="{BB962C8B-B14F-4D97-AF65-F5344CB8AC3E}">
        <p14:creationId xmlns:p14="http://schemas.microsoft.com/office/powerpoint/2010/main" val="3485811729"/>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685800" y="1017588"/>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200" b="1" i="1" u="none" strike="noStrike" cap="none" baseline="0" dirty="0">
                <a:solidFill>
                  <a:srgbClr val="FFC000"/>
                </a:solidFill>
                <a:sym typeface="Arial"/>
              </a:rPr>
              <a:t>Common Characteristics</a:t>
            </a:r>
            <a:r>
              <a:rPr lang="en-US" sz="3200" b="1" i="1" u="none" strike="noStrike" cap="none" dirty="0">
                <a:solidFill>
                  <a:srgbClr val="FFC000"/>
                </a:solidFill>
                <a:sym typeface="Arial"/>
              </a:rPr>
              <a:t> </a:t>
            </a:r>
            <a:r>
              <a:rPr lang="en-US" sz="3200" b="1" i="1" u="none" strike="noStrike" cap="none" baseline="0" dirty="0">
                <a:solidFill>
                  <a:srgbClr val="FFC000"/>
                </a:solidFill>
                <a:sym typeface="Arial"/>
              </a:rPr>
              <a:t>of Theology </a:t>
            </a:r>
            <a:r>
              <a:rPr lang="en-US" sz="3600" b="1" i="1" u="none" strike="noStrike" cap="none" baseline="0" dirty="0">
                <a:solidFill>
                  <a:srgbClr val="FFC000"/>
                </a:solidFill>
                <a:sym typeface="Arial"/>
              </a:rPr>
              <a:t/>
            </a:r>
            <a:br>
              <a:rPr lang="en-US" sz="3600" b="1" i="1" u="none" strike="noStrike" cap="none" baseline="0" dirty="0">
                <a:solidFill>
                  <a:srgbClr val="FFC000"/>
                </a:solidFill>
                <a:sym typeface="Arial"/>
              </a:rPr>
            </a:br>
            <a:r>
              <a:rPr lang="en-US" sz="3200" b="1" i="1" u="none" strike="noStrike" cap="none" baseline="0" dirty="0">
                <a:solidFill>
                  <a:srgbClr val="FFC000"/>
                </a:solidFill>
                <a:sym typeface="Arial"/>
              </a:rPr>
              <a:t>Early Church</a:t>
            </a:r>
            <a:r>
              <a:rPr lang="en-US" sz="3200" b="1" i="1" u="none" strike="noStrike" cap="none" dirty="0">
                <a:solidFill>
                  <a:srgbClr val="FFC000"/>
                </a:solidFill>
                <a:sym typeface="Arial"/>
              </a:rPr>
              <a:t> to </a:t>
            </a:r>
            <a:r>
              <a:rPr lang="en-US" sz="3200" b="1" i="1" u="none" strike="noStrike" cap="none" baseline="0" dirty="0">
                <a:solidFill>
                  <a:srgbClr val="FFC000"/>
                </a:solidFill>
                <a:sym typeface="Arial"/>
              </a:rPr>
              <a:t>E</a:t>
            </a:r>
            <a:r>
              <a:rPr lang="en-US" sz="3200" b="1" i="1" dirty="0">
                <a:solidFill>
                  <a:srgbClr val="FFC000"/>
                </a:solidFill>
              </a:rPr>
              <a:t>nlightenment</a:t>
            </a:r>
            <a:br>
              <a:rPr lang="en-US" sz="3200" b="1" i="1" dirty="0">
                <a:solidFill>
                  <a:srgbClr val="FFC000"/>
                </a:solidFill>
              </a:rPr>
            </a:br>
            <a:r>
              <a:rPr lang="en-US" sz="2400" b="1" i="1" dirty="0">
                <a:solidFill>
                  <a:srgbClr val="FFC000"/>
                </a:solidFill>
              </a:rPr>
              <a:t>(Except the Reformation</a:t>
            </a:r>
            <a:r>
              <a:rPr lang="en-US" sz="2400" b="1" i="1" dirty="0">
                <a:solidFill>
                  <a:srgbClr val="C19859"/>
                </a:solidFill>
              </a:rPr>
              <a:t>)</a:t>
            </a:r>
            <a:endParaRPr lang="en-US" sz="2800" b="1" i="1" dirty="0">
              <a:solidFill>
                <a:srgbClr val="C19859"/>
              </a:solidFill>
            </a:endParaRPr>
          </a:p>
        </p:txBody>
      </p:sp>
      <p:sp>
        <p:nvSpPr>
          <p:cNvPr id="603" name="Shape 603"/>
          <p:cNvSpPr txBox="1">
            <a:spLocks noGrp="1"/>
          </p:cNvSpPr>
          <p:nvPr>
            <p:ph type="body" idx="1"/>
          </p:nvPr>
        </p:nvSpPr>
        <p:spPr>
          <a:xfrm>
            <a:off x="687387" y="2286001"/>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Natural continuity between the natural world and the world of religion</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We are capable of determining the nature of reality as the basis of our theology apart from scripture</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Criteria other than Scripture form the foundation for theology and our understanding the natural world</a:t>
            </a:r>
            <a:r>
              <a:rPr lang="en-US" sz="3200" b="0" i="0" u="none" strike="noStrike" cap="none" baseline="0" dirty="0">
                <a:solidFill>
                  <a:srgbClr val="EAEAEA"/>
                </a:solidFill>
                <a:latin typeface="Arial"/>
                <a:ea typeface="Arial"/>
                <a:cs typeface="Arial"/>
                <a:sym typeface="Arial"/>
              </a:rPr>
              <a:t>.</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 name="Rectangle 5"/>
          <p:cNvSpPr/>
          <p:nvPr/>
        </p:nvSpPr>
        <p:spPr>
          <a:xfrm>
            <a:off x="3965477" y="4419600"/>
            <a:ext cx="4264123" cy="136966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rgbClr val="FFFFFF"/>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5157"/>
            <a:ext cx="4267200" cy="148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993" y="975917"/>
            <a:ext cx="4332607" cy="153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661472"/>
            <a:ext cx="1371600" cy="98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0599" y="975917"/>
            <a:ext cx="2971801" cy="153868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extBox 1"/>
          <p:cNvSpPr txBox="1"/>
          <p:nvPr/>
        </p:nvSpPr>
        <p:spPr>
          <a:xfrm>
            <a:off x="1328738" y="1143000"/>
            <a:ext cx="1719262" cy="830997"/>
          </a:xfrm>
          <a:prstGeom prst="rect">
            <a:avLst/>
          </a:prstGeom>
          <a:noFill/>
        </p:spPr>
        <p:txBody>
          <a:bodyPr wrap="square" rtlCol="0">
            <a:spAutoFit/>
          </a:bodyPr>
          <a:lstStyle/>
          <a:p>
            <a:r>
              <a:rPr lang="en-US" sz="2400" i="1" dirty="0">
                <a:latin typeface="Arial Black" panose="020B0A04020102020204" pitchFamily="34" charset="0"/>
              </a:rPr>
              <a:t>Medieval</a:t>
            </a:r>
          </a:p>
          <a:p>
            <a:r>
              <a:rPr lang="en-US" sz="2400" i="1" dirty="0">
                <a:latin typeface="Arial Black" panose="020B0A04020102020204" pitchFamily="34" charset="0"/>
              </a:rPr>
              <a:t>Period</a:t>
            </a:r>
          </a:p>
        </p:txBody>
      </p:sp>
      <p:sp>
        <p:nvSpPr>
          <p:cNvPr id="4" name="TextBox 3"/>
          <p:cNvSpPr txBox="1"/>
          <p:nvPr/>
        </p:nvSpPr>
        <p:spPr>
          <a:xfrm>
            <a:off x="1447800" y="177225"/>
            <a:ext cx="6248400" cy="584775"/>
          </a:xfrm>
          <a:prstGeom prst="rect">
            <a:avLst/>
          </a:prstGeom>
          <a:noFill/>
        </p:spPr>
        <p:txBody>
          <a:bodyPr wrap="square" rtlCol="0">
            <a:spAutoFit/>
          </a:bodyPr>
          <a:lstStyle/>
          <a:p>
            <a:pPr algn="ctr"/>
            <a:r>
              <a:rPr lang="en-US" sz="3200" dirty="0">
                <a:solidFill>
                  <a:srgbClr val="FFC000"/>
                </a:solidFill>
                <a:latin typeface="Times New Roman" panose="02020603050405020304" pitchFamily="18" charset="0"/>
                <a:cs typeface="Times New Roman" panose="02020603050405020304" pitchFamily="18" charset="0"/>
              </a:rPr>
              <a:t>Paths to Knowledge of God</a:t>
            </a:r>
          </a:p>
        </p:txBody>
      </p:sp>
      <p:sp>
        <p:nvSpPr>
          <p:cNvPr id="9" name="Rectangle 8"/>
          <p:cNvSpPr/>
          <p:nvPr/>
        </p:nvSpPr>
        <p:spPr>
          <a:xfrm>
            <a:off x="990598" y="2759625"/>
            <a:ext cx="2971802" cy="14747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a:off x="1328738" y="2895600"/>
            <a:ext cx="2786062" cy="461665"/>
          </a:xfrm>
          <a:prstGeom prst="rect">
            <a:avLst/>
          </a:prstGeom>
          <a:noFill/>
        </p:spPr>
        <p:txBody>
          <a:bodyPr wrap="square" rtlCol="0">
            <a:spAutoFit/>
          </a:bodyPr>
          <a:lstStyle/>
          <a:p>
            <a:r>
              <a:rPr lang="en-US" sz="2400" i="1" dirty="0">
                <a:latin typeface="Arial Black" panose="020B0A04020102020204" pitchFamily="34" charset="0"/>
              </a:rPr>
              <a:t>Reformation</a:t>
            </a:r>
          </a:p>
        </p:txBody>
      </p:sp>
      <p:sp>
        <p:nvSpPr>
          <p:cNvPr id="11" name="Rectangle 10"/>
          <p:cNvSpPr/>
          <p:nvPr/>
        </p:nvSpPr>
        <p:spPr>
          <a:xfrm>
            <a:off x="990597" y="4419600"/>
            <a:ext cx="2971803" cy="136966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Box 11"/>
          <p:cNvSpPr txBox="1"/>
          <p:nvPr/>
        </p:nvSpPr>
        <p:spPr>
          <a:xfrm>
            <a:off x="1350714" y="4544478"/>
            <a:ext cx="2786062" cy="830997"/>
          </a:xfrm>
          <a:prstGeom prst="rect">
            <a:avLst/>
          </a:prstGeom>
          <a:noFill/>
        </p:spPr>
        <p:txBody>
          <a:bodyPr wrap="square" rtlCol="0">
            <a:spAutoFit/>
          </a:bodyPr>
          <a:lstStyle/>
          <a:p>
            <a:r>
              <a:rPr lang="en-US" sz="2400" i="1" dirty="0">
                <a:latin typeface="Arial Black" panose="020B0A04020102020204" pitchFamily="34" charset="0"/>
              </a:rPr>
              <a:t>Contemporary</a:t>
            </a:r>
          </a:p>
          <a:p>
            <a:r>
              <a:rPr lang="en-US" sz="2400" i="1" dirty="0">
                <a:latin typeface="Arial Black" panose="020B0A04020102020204" pitchFamily="34" charset="0"/>
              </a:rPr>
              <a:t>Period</a:t>
            </a:r>
          </a:p>
        </p:txBody>
      </p:sp>
      <p:sp>
        <p:nvSpPr>
          <p:cNvPr id="5" name="Isosceles Triangle 4"/>
          <p:cNvSpPr/>
          <p:nvPr/>
        </p:nvSpPr>
        <p:spPr>
          <a:xfrm rot="5400000">
            <a:off x="742194" y="1113625"/>
            <a:ext cx="731544" cy="48549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p:nvSpPr>
        <p:spPr>
          <a:xfrm rot="5400000">
            <a:off x="742194" y="2866225"/>
            <a:ext cx="731544" cy="48549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Isosceles Triangle 14"/>
          <p:cNvSpPr/>
          <p:nvPr/>
        </p:nvSpPr>
        <p:spPr>
          <a:xfrm rot="5400000">
            <a:off x="742194" y="4542625"/>
            <a:ext cx="731544" cy="48549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TextBox 16"/>
          <p:cNvSpPr txBox="1"/>
          <p:nvPr/>
        </p:nvSpPr>
        <p:spPr>
          <a:xfrm>
            <a:off x="1592844" y="1973997"/>
            <a:ext cx="2598156"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“Look at Reality” </a:t>
            </a:r>
          </a:p>
        </p:txBody>
      </p:sp>
      <p:sp>
        <p:nvSpPr>
          <p:cNvPr id="18" name="TextBox 17"/>
          <p:cNvSpPr txBox="1"/>
          <p:nvPr/>
        </p:nvSpPr>
        <p:spPr>
          <a:xfrm>
            <a:off x="1669044" y="3429000"/>
            <a:ext cx="2598156" cy="646331"/>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“Rely on God’s</a:t>
            </a:r>
          </a:p>
          <a:p>
            <a:r>
              <a:rPr lang="en-US" sz="1800" dirty="0">
                <a:latin typeface="Times New Roman" panose="02020603050405020304" pitchFamily="18" charset="0"/>
                <a:cs typeface="Times New Roman" panose="02020603050405020304" pitchFamily="18" charset="0"/>
              </a:rPr>
              <a:t>Self-revelation”</a:t>
            </a:r>
          </a:p>
        </p:txBody>
      </p:sp>
      <p:sp>
        <p:nvSpPr>
          <p:cNvPr id="19" name="TextBox 18"/>
          <p:cNvSpPr txBox="1"/>
          <p:nvPr/>
        </p:nvSpPr>
        <p:spPr>
          <a:xfrm>
            <a:off x="1821444" y="5334000"/>
            <a:ext cx="2598156"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“Look at man”</a:t>
            </a:r>
          </a:p>
        </p:txBody>
      </p:sp>
    </p:spTree>
    <p:extLst>
      <p:ext uri="{BB962C8B-B14F-4D97-AF65-F5344CB8AC3E}">
        <p14:creationId xmlns:p14="http://schemas.microsoft.com/office/powerpoint/2010/main" val="3340949767"/>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Shape 615"/>
          <p:cNvPicPr preferRelativeResize="0"/>
          <p:nvPr/>
        </p:nvPicPr>
        <p:blipFill rotWithShape="1">
          <a:blip r:embed="rId3"/>
          <a:srcRect/>
          <a:stretch/>
        </p:blipFill>
        <p:spPr>
          <a:xfrm>
            <a:off x="838200" y="1274762"/>
            <a:ext cx="7467600" cy="4629150"/>
          </a:xfrm>
          <a:prstGeom prst="rect">
            <a:avLst/>
          </a:prstGeom>
          <a:noFill/>
          <a:ln>
            <a:noFill/>
          </a:ln>
        </p:spPr>
      </p:pic>
      <p:sp>
        <p:nvSpPr>
          <p:cNvPr id="3" name="Rectangle 2"/>
          <p:cNvSpPr/>
          <p:nvPr/>
        </p:nvSpPr>
        <p:spPr>
          <a:xfrm>
            <a:off x="2971800" y="1308538"/>
            <a:ext cx="2895600" cy="85883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Theology</a:t>
            </a: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621" name="Shape 621"/>
          <p:cNvPicPr preferRelativeResize="0"/>
          <p:nvPr/>
        </p:nvPicPr>
        <p:blipFill rotWithShape="1">
          <a:blip r:embed="rId3"/>
          <a:srcRect/>
          <a:stretch/>
        </p:blipFill>
        <p:spPr>
          <a:xfrm>
            <a:off x="1752600" y="1603375"/>
            <a:ext cx="5562600" cy="4252912"/>
          </a:xfrm>
          <a:prstGeom prst="rect">
            <a:avLst/>
          </a:prstGeom>
          <a:noFill/>
          <a:ln>
            <a:noFill/>
          </a:ln>
        </p:spPr>
      </p:pic>
      <p:sp>
        <p:nvSpPr>
          <p:cNvPr id="2" name="Multiply 1"/>
          <p:cNvSpPr/>
          <p:nvPr/>
        </p:nvSpPr>
        <p:spPr>
          <a:xfrm>
            <a:off x="2269330" y="3581400"/>
            <a:ext cx="4572000" cy="2895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1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8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7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3179</TotalTime>
  <Words>6009</Words>
  <Application>Microsoft Office PowerPoint</Application>
  <PresentationFormat>On-screen Show (4:3)</PresentationFormat>
  <Paragraphs>613</Paragraphs>
  <Slides>97</Slides>
  <Notes>96</Notes>
  <HiddenSlides>5</HiddenSlides>
  <MMClips>0</MMClips>
  <ScaleCrop>false</ScaleCrop>
  <HeadingPairs>
    <vt:vector size="4" baseType="variant">
      <vt:variant>
        <vt:lpstr>Theme</vt:lpstr>
      </vt:variant>
      <vt:variant>
        <vt:i4>16</vt:i4>
      </vt:variant>
      <vt:variant>
        <vt:lpstr>Slide Titles</vt:lpstr>
      </vt:variant>
      <vt:variant>
        <vt:i4>97</vt:i4>
      </vt:variant>
    </vt:vector>
  </HeadingPairs>
  <TitlesOfParts>
    <vt:vector size="113" baseType="lpstr">
      <vt:lpstr>11_Presentation_-_Yes_Creation_1.0[1]</vt:lpstr>
      <vt:lpstr>12_Presentation_-_Yes_Creation_1.0[1]</vt:lpstr>
      <vt:lpstr>14_Presentation_-_Yes_Creation_1.0[1]</vt:lpstr>
      <vt:lpstr>17_Presentation_-_Yes_Creation_1.0[1]</vt:lpstr>
      <vt:lpstr>1_Office Theme</vt:lpstr>
      <vt:lpstr>2_Office Theme</vt:lpstr>
      <vt:lpstr>3_Office Theme</vt:lpstr>
      <vt:lpstr>4_Office Theme</vt:lpstr>
      <vt:lpstr>5_Office Theme</vt:lpstr>
      <vt:lpstr>6_Office Theme</vt:lpstr>
      <vt:lpstr>7_Office Theme</vt:lpstr>
      <vt:lpstr>8_Office Theme</vt:lpstr>
      <vt:lpstr>18_Presentation_-_Yes_Creation_1.0[1]</vt:lpstr>
      <vt:lpstr>13_Presentation_-_Yes_Creation_1.0[1]</vt:lpstr>
      <vt:lpstr>9_Office Theme</vt:lpstr>
      <vt:lpstr>15_Presentation_-_Yes_Creation_1.0[1]</vt:lpstr>
      <vt:lpstr>The Biblical Foundation for Adventist Education</vt:lpstr>
      <vt:lpstr>The Authority of the Bible in the History of Theology</vt:lpstr>
      <vt:lpstr>PowerPoint Presentation</vt:lpstr>
      <vt:lpstr>PowerPoint Presentation</vt:lpstr>
      <vt:lpstr>William of Ockham</vt:lpstr>
      <vt:lpstr>William of Ockham</vt:lpstr>
      <vt:lpstr>Sola Scriptura</vt:lpstr>
      <vt:lpstr>Sola Scriptura</vt:lpstr>
      <vt:lpstr>Sola Scripture</vt:lpstr>
      <vt:lpstr>PowerPoint Presentation</vt:lpstr>
      <vt:lpstr>Basis of the Great Controversy</vt:lpstr>
      <vt:lpstr>Basis of the Great Controversy</vt:lpstr>
      <vt:lpstr>Basis of the Great Controversy</vt:lpstr>
      <vt:lpstr>PowerPoint Presentation</vt:lpstr>
      <vt:lpstr>Zwingli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Scholasticism</vt:lpstr>
      <vt:lpstr>Aristotelian Scholasticism</vt:lpstr>
      <vt:lpstr>Aristotelian Scholasticism</vt:lpstr>
      <vt:lpstr>Aristotelian Scholasticism</vt:lpstr>
      <vt:lpstr>Center of the Universe</vt:lpstr>
      <vt:lpstr>PowerPoint Presentation</vt:lpstr>
      <vt:lpstr>PowerPoint Presentation</vt:lpstr>
      <vt:lpstr>Scientific Revolution</vt:lpstr>
      <vt:lpstr>Scholastic Tradition Was Questioned</vt:lpstr>
      <vt:lpstr>Dichotomy Broken</vt:lpstr>
      <vt:lpstr>Dichotomy Broken</vt:lpstr>
      <vt:lpstr>Dichotomy Broken</vt:lpstr>
      <vt:lpstr>Tradition Questioned</vt:lpstr>
      <vt:lpstr>Scholastic Synthesis  The Integrationist Model</vt:lpstr>
      <vt:lpstr>Scholastic Synthesis</vt:lpstr>
      <vt:lpstr>PowerPoint Presentation</vt:lpstr>
      <vt:lpstr>PowerPoint Presentation</vt:lpstr>
      <vt:lpstr> The Loss of Biblical Authority</vt:lpstr>
      <vt:lpstr>PowerPoint Presentation</vt:lpstr>
      <vt:lpstr>Francis Bacon</vt:lpstr>
      <vt:lpstr>PowerPoint Presentation</vt:lpstr>
      <vt:lpstr>Descartes</vt:lpstr>
      <vt:lpstr>Descartes</vt:lpstr>
      <vt:lpstr>Authority</vt:lpstr>
      <vt:lpstr>PowerPoint Presentation</vt:lpstr>
      <vt:lpstr>PowerPoint Presentation</vt:lpstr>
      <vt:lpstr>PowerPoint Presentation</vt:lpstr>
      <vt:lpstr>PowerPoint Presentation</vt:lpstr>
      <vt:lpstr>John Locke</vt:lpstr>
      <vt:lpstr>New View of God--Deism</vt:lpstr>
      <vt:lpstr>Deism</vt:lpstr>
      <vt:lpstr>Deism</vt:lpstr>
      <vt:lpstr>Deism</vt:lpstr>
      <vt:lpstr>Enlightenment Results</vt:lpstr>
      <vt:lpstr>Enlightenment Results</vt:lpstr>
      <vt:lpstr>Enlightenment Results</vt:lpstr>
      <vt:lpstr>Enlightenment Results</vt:lpstr>
      <vt:lpstr>Enlightenment Results</vt:lpstr>
      <vt:lpstr>Science was King</vt:lpstr>
      <vt:lpstr>Science was King</vt:lpstr>
      <vt:lpstr>PowerPoint Presentation</vt:lpstr>
      <vt:lpstr>PowerPoint Presentation</vt:lpstr>
      <vt:lpstr>PowerPoint Presentation</vt:lpstr>
      <vt:lpstr>PowerPoint Presentation</vt:lpstr>
      <vt:lpstr>Coming of Age</vt:lpstr>
      <vt:lpstr>PowerPoint Presentation</vt:lpstr>
      <vt:lpstr>PowerPoint Presentation</vt:lpstr>
      <vt:lpstr>PowerPoint Presentation</vt:lpstr>
      <vt:lpstr>Kant</vt:lpstr>
      <vt:lpstr>PowerPoint Presentation</vt:lpstr>
      <vt:lpstr>Kant’s New Appeal</vt:lpstr>
      <vt:lpstr>Kant</vt:lpstr>
      <vt:lpstr>Kant</vt:lpstr>
      <vt:lpstr>Kant</vt:lpstr>
      <vt:lpstr>PowerPoint Presentation</vt:lpstr>
      <vt:lpstr>Friedrich Schleiermacher</vt:lpstr>
      <vt:lpstr>Friedrich Schleiermacher</vt:lpstr>
      <vt:lpstr>Friedrich Schleiermacher</vt:lpstr>
      <vt:lpstr>Friedrich Schleiermacher</vt:lpstr>
      <vt:lpstr>Friedrich Schleiermacher</vt:lpstr>
      <vt:lpstr>Friedrich Schleiermacher</vt:lpstr>
      <vt:lpstr>Friedrich Schleiermacher</vt:lpstr>
      <vt:lpstr>PowerPoint Presentation</vt:lpstr>
      <vt:lpstr>Object         Subject</vt:lpstr>
      <vt:lpstr>PowerPoint Presentation</vt:lpstr>
      <vt:lpstr>PowerPoint Presentation</vt:lpstr>
      <vt:lpstr>Common Characteristics of Theology  Early Church to Enlightenment (Except the Reformation)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2</dc:title>
  <dc:creator>Carol Raney</dc:creator>
  <cp:lastModifiedBy>Doug</cp:lastModifiedBy>
  <cp:revision>100</cp:revision>
  <cp:lastPrinted>2014-08-04T18:57:28Z</cp:lastPrinted>
  <dcterms:modified xsi:type="dcterms:W3CDTF">2017-07-18T21:32:58Z</dcterms:modified>
</cp:coreProperties>
</file>