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2"/>
  </p:notesMasterIdLst>
  <p:handoutMasterIdLst>
    <p:handoutMasterId r:id="rId43"/>
  </p:handoutMasterIdLst>
  <p:sldIdLst>
    <p:sldId id="699" r:id="rId2"/>
    <p:sldId id="575" r:id="rId3"/>
    <p:sldId id="425" r:id="rId4"/>
    <p:sldId id="421" r:id="rId5"/>
    <p:sldId id="606" r:id="rId6"/>
    <p:sldId id="607" r:id="rId7"/>
    <p:sldId id="608" r:id="rId8"/>
    <p:sldId id="609" r:id="rId9"/>
    <p:sldId id="688" r:id="rId10"/>
    <p:sldId id="689" r:id="rId11"/>
    <p:sldId id="690" r:id="rId12"/>
    <p:sldId id="695" r:id="rId13"/>
    <p:sldId id="696" r:id="rId14"/>
    <p:sldId id="592" r:id="rId15"/>
    <p:sldId id="610" r:id="rId16"/>
    <p:sldId id="611" r:id="rId17"/>
    <p:sldId id="612" r:id="rId18"/>
    <p:sldId id="605" r:id="rId19"/>
    <p:sldId id="697" r:id="rId20"/>
    <p:sldId id="613" r:id="rId21"/>
    <p:sldId id="615" r:id="rId22"/>
    <p:sldId id="616" r:id="rId23"/>
    <p:sldId id="617" r:id="rId24"/>
    <p:sldId id="618" r:id="rId25"/>
    <p:sldId id="619" r:id="rId26"/>
    <p:sldId id="635" r:id="rId27"/>
    <p:sldId id="698" r:id="rId28"/>
    <p:sldId id="682" r:id="rId29"/>
    <p:sldId id="642" r:id="rId30"/>
    <p:sldId id="644" r:id="rId31"/>
    <p:sldId id="651" r:id="rId32"/>
    <p:sldId id="657" r:id="rId33"/>
    <p:sldId id="660" r:id="rId34"/>
    <p:sldId id="700" r:id="rId35"/>
    <p:sldId id="681" r:id="rId36"/>
    <p:sldId id="691" r:id="rId37"/>
    <p:sldId id="692" r:id="rId38"/>
    <p:sldId id="693" r:id="rId39"/>
    <p:sldId id="701" r:id="rId40"/>
    <p:sldId id="694" r:id="rId41"/>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charset="0"/>
        <a:ea typeface="+mn-ea"/>
        <a:cs typeface="+mn-cs"/>
      </a:defRPr>
    </a:lvl5pPr>
    <a:lvl6pPr marL="2286000" algn="l" defTabSz="914400" rtl="0" eaLnBrk="1" latinLnBrk="0" hangingPunct="1">
      <a:defRPr kumimoji="1" sz="2400" kern="1200">
        <a:solidFill>
          <a:schemeClr val="tx1"/>
        </a:solidFill>
        <a:latin typeface="Times New Roman" charset="0"/>
        <a:ea typeface="+mn-ea"/>
        <a:cs typeface="+mn-cs"/>
      </a:defRPr>
    </a:lvl6pPr>
    <a:lvl7pPr marL="2743200" algn="l" defTabSz="914400" rtl="0" eaLnBrk="1" latinLnBrk="0" hangingPunct="1">
      <a:defRPr kumimoji="1" sz="2400" kern="1200">
        <a:solidFill>
          <a:schemeClr val="tx1"/>
        </a:solidFill>
        <a:latin typeface="Times New Roman" charset="0"/>
        <a:ea typeface="+mn-ea"/>
        <a:cs typeface="+mn-cs"/>
      </a:defRPr>
    </a:lvl7pPr>
    <a:lvl8pPr marL="3200400" algn="l" defTabSz="914400" rtl="0" eaLnBrk="1" latinLnBrk="0" hangingPunct="1">
      <a:defRPr kumimoji="1" sz="2400" kern="1200">
        <a:solidFill>
          <a:schemeClr val="tx1"/>
        </a:solidFill>
        <a:latin typeface="Times New Roman" charset="0"/>
        <a:ea typeface="+mn-ea"/>
        <a:cs typeface="+mn-cs"/>
      </a:defRPr>
    </a:lvl8pPr>
    <a:lvl9pPr marL="3657600" algn="l" defTabSz="914400" rtl="0" eaLnBrk="1" latinLnBrk="0" hangingPunct="1">
      <a:defRPr kumimoji="1"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364" autoAdjust="0"/>
  </p:normalViewPr>
  <p:slideViewPr>
    <p:cSldViewPr>
      <p:cViewPr varScale="1">
        <p:scale>
          <a:sx n="84" d="100"/>
          <a:sy n="84" d="100"/>
        </p:scale>
        <p:origin x="1426" y="72"/>
      </p:cViewPr>
      <p:guideLst>
        <p:guide orient="horz" pos="2160"/>
        <p:guide pos="2880"/>
      </p:guideLst>
    </p:cSldViewPr>
  </p:slideViewPr>
  <p:outlineViewPr>
    <p:cViewPr>
      <p:scale>
        <a:sx n="33" d="100"/>
        <a:sy n="33" d="100"/>
      </p:scale>
      <p:origin x="78" y="162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r>
              <a:rPr lang="en-US"/>
              <a:t>Greg King</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92E53BDE-F53E-44E6-AAA8-3E337C78B2AC}" type="datetime1">
              <a:rPr lang="en-US"/>
              <a:pPr/>
              <a:t>7/13/2017</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r>
              <a:rPr lang="en-US"/>
              <a:t>Issues in Genesis</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981E197D-C1F9-432E-89F8-CCDB9E001E7B}" type="slidenum">
              <a:rPr lang="en-US"/>
              <a:pPr/>
              <a:t>‹#›</a:t>
            </a:fld>
            <a:endParaRPr lang="en-US"/>
          </a:p>
        </p:txBody>
      </p:sp>
    </p:spTree>
    <p:extLst>
      <p:ext uri="{BB962C8B-B14F-4D97-AF65-F5344CB8AC3E}">
        <p14:creationId xmlns:p14="http://schemas.microsoft.com/office/powerpoint/2010/main" val="3981468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endParaRPr lang="en-US"/>
          </a:p>
        </p:txBody>
      </p:sp>
      <p:sp>
        <p:nvSpPr>
          <p:cNvPr id="205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E59994F3-5972-40C3-92D0-5C5CAEAB7876}" type="datetime1">
              <a:rPr lang="en-US"/>
              <a:pPr/>
              <a:t>7/13/2017</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B423B820-9CDA-4D45-AF61-42E2A7C1ED38}" type="slidenum">
              <a:rPr lang="en-US"/>
              <a:pPr/>
              <a:t>‹#›</a:t>
            </a:fld>
            <a:endParaRPr lang="en-US"/>
          </a:p>
        </p:txBody>
      </p:sp>
    </p:spTree>
    <p:extLst>
      <p:ext uri="{BB962C8B-B14F-4D97-AF65-F5344CB8AC3E}">
        <p14:creationId xmlns:p14="http://schemas.microsoft.com/office/powerpoint/2010/main" val="231070679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2E3BEED0-A787-4978-AABE-DF3B736C097E}" type="datetime1">
              <a:rPr lang="en-US"/>
              <a:pPr/>
              <a:t>7/13/2017</a:t>
            </a:fld>
            <a:endParaRPr lang="en-US"/>
          </a:p>
        </p:txBody>
      </p:sp>
      <p:sp>
        <p:nvSpPr>
          <p:cNvPr id="7" name="Rectangle 13"/>
          <p:cNvSpPr>
            <a:spLocks noGrp="1" noChangeArrowheads="1"/>
          </p:cNvSpPr>
          <p:nvPr>
            <p:ph type="sldNum" sz="quarter" idx="5"/>
          </p:nvPr>
        </p:nvSpPr>
        <p:spPr>
          <a:ln/>
        </p:spPr>
        <p:txBody>
          <a:bodyPr/>
          <a:lstStyle/>
          <a:p>
            <a:fld id="{7E1E96ED-EA7C-45B8-9F61-272BB6F40470}" type="slidenum">
              <a:rPr lang="en-US"/>
              <a:pPr/>
              <a:t>2</a:t>
            </a:fld>
            <a:endParaRPr lang="en-US"/>
          </a:p>
        </p:txBody>
      </p:sp>
      <p:sp>
        <p:nvSpPr>
          <p:cNvPr id="15362" name="Rectangle 2"/>
          <p:cNvSpPr>
            <a:spLocks noGrp="1" noRot="1" noChangeAspect="1" noChangeArrowheads="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816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59994F3-5972-40C3-92D0-5C5CAEAB7876}" type="datetime1">
              <a:rPr lang="en-US" smtClean="0"/>
              <a:pPr/>
              <a:t>7/13/2017</a:t>
            </a:fld>
            <a:endParaRPr lang="en-US"/>
          </a:p>
        </p:txBody>
      </p:sp>
      <p:sp>
        <p:nvSpPr>
          <p:cNvPr id="5" name="Slide Number Placeholder 4"/>
          <p:cNvSpPr>
            <a:spLocks noGrp="1"/>
          </p:cNvSpPr>
          <p:nvPr>
            <p:ph type="sldNum" sz="quarter" idx="11"/>
          </p:nvPr>
        </p:nvSpPr>
        <p:spPr/>
        <p:txBody>
          <a:bodyPr/>
          <a:lstStyle/>
          <a:p>
            <a:fld id="{B423B820-9CDA-4D45-AF61-42E2A7C1ED38}" type="slidenum">
              <a:rPr lang="en-US" smtClean="0"/>
              <a:pPr/>
              <a:t>5</a:t>
            </a:fld>
            <a:endParaRPr lang="en-US"/>
          </a:p>
        </p:txBody>
      </p:sp>
    </p:spTree>
    <p:extLst>
      <p:ext uri="{BB962C8B-B14F-4D97-AF65-F5344CB8AC3E}">
        <p14:creationId xmlns:p14="http://schemas.microsoft.com/office/powerpoint/2010/main" val="352626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9994F3-5972-40C3-92D0-5C5CAEAB7876}" type="datetime1">
              <a:rPr lang="en-US" smtClean="0"/>
              <a:pPr/>
              <a:t>7/13/2017</a:t>
            </a:fld>
            <a:endParaRPr lang="en-US"/>
          </a:p>
        </p:txBody>
      </p:sp>
      <p:sp>
        <p:nvSpPr>
          <p:cNvPr id="5" name="Slide Number Placeholder 4"/>
          <p:cNvSpPr>
            <a:spLocks noGrp="1"/>
          </p:cNvSpPr>
          <p:nvPr>
            <p:ph type="sldNum" sz="quarter" idx="11"/>
          </p:nvPr>
        </p:nvSpPr>
        <p:spPr/>
        <p:txBody>
          <a:bodyPr/>
          <a:lstStyle/>
          <a:p>
            <a:fld id="{B423B820-9CDA-4D45-AF61-42E2A7C1ED38}" type="slidenum">
              <a:rPr lang="en-US" smtClean="0"/>
              <a:pPr/>
              <a:t>30</a:t>
            </a:fld>
            <a:endParaRPr lang="en-US"/>
          </a:p>
        </p:txBody>
      </p:sp>
    </p:spTree>
    <p:extLst>
      <p:ext uri="{BB962C8B-B14F-4D97-AF65-F5344CB8AC3E}">
        <p14:creationId xmlns:p14="http://schemas.microsoft.com/office/powerpoint/2010/main" val="8671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201AF88-8C20-45F6-A992-55291398BFD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49C-0070-4B2A-937E-788289D34F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48799-C453-4EE2-B252-9ABF0A3BE3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94AA4-5128-4B85-818C-9A08DAA68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1E837B1-C0D6-445C-A847-DEEC39625A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8F4B-2E88-4FED-BDD4-96720B80DC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95E50-A24E-4507-B6CE-69D5613DA7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F1F2B-5E06-41CF-A382-DCA4E240CF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7754D-F01F-45B7-B5AD-27E115B60B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71551-BFF9-4DAC-AF04-851138D74B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4BE70-E7B7-41EB-879A-D552D3158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120EAC5-C348-4407-BD95-5592CE8FC5B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outhern.edu/academics/academic-sites/faithandscience/Origins-Curriculum-Resourc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rmAutofit/>
          </a:bodyPr>
          <a:lstStyle/>
          <a:p>
            <a:r>
              <a:rPr lang="en-US" sz="3600" dirty="0" smtClean="0">
                <a:hlinkClick r:id="rId2"/>
              </a:rPr>
              <a:t>Origins &amp; By Design Resources</a:t>
            </a:r>
            <a:endParaRPr lang="en-US" sz="3600" dirty="0"/>
          </a:p>
        </p:txBody>
      </p:sp>
      <p:sp>
        <p:nvSpPr>
          <p:cNvPr id="3" name="Text Placeholder 2"/>
          <p:cNvSpPr>
            <a:spLocks noGrp="1"/>
          </p:cNvSpPr>
          <p:nvPr>
            <p:ph type="body" idx="1"/>
          </p:nvPr>
        </p:nvSpPr>
        <p:spPr>
          <a:xfrm>
            <a:off x="838200" y="2507786"/>
            <a:ext cx="7848600" cy="2216614"/>
          </a:xfrm>
        </p:spPr>
        <p:txBody>
          <a:bodyPr>
            <a:normAutofit lnSpcReduction="10000"/>
          </a:bodyPr>
          <a:lstStyle/>
          <a:p>
            <a:r>
              <a:rPr lang="en-US" sz="3200" dirty="0">
                <a:hlinkClick r:id="rId2"/>
              </a:rPr>
              <a:t>http://www.southern.edu/academics/academic-sites/faithandscience/Origins-Curriculum-Resources</a:t>
            </a:r>
            <a:r>
              <a:rPr lang="en-US" dirty="0" smtClean="0">
                <a:hlinkClick r:id="rId2"/>
              </a:rPr>
              <a:t>/</a:t>
            </a:r>
            <a:endParaRPr lang="en-US" dirty="0" smtClean="0"/>
          </a:p>
          <a:p>
            <a:endParaRPr lang="en-US" dirty="0"/>
          </a:p>
          <a:p>
            <a:r>
              <a:rPr lang="en-US" dirty="0" smtClean="0"/>
              <a:t>A handout will be distributed after Dr. King’s talk this evening.</a:t>
            </a:r>
            <a:endParaRPr lang="en-US" dirty="0"/>
          </a:p>
        </p:txBody>
      </p:sp>
    </p:spTree>
    <p:extLst>
      <p:ext uri="{BB962C8B-B14F-4D97-AF65-F5344CB8AC3E}">
        <p14:creationId xmlns:p14="http://schemas.microsoft.com/office/powerpoint/2010/main" val="133786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0" y="1752600"/>
            <a:ext cx="8915400" cy="5105400"/>
          </a:xfrm>
        </p:spPr>
        <p:txBody>
          <a:bodyPr>
            <a:normAutofit/>
          </a:bodyPr>
          <a:lstStyle/>
          <a:p>
            <a:r>
              <a:rPr lang="en-US" sz="3600" dirty="0" smtClean="0">
                <a:solidFill>
                  <a:srgbClr val="FFFF00"/>
                </a:solidFill>
              </a:rPr>
              <a:t>But consider other quotes from Gould--</a:t>
            </a:r>
          </a:p>
          <a:p>
            <a:r>
              <a:rPr lang="en-US" sz="3600" dirty="0" smtClean="0">
                <a:solidFill>
                  <a:srgbClr val="FFFF00"/>
                </a:solidFill>
              </a:rPr>
              <a:t>“</a:t>
            </a:r>
            <a:r>
              <a:rPr lang="en-US" sz="3600" dirty="0">
                <a:solidFill>
                  <a:srgbClr val="FFFF00"/>
                </a:solidFill>
              </a:rPr>
              <a:t>Biology took away our status as paragons created in the image of God.”</a:t>
            </a:r>
          </a:p>
          <a:p>
            <a:r>
              <a:rPr lang="en-US" sz="3600" dirty="0">
                <a:solidFill>
                  <a:srgbClr val="FFFF00"/>
                </a:solidFill>
              </a:rPr>
              <a:t>“Before Darwin, we thought that a benevolent God had created us.”</a:t>
            </a:r>
          </a:p>
          <a:p>
            <a:r>
              <a:rPr lang="en-US" sz="3600" dirty="0">
                <a:solidFill>
                  <a:srgbClr val="FFFF00"/>
                </a:solidFill>
              </a:rPr>
              <a:t>“Why do humans exist?  I do not think that any ‘higher’ answer can be given.</a:t>
            </a:r>
          </a:p>
          <a:p>
            <a:endParaRPr lang="en-US" dirty="0"/>
          </a:p>
        </p:txBody>
      </p:sp>
      <p:sp>
        <p:nvSpPr>
          <p:cNvPr id="47106" name="Rectangle 2"/>
          <p:cNvSpPr>
            <a:spLocks noGrp="1" noChangeArrowheads="1"/>
          </p:cNvSpPr>
          <p:nvPr>
            <p:ph type="title"/>
          </p:nvPr>
        </p:nvSpPr>
        <p:spPr>
          <a:xfrm>
            <a:off x="457200" y="274638"/>
            <a:ext cx="8229600" cy="1249362"/>
          </a:xfrm>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166747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0" y="1752600"/>
            <a:ext cx="9144000" cy="4800600"/>
          </a:xfrm>
        </p:spPr>
        <p:txBody>
          <a:bodyPr>
            <a:normAutofit/>
          </a:bodyPr>
          <a:lstStyle/>
          <a:p>
            <a:r>
              <a:rPr lang="en-US" sz="3200" dirty="0">
                <a:solidFill>
                  <a:srgbClr val="FFFF00"/>
                </a:solidFill>
              </a:rPr>
              <a:t>“We are the offspring of history and must establish our own paths in this most diverse and interesting of conceivable universes---one indifferent to our suffering, and therefore offering us maximal freedom to thrive, or to fail, in our own chosen way</a:t>
            </a:r>
            <a:r>
              <a:rPr lang="en-US" sz="3200" dirty="0" smtClean="0">
                <a:solidFill>
                  <a:srgbClr val="FFFF00"/>
                </a:solidFill>
              </a:rPr>
              <a:t>.” Stephen J. Gould</a:t>
            </a:r>
            <a:r>
              <a:rPr lang="en-US" sz="3200" i="1" dirty="0" smtClean="0">
                <a:solidFill>
                  <a:srgbClr val="FFFF00"/>
                </a:solidFill>
              </a:rPr>
              <a:t>, Wonderful </a:t>
            </a:r>
            <a:r>
              <a:rPr lang="en-US" sz="3200" i="1" dirty="0">
                <a:solidFill>
                  <a:srgbClr val="FFFF00"/>
                </a:solidFill>
              </a:rPr>
              <a:t>Life</a:t>
            </a:r>
            <a:r>
              <a:rPr lang="en-US" sz="3200" dirty="0">
                <a:solidFill>
                  <a:srgbClr val="FFFF00"/>
                </a:solidFill>
              </a:rPr>
              <a:t>, 322-323</a:t>
            </a:r>
          </a:p>
        </p:txBody>
      </p:sp>
      <p:sp>
        <p:nvSpPr>
          <p:cNvPr id="46082" name="Rectangle 2"/>
          <p:cNvSpPr>
            <a:spLocks noGrp="1" noChangeArrowheads="1"/>
          </p:cNvSpPr>
          <p:nvPr>
            <p:ph type="title"/>
          </p:nvPr>
        </p:nvSpPr>
        <p:spPr>
          <a:xfrm>
            <a:off x="457200" y="274638"/>
            <a:ext cx="8229600" cy="1325562"/>
          </a:xfrm>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123075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0" y="1905000"/>
            <a:ext cx="8915400" cy="4648200"/>
          </a:xfrm>
        </p:spPr>
        <p:txBody>
          <a:bodyPr>
            <a:noAutofit/>
          </a:bodyPr>
          <a:lstStyle/>
          <a:p>
            <a:r>
              <a:rPr lang="en-US" sz="3600" dirty="0" smtClean="0">
                <a:solidFill>
                  <a:srgbClr val="FFFF00"/>
                </a:solidFill>
              </a:rPr>
              <a:t>“I believe that God is in charge and that evolution is the way he chose to carry out his creation. If life emerged from a primeval soup, then God was the Master Chef.” Colin Humphreys, “Can Science and Christianity Both Be True?” in </a:t>
            </a:r>
            <a:r>
              <a:rPr lang="en-US" sz="3600" i="1" dirty="0" smtClean="0">
                <a:solidFill>
                  <a:srgbClr val="FFFF00"/>
                </a:solidFill>
              </a:rPr>
              <a:t>Real Science, Real Faith</a:t>
            </a:r>
            <a:r>
              <a:rPr lang="en-US" sz="3600" dirty="0" smtClean="0">
                <a:solidFill>
                  <a:srgbClr val="FFFF00"/>
                </a:solidFill>
              </a:rPr>
              <a:t>, ed. R. J. Berry, pp. 124-125</a:t>
            </a:r>
            <a:endParaRPr lang="en-US" sz="3600" dirty="0">
              <a:solidFill>
                <a:srgbClr val="FFFF00"/>
              </a:solidFill>
            </a:endParaRPr>
          </a:p>
        </p:txBody>
      </p:sp>
      <p:sp>
        <p:nvSpPr>
          <p:cNvPr id="45058" name="Rectangle 2"/>
          <p:cNvSpPr>
            <a:spLocks noGrp="1" noChangeArrowheads="1"/>
          </p:cNvSpPr>
          <p:nvPr>
            <p:ph type="title"/>
          </p:nvPr>
        </p:nvSpPr>
        <p:spPr>
          <a:xfrm>
            <a:off x="457200" y="274638"/>
            <a:ext cx="8229600" cy="1477962"/>
          </a:xfrm>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351767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17638"/>
            <a:ext cx="8915400" cy="4830762"/>
          </a:xfrm>
        </p:spPr>
        <p:txBody>
          <a:bodyPr>
            <a:normAutofit/>
          </a:bodyPr>
          <a:lstStyle/>
          <a:p>
            <a:r>
              <a:rPr lang="en-US" sz="3600" dirty="0" smtClean="0">
                <a:solidFill>
                  <a:srgbClr val="FFFF00"/>
                </a:solidFill>
              </a:rPr>
              <a:t>But can </a:t>
            </a:r>
            <a:r>
              <a:rPr lang="en-US" sz="3600" dirty="0">
                <a:solidFill>
                  <a:srgbClr val="FFFF00"/>
                </a:solidFill>
              </a:rPr>
              <a:t>one be a good Christian/SDA and </a:t>
            </a:r>
            <a:r>
              <a:rPr lang="en-US" sz="3600" dirty="0" smtClean="0">
                <a:solidFill>
                  <a:srgbClr val="FFFF00"/>
                </a:solidFill>
              </a:rPr>
              <a:t>also embrace </a:t>
            </a:r>
            <a:r>
              <a:rPr lang="en-US" sz="3600" dirty="0">
                <a:solidFill>
                  <a:srgbClr val="FFFF00"/>
                </a:solidFill>
              </a:rPr>
              <a:t>a non-biblical view like theistic evolution</a:t>
            </a:r>
            <a:r>
              <a:rPr lang="en-US" sz="3600" dirty="0" smtClean="0">
                <a:solidFill>
                  <a:srgbClr val="FFFF00"/>
                </a:solidFill>
              </a:rPr>
              <a:t>? Or are these positions mutually exclusive?</a:t>
            </a:r>
            <a:endParaRPr lang="en-US" sz="3600" dirty="0">
              <a:solidFill>
                <a:srgbClr val="FFFF00"/>
              </a:solidFill>
            </a:endParaRPr>
          </a:p>
          <a:p>
            <a:endParaRPr lang="en-US" sz="3600" dirty="0" smtClean="0">
              <a:solidFill>
                <a:srgbClr val="FFFF00"/>
              </a:solidFill>
            </a:endParaRPr>
          </a:p>
          <a:p>
            <a:pPr marL="137160" indent="0">
              <a:buNone/>
            </a:pPr>
            <a:endParaRPr lang="en-US" sz="3600" dirty="0">
              <a:solidFill>
                <a:srgbClr val="FFFF00"/>
              </a:solidFill>
            </a:endParaRPr>
          </a:p>
        </p:txBody>
      </p:sp>
      <p:sp>
        <p:nvSpPr>
          <p:cNvPr id="3" name="Title 2"/>
          <p:cNvSpPr>
            <a:spLocks noGrp="1"/>
          </p:cNvSpPr>
          <p:nvPr>
            <p:ph type="title"/>
          </p:nvPr>
        </p:nvSpPr>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180290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495800"/>
          </a:xfrm>
        </p:spPr>
        <p:txBody>
          <a:bodyPr>
            <a:normAutofit/>
          </a:bodyPr>
          <a:lstStyle/>
          <a:p>
            <a:r>
              <a:rPr lang="en-US" sz="3600" dirty="0" smtClean="0">
                <a:solidFill>
                  <a:srgbClr val="FFFF00"/>
                </a:solidFill>
              </a:rPr>
              <a:t>God has revealed Himself in history</a:t>
            </a:r>
          </a:p>
          <a:p>
            <a:pPr lvl="1"/>
            <a:r>
              <a:rPr lang="en-US" sz="3200" dirty="0" smtClean="0">
                <a:solidFill>
                  <a:srgbClr val="FFFF00"/>
                </a:solidFill>
              </a:rPr>
              <a:t>According to Scripture, history is the arena of God’s redemptive activity.</a:t>
            </a:r>
          </a:p>
          <a:p>
            <a:pPr lvl="1"/>
            <a:r>
              <a:rPr lang="en-US" sz="3200" dirty="0" smtClean="0">
                <a:solidFill>
                  <a:srgbClr val="FFFF00"/>
                </a:solidFill>
              </a:rPr>
              <a:t>This is a major difference between the biblical teaching about God and what other ancient cultures said about the nature gods.</a:t>
            </a:r>
          </a:p>
          <a:p>
            <a:pPr lvl="1"/>
            <a:r>
              <a:rPr lang="en-US" sz="3200" dirty="0" smtClean="0">
                <a:solidFill>
                  <a:srgbClr val="FFFF00"/>
                </a:solidFill>
              </a:rPr>
              <a:t>This is a possible implication of the name of God, “I AM WHO I AM.”</a:t>
            </a:r>
          </a:p>
          <a:p>
            <a:pPr lvl="1"/>
            <a:endParaRPr lang="en-US" sz="3200" dirty="0" smtClean="0">
              <a:solidFill>
                <a:srgbClr val="FFFF00"/>
              </a:solidFill>
            </a:endParaRPr>
          </a:p>
          <a:p>
            <a:pPr marL="137160" indent="0">
              <a:buNone/>
            </a:pPr>
            <a:endParaRPr lang="en-US" sz="3600" dirty="0">
              <a:solidFill>
                <a:srgbClr val="FFFF00"/>
              </a:solidFill>
            </a:endParaRPr>
          </a:p>
        </p:txBody>
      </p:sp>
      <p:sp>
        <p:nvSpPr>
          <p:cNvPr id="3" name="Title 2"/>
          <p:cNvSpPr>
            <a:spLocks noGrp="1"/>
          </p:cNvSpPr>
          <p:nvPr>
            <p:ph type="title"/>
          </p:nvPr>
        </p:nvSpPr>
        <p:spPr>
          <a:xfrm>
            <a:off x="457200" y="274638"/>
            <a:ext cx="8229600" cy="1325562"/>
          </a:xfrm>
        </p:spPr>
        <p:txBody>
          <a:bodyPr>
            <a:normAutofit fontScale="90000"/>
          </a:bodyPr>
          <a:lstStyle/>
          <a:p>
            <a:r>
              <a:rPr lang="en-US" dirty="0" smtClean="0">
                <a:solidFill>
                  <a:srgbClr val="FFFF00"/>
                </a:solidFill>
              </a:rPr>
              <a:t>Reasons Why Biblical History Matters:</a:t>
            </a:r>
            <a:endParaRPr lang="en-US" dirty="0">
              <a:solidFill>
                <a:srgbClr val="FFFF00"/>
              </a:solidFill>
            </a:endParaRPr>
          </a:p>
        </p:txBody>
      </p:sp>
    </p:spTree>
    <p:extLst>
      <p:ext uri="{BB962C8B-B14F-4D97-AF65-F5344CB8AC3E}">
        <p14:creationId xmlns:p14="http://schemas.microsoft.com/office/powerpoint/2010/main" val="2850740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495800"/>
          </a:xfrm>
        </p:spPr>
        <p:txBody>
          <a:bodyPr>
            <a:normAutofit/>
          </a:bodyPr>
          <a:lstStyle/>
          <a:p>
            <a:r>
              <a:rPr lang="en-US" sz="3600" dirty="0" smtClean="0">
                <a:solidFill>
                  <a:srgbClr val="FFFF00"/>
                </a:solidFill>
              </a:rPr>
              <a:t>History is moving towards a goal</a:t>
            </a:r>
          </a:p>
          <a:p>
            <a:pPr lvl="1"/>
            <a:r>
              <a:rPr lang="en-US" sz="3200" dirty="0" smtClean="0">
                <a:solidFill>
                  <a:srgbClr val="FFFF00"/>
                </a:solidFill>
              </a:rPr>
              <a:t>Other ancient cultures tended to have a cyclical view of the activity of the gods</a:t>
            </a:r>
          </a:p>
          <a:p>
            <a:pPr lvl="1"/>
            <a:r>
              <a:rPr lang="en-US" sz="3200" dirty="0" smtClean="0">
                <a:solidFill>
                  <a:srgbClr val="FFFF00"/>
                </a:solidFill>
              </a:rPr>
              <a:t>The Bible is teleological, not cyclical</a:t>
            </a:r>
          </a:p>
          <a:p>
            <a:pPr lvl="1"/>
            <a:r>
              <a:rPr lang="en-US" sz="3200" dirty="0" smtClean="0">
                <a:solidFill>
                  <a:srgbClr val="FFFF00"/>
                </a:solidFill>
              </a:rPr>
              <a:t>The goal to which it is moving: The restoration of all that was lost through sin</a:t>
            </a:r>
            <a:endParaRPr lang="en-US" sz="3600" dirty="0" smtClean="0">
              <a:solidFill>
                <a:srgbClr val="FFFF00"/>
              </a:solidFill>
            </a:endParaRPr>
          </a:p>
          <a:p>
            <a:pPr marL="137160" indent="0">
              <a:buNone/>
            </a:pPr>
            <a:endParaRPr lang="en-US" sz="3600" dirty="0">
              <a:solidFill>
                <a:srgbClr val="FFFF00"/>
              </a:solidFill>
            </a:endParaRPr>
          </a:p>
        </p:txBody>
      </p:sp>
      <p:sp>
        <p:nvSpPr>
          <p:cNvPr id="3" name="Title 2"/>
          <p:cNvSpPr>
            <a:spLocks noGrp="1"/>
          </p:cNvSpPr>
          <p:nvPr>
            <p:ph type="title"/>
          </p:nvPr>
        </p:nvSpPr>
        <p:spPr/>
        <p:txBody>
          <a:bodyPr>
            <a:normAutofit fontScale="90000"/>
          </a:bodyPr>
          <a:lstStyle/>
          <a:p>
            <a:r>
              <a:rPr lang="en-US" dirty="0" smtClean="0">
                <a:solidFill>
                  <a:srgbClr val="FFFF00"/>
                </a:solidFill>
              </a:rPr>
              <a:t>Reasons Why Biblical History Matters:</a:t>
            </a:r>
            <a:endParaRPr lang="en-US" dirty="0">
              <a:solidFill>
                <a:srgbClr val="FFFF00"/>
              </a:solidFill>
            </a:endParaRPr>
          </a:p>
        </p:txBody>
      </p:sp>
    </p:spTree>
    <p:extLst>
      <p:ext uri="{BB962C8B-B14F-4D97-AF65-F5344CB8AC3E}">
        <p14:creationId xmlns:p14="http://schemas.microsoft.com/office/powerpoint/2010/main" val="4256349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648200"/>
          </a:xfrm>
        </p:spPr>
        <p:txBody>
          <a:bodyPr>
            <a:normAutofit fontScale="92500"/>
          </a:bodyPr>
          <a:lstStyle/>
          <a:p>
            <a:r>
              <a:rPr lang="en-US" sz="3600" dirty="0" smtClean="0">
                <a:solidFill>
                  <a:srgbClr val="FFFF00"/>
                </a:solidFill>
              </a:rPr>
              <a:t>The theological message of Scripture is grounded in historical events</a:t>
            </a:r>
          </a:p>
          <a:p>
            <a:pPr lvl="1"/>
            <a:r>
              <a:rPr lang="en-US" sz="3200" dirty="0" smtClean="0">
                <a:solidFill>
                  <a:srgbClr val="FFFF00"/>
                </a:solidFill>
              </a:rPr>
              <a:t>“I am the Lord your God, who brought you out of the land of Egypt.” Exod. 20:2</a:t>
            </a:r>
          </a:p>
          <a:p>
            <a:pPr lvl="1"/>
            <a:r>
              <a:rPr lang="en-US" sz="3200" dirty="0" smtClean="0">
                <a:solidFill>
                  <a:srgbClr val="FFFF00"/>
                </a:solidFill>
              </a:rPr>
              <a:t>“I am the bread of life.” John 6:35</a:t>
            </a:r>
          </a:p>
          <a:p>
            <a:pPr lvl="1"/>
            <a:r>
              <a:rPr lang="en-US" sz="3200" dirty="0" smtClean="0">
                <a:solidFill>
                  <a:srgbClr val="FFFF00"/>
                </a:solidFill>
              </a:rPr>
              <a:t>“I am the resurrection and the life.” John 11:25</a:t>
            </a:r>
          </a:p>
          <a:p>
            <a:r>
              <a:rPr lang="en-US" sz="3600" dirty="0" smtClean="0">
                <a:solidFill>
                  <a:srgbClr val="FFFF00"/>
                </a:solidFill>
              </a:rPr>
              <a:t>If the historical event is removed, the theological message has no basis.</a:t>
            </a:r>
          </a:p>
          <a:p>
            <a:pPr marL="137160" indent="0">
              <a:buNone/>
            </a:pPr>
            <a:endParaRPr lang="en-US" sz="3600" dirty="0">
              <a:solidFill>
                <a:srgbClr val="FFFF00"/>
              </a:solidFill>
            </a:endParaRPr>
          </a:p>
        </p:txBody>
      </p:sp>
      <p:sp>
        <p:nvSpPr>
          <p:cNvPr id="3" name="Title 2"/>
          <p:cNvSpPr>
            <a:spLocks noGrp="1"/>
          </p:cNvSpPr>
          <p:nvPr>
            <p:ph type="title"/>
          </p:nvPr>
        </p:nvSpPr>
        <p:spPr>
          <a:xfrm>
            <a:off x="457200" y="274638"/>
            <a:ext cx="8229600" cy="1325562"/>
          </a:xfrm>
        </p:spPr>
        <p:txBody>
          <a:bodyPr>
            <a:normAutofit fontScale="90000"/>
          </a:bodyPr>
          <a:lstStyle/>
          <a:p>
            <a:r>
              <a:rPr lang="en-US" dirty="0" smtClean="0">
                <a:solidFill>
                  <a:srgbClr val="FFFF00"/>
                </a:solidFill>
              </a:rPr>
              <a:t>Reasons Why Biblical History Matters:</a:t>
            </a:r>
            <a:endParaRPr lang="en-US" dirty="0">
              <a:solidFill>
                <a:srgbClr val="FFFF00"/>
              </a:solidFill>
            </a:endParaRPr>
          </a:p>
        </p:txBody>
      </p:sp>
    </p:spTree>
    <p:extLst>
      <p:ext uri="{BB962C8B-B14F-4D97-AF65-F5344CB8AC3E}">
        <p14:creationId xmlns:p14="http://schemas.microsoft.com/office/powerpoint/2010/main" val="2433534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495800"/>
          </a:xfrm>
        </p:spPr>
        <p:txBody>
          <a:bodyPr>
            <a:normAutofit lnSpcReduction="10000"/>
          </a:bodyPr>
          <a:lstStyle/>
          <a:p>
            <a:r>
              <a:rPr lang="en-US" sz="3600" dirty="0" smtClean="0">
                <a:solidFill>
                  <a:srgbClr val="FFFF00"/>
                </a:solidFill>
              </a:rPr>
              <a:t>God has revealed Himself in history</a:t>
            </a:r>
          </a:p>
          <a:p>
            <a:r>
              <a:rPr lang="en-US" sz="3600" dirty="0" smtClean="0">
                <a:solidFill>
                  <a:srgbClr val="FFFF00"/>
                </a:solidFill>
              </a:rPr>
              <a:t>History is moving towards a goal, namely, the restoration of all that has been lost through sin</a:t>
            </a:r>
          </a:p>
          <a:p>
            <a:r>
              <a:rPr lang="en-US" sz="3600" dirty="0" smtClean="0">
                <a:solidFill>
                  <a:srgbClr val="FFFF00"/>
                </a:solidFill>
              </a:rPr>
              <a:t>The theological message of Scripture is grounded in historical events; without the historical events, the theology has no basis on which to stand</a:t>
            </a:r>
          </a:p>
          <a:p>
            <a:pPr marL="137160" indent="0">
              <a:buNone/>
            </a:pPr>
            <a:endParaRPr lang="en-US" sz="3600" dirty="0">
              <a:solidFill>
                <a:srgbClr val="FFFF00"/>
              </a:solidFill>
            </a:endParaRPr>
          </a:p>
        </p:txBody>
      </p:sp>
      <p:sp>
        <p:nvSpPr>
          <p:cNvPr id="3" name="Title 2"/>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rPr>
              <a:t>Summary of Reasons Why Biblical History Matters:</a:t>
            </a:r>
            <a:endParaRPr lang="en-US" dirty="0">
              <a:solidFill>
                <a:srgbClr val="FFFF00"/>
              </a:solidFill>
            </a:endParaRPr>
          </a:p>
        </p:txBody>
      </p:sp>
    </p:spTree>
    <p:extLst>
      <p:ext uri="{BB962C8B-B14F-4D97-AF65-F5344CB8AC3E}">
        <p14:creationId xmlns:p14="http://schemas.microsoft.com/office/powerpoint/2010/main" val="3095690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5224272"/>
          </a:xfrm>
        </p:spPr>
        <p:txBody>
          <a:bodyPr>
            <a:normAutofit/>
          </a:bodyPr>
          <a:lstStyle/>
          <a:p>
            <a:pPr marL="137160" indent="0">
              <a:buNone/>
            </a:pPr>
            <a:endParaRPr lang="en-US" sz="3600" dirty="0" smtClean="0">
              <a:solidFill>
                <a:srgbClr val="FFFF00"/>
              </a:solidFill>
            </a:endParaRPr>
          </a:p>
          <a:p>
            <a:r>
              <a:rPr lang="en-US" sz="3600" dirty="0" smtClean="0">
                <a:solidFill>
                  <a:srgbClr val="FFFF00"/>
                </a:solidFill>
              </a:rPr>
              <a:t>Theistic Evolution—The view that God, keeping discretely in the background, used the process of macroevolution to create every living thing. That is, God somehow directed the process of evolution from simple life to complex life over millions of years. </a:t>
            </a:r>
            <a:endParaRPr lang="en-US" sz="3600" dirty="0">
              <a:solidFill>
                <a:srgbClr val="FFFF00"/>
              </a:solidFill>
            </a:endParaRPr>
          </a:p>
        </p:txBody>
      </p:sp>
      <p:sp>
        <p:nvSpPr>
          <p:cNvPr id="3" name="Title 2"/>
          <p:cNvSpPr>
            <a:spLocks noGrp="1"/>
          </p:cNvSpPr>
          <p:nvPr>
            <p:ph type="title"/>
          </p:nvPr>
        </p:nvSpPr>
        <p:spPr>
          <a:xfrm>
            <a:off x="457200" y="152400"/>
            <a:ext cx="8229600" cy="1524000"/>
          </a:xfrm>
        </p:spPr>
        <p:txBody>
          <a:bodyPr>
            <a:normAutofit/>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2880497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5224272"/>
          </a:xfrm>
        </p:spPr>
        <p:txBody>
          <a:bodyPr>
            <a:normAutofit/>
          </a:bodyPr>
          <a:lstStyle/>
          <a:p>
            <a:pPr marL="137160" indent="0">
              <a:buNone/>
            </a:pPr>
            <a:endParaRPr lang="en-US" sz="3600" dirty="0" smtClean="0">
              <a:solidFill>
                <a:srgbClr val="FFFF00"/>
              </a:solidFill>
            </a:endParaRPr>
          </a:p>
          <a:p>
            <a:r>
              <a:rPr lang="en-US" sz="3600" dirty="0" smtClean="0">
                <a:solidFill>
                  <a:srgbClr val="FFFF00"/>
                </a:solidFill>
              </a:rPr>
              <a:t>No literal creation week</a:t>
            </a:r>
          </a:p>
          <a:p>
            <a:pPr lvl="1"/>
            <a:r>
              <a:rPr lang="en-US" sz="3200" dirty="0" smtClean="0">
                <a:solidFill>
                  <a:srgbClr val="FFFF00"/>
                </a:solidFill>
              </a:rPr>
              <a:t>Perhaps a week of God’s revelatory activity</a:t>
            </a:r>
          </a:p>
          <a:p>
            <a:pPr lvl="1"/>
            <a:r>
              <a:rPr lang="en-US" sz="3200" dirty="0" smtClean="0">
                <a:solidFill>
                  <a:srgbClr val="FFFF00"/>
                </a:solidFill>
              </a:rPr>
              <a:t>Possibly each day represents a lengthy, indeterminate period of time</a:t>
            </a:r>
          </a:p>
          <a:p>
            <a:pPr lvl="1"/>
            <a:r>
              <a:rPr lang="en-US" sz="3200" dirty="0" smtClean="0">
                <a:solidFill>
                  <a:srgbClr val="FFFF00"/>
                </a:solidFill>
              </a:rPr>
              <a:t>But no literal week of God’s creative activity</a:t>
            </a:r>
            <a:endParaRPr lang="en-US" sz="3600" dirty="0">
              <a:solidFill>
                <a:srgbClr val="FFFF00"/>
              </a:solidFill>
            </a:endParaRPr>
          </a:p>
        </p:txBody>
      </p:sp>
      <p:sp>
        <p:nvSpPr>
          <p:cNvPr id="3" name="Title 2"/>
          <p:cNvSpPr>
            <a:spLocks noGrp="1"/>
          </p:cNvSpPr>
          <p:nvPr>
            <p:ph type="title"/>
          </p:nvPr>
        </p:nvSpPr>
        <p:spPr>
          <a:xfrm>
            <a:off x="457200" y="152400"/>
            <a:ext cx="8229600" cy="1524000"/>
          </a:xfrm>
        </p:spPr>
        <p:txBody>
          <a:bodyPr>
            <a:normAutofit/>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178066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6324600"/>
          </a:xfrm>
          <a:noFill/>
          <a:ln/>
        </p:spPr>
        <p:txBody>
          <a:bodyPr>
            <a:normAutofit/>
          </a:bodyPr>
          <a:lstStyle/>
          <a:p>
            <a:pPr algn="ctr"/>
            <a:r>
              <a:rPr lang="en-US" sz="5400" dirty="0" smtClean="0">
                <a:solidFill>
                  <a:srgbClr val="FFFF00"/>
                </a:solidFill>
              </a:rPr>
              <a:t/>
            </a:r>
            <a:br>
              <a:rPr lang="en-US" sz="5400" dirty="0" smtClean="0">
                <a:solidFill>
                  <a:srgbClr val="FFFF00"/>
                </a:solidFill>
              </a:rPr>
            </a:br>
            <a:r>
              <a:rPr lang="en-US" sz="5400" dirty="0" smtClean="0">
                <a:solidFill>
                  <a:srgbClr val="FFFF00"/>
                </a:solidFill>
              </a:rPr>
              <a:t>No Middle Ground:</a:t>
            </a:r>
            <a:br>
              <a:rPr lang="en-US" sz="5400" dirty="0" smtClean="0">
                <a:solidFill>
                  <a:srgbClr val="FFFF00"/>
                </a:solidFill>
              </a:rPr>
            </a:br>
            <a:r>
              <a:rPr lang="en-US" sz="4000" dirty="0" smtClean="0">
                <a:solidFill>
                  <a:srgbClr val="FFFF00"/>
                </a:solidFill>
              </a:rPr>
              <a:t>Why Theistic Evolution and Biblical Creation Are Mutually Exclusive (with Some Thoughts on the Implications for Biblical Doctrine)</a:t>
            </a:r>
            <a:br>
              <a:rPr lang="en-US" sz="4000" dirty="0" smtClean="0">
                <a:solidFill>
                  <a:srgbClr val="FFFF00"/>
                </a:solidFill>
              </a:rPr>
            </a:br>
            <a:r>
              <a:rPr lang="en-US" sz="4400" dirty="0" smtClean="0">
                <a:solidFill>
                  <a:srgbClr val="FFFF00"/>
                </a:solidFill>
              </a:rPr>
              <a:t/>
            </a:r>
            <a:br>
              <a:rPr lang="en-US" sz="4400" dirty="0" smtClean="0">
                <a:solidFill>
                  <a:srgbClr val="FFFF00"/>
                </a:solidFill>
              </a:rPr>
            </a:br>
            <a:endParaRPr lang="en-US" sz="4400" dirty="0">
              <a:solidFill>
                <a:srgbClr val="FFFF00"/>
              </a:solidFill>
            </a:endParaRPr>
          </a:p>
        </p:txBody>
      </p:sp>
      <p:sp>
        <p:nvSpPr>
          <p:cNvPr id="4099" name="Rectangle 3"/>
          <p:cNvSpPr>
            <a:spLocks noGrp="1" noChangeArrowheads="1"/>
          </p:cNvSpPr>
          <p:nvPr>
            <p:ph type="subTitle" idx="4294967295"/>
          </p:nvPr>
        </p:nvSpPr>
        <p:spPr>
          <a:xfrm>
            <a:off x="457200" y="4800600"/>
            <a:ext cx="7772400" cy="914400"/>
          </a:xfrm>
          <a:noFill/>
          <a:ln/>
        </p:spPr>
        <p:txBody>
          <a:bodyPr>
            <a:noAutofit/>
          </a:bodyPr>
          <a:lstStyle/>
          <a:p>
            <a:pPr algn="ctr">
              <a:buNone/>
            </a:pPr>
            <a:endParaRPr lang="en-US" sz="4400" dirty="0" smtClean="0">
              <a:solidFill>
                <a:srgbClr val="FFFF00"/>
              </a:solidFill>
            </a:endParaRPr>
          </a:p>
          <a:p>
            <a:pPr algn="ctr"/>
            <a:endParaRPr lang="en-US" sz="3600" dirty="0">
              <a:solidFill>
                <a:srgbClr val="FFFF00"/>
              </a:solidFill>
            </a:endParaRPr>
          </a:p>
        </p:txBody>
      </p:sp>
    </p:spTree>
    <p:extLst>
      <p:ext uri="{BB962C8B-B14F-4D97-AF65-F5344CB8AC3E}">
        <p14:creationId xmlns:p14="http://schemas.microsoft.com/office/powerpoint/2010/main" val="572190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5224272"/>
          </a:xfrm>
        </p:spPr>
        <p:txBody>
          <a:bodyPr>
            <a:normAutofit/>
          </a:bodyPr>
          <a:lstStyle/>
          <a:p>
            <a:pPr marL="137160" indent="0">
              <a:buNone/>
            </a:pPr>
            <a:endParaRPr lang="en-US" sz="3600" dirty="0" smtClean="0">
              <a:solidFill>
                <a:srgbClr val="FFFF00"/>
              </a:solidFill>
            </a:endParaRPr>
          </a:p>
          <a:p>
            <a:r>
              <a:rPr lang="en-US" sz="3600" dirty="0" smtClean="0">
                <a:solidFill>
                  <a:srgbClr val="FFFF00"/>
                </a:solidFill>
              </a:rPr>
              <a:t>No special creation of humans</a:t>
            </a:r>
          </a:p>
          <a:p>
            <a:pPr lvl="1"/>
            <a:r>
              <a:rPr lang="en-US" sz="3200" dirty="0" smtClean="0">
                <a:solidFill>
                  <a:srgbClr val="FFFF00"/>
                </a:solidFill>
              </a:rPr>
              <a:t>At some point God placed a soul within early apelike hominids</a:t>
            </a:r>
          </a:p>
          <a:p>
            <a:pPr lvl="1"/>
            <a:r>
              <a:rPr lang="en-US" sz="3200" dirty="0" smtClean="0">
                <a:solidFill>
                  <a:srgbClr val="FFFF00"/>
                </a:solidFill>
              </a:rPr>
              <a:t>At some time God gave a sense of morality to a chosen pair of human ancestors</a:t>
            </a:r>
          </a:p>
          <a:p>
            <a:pPr lvl="1"/>
            <a:r>
              <a:rPr lang="en-US" sz="3200" dirty="0" smtClean="0">
                <a:solidFill>
                  <a:srgbClr val="FFFF00"/>
                </a:solidFill>
              </a:rPr>
              <a:t>But no literal Adam and Eve who were the ancestor of all humans</a:t>
            </a:r>
          </a:p>
          <a:p>
            <a:pPr lvl="1"/>
            <a:endParaRPr lang="en-US" sz="3200" dirty="0" smtClean="0">
              <a:solidFill>
                <a:srgbClr val="FFFF00"/>
              </a:solidFill>
            </a:endParaRPr>
          </a:p>
          <a:p>
            <a:pPr marL="137160" indent="0">
              <a:buNone/>
            </a:pPr>
            <a:endParaRPr lang="en-US" sz="3600" dirty="0">
              <a:solidFill>
                <a:srgbClr val="FFFF00"/>
              </a:solidFill>
            </a:endParaRPr>
          </a:p>
        </p:txBody>
      </p:sp>
      <p:sp>
        <p:nvSpPr>
          <p:cNvPr id="3" name="Title 2"/>
          <p:cNvSpPr>
            <a:spLocks noGrp="1"/>
          </p:cNvSpPr>
          <p:nvPr>
            <p:ph type="title"/>
          </p:nvPr>
        </p:nvSpPr>
        <p:spPr>
          <a:xfrm>
            <a:off x="457200" y="152400"/>
            <a:ext cx="8229600" cy="1524000"/>
          </a:xfrm>
        </p:spPr>
        <p:txBody>
          <a:bodyPr>
            <a:normAutofit/>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317044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953000"/>
          </a:xfrm>
        </p:spPr>
        <p:txBody>
          <a:bodyPr>
            <a:normAutofit/>
          </a:bodyPr>
          <a:lstStyle/>
          <a:p>
            <a:r>
              <a:rPr lang="en-US" sz="3600" dirty="0" smtClean="0">
                <a:solidFill>
                  <a:srgbClr val="FFFF00"/>
                </a:solidFill>
              </a:rPr>
              <a:t>No personal involvement of God in creation</a:t>
            </a:r>
          </a:p>
          <a:p>
            <a:pPr lvl="1"/>
            <a:r>
              <a:rPr lang="en-US" sz="3200" dirty="0" smtClean="0">
                <a:solidFill>
                  <a:srgbClr val="FFFF00"/>
                </a:solidFill>
              </a:rPr>
              <a:t>Natural selection is viewed in basically the same terms as for naturalistic evolution</a:t>
            </a:r>
          </a:p>
          <a:p>
            <a:pPr lvl="1"/>
            <a:r>
              <a:rPr lang="en-US" sz="3200" dirty="0" smtClean="0">
                <a:solidFill>
                  <a:srgbClr val="FFFF00"/>
                </a:solidFill>
              </a:rPr>
              <a:t>The personal Creator God of Genesis nearly vanishes from the scene</a:t>
            </a:r>
          </a:p>
          <a:p>
            <a:pPr lvl="1"/>
            <a:r>
              <a:rPr lang="en-US" sz="3200" dirty="0" smtClean="0">
                <a:solidFill>
                  <a:srgbClr val="FFFF00"/>
                </a:solidFill>
              </a:rPr>
              <a:t>God becomes something like a life-giving principle</a:t>
            </a:r>
            <a:endParaRPr lang="en-US" sz="3600" dirty="0" smtClean="0">
              <a:solidFill>
                <a:srgbClr val="FFFF00"/>
              </a:solidFill>
            </a:endParaRPr>
          </a:p>
          <a:p>
            <a:pPr marL="137160" indent="0">
              <a:buNone/>
            </a:pPr>
            <a:endParaRPr lang="en-US" sz="3600" dirty="0">
              <a:solidFill>
                <a:srgbClr val="FFFF00"/>
              </a:solidFill>
            </a:endParaRPr>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4139131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953000"/>
          </a:xfrm>
        </p:spPr>
        <p:txBody>
          <a:bodyPr>
            <a:normAutofit/>
          </a:bodyPr>
          <a:lstStyle/>
          <a:p>
            <a:r>
              <a:rPr lang="en-US" sz="3600" dirty="0" smtClean="0">
                <a:solidFill>
                  <a:srgbClr val="FFFF00"/>
                </a:solidFill>
              </a:rPr>
              <a:t>No causal linkage between sin and death</a:t>
            </a:r>
          </a:p>
          <a:p>
            <a:pPr lvl="1"/>
            <a:r>
              <a:rPr lang="en-US" sz="3200" dirty="0" smtClean="0">
                <a:solidFill>
                  <a:srgbClr val="FFFF00"/>
                </a:solidFill>
              </a:rPr>
              <a:t>Animal death, predatory activity, “nature, red in tooth and claw” had been occurring for millions of years prior to the earliest humans</a:t>
            </a:r>
          </a:p>
          <a:p>
            <a:pPr lvl="1"/>
            <a:r>
              <a:rPr lang="en-US" sz="3200" dirty="0" smtClean="0">
                <a:solidFill>
                  <a:srgbClr val="FFFF00"/>
                </a:solidFill>
              </a:rPr>
              <a:t>A key biblical connection (Rom. 5:12) is broken: The nexus between sin and death</a:t>
            </a:r>
            <a:endParaRPr lang="en-US" sz="3600" dirty="0" smtClean="0">
              <a:solidFill>
                <a:srgbClr val="FFFF00"/>
              </a:solidFill>
            </a:endParaRPr>
          </a:p>
          <a:p>
            <a:pPr marL="137160" indent="0">
              <a:buNone/>
            </a:pPr>
            <a:endParaRPr lang="en-US" sz="3600" dirty="0">
              <a:solidFill>
                <a:srgbClr val="FFFF00"/>
              </a:solidFill>
            </a:endParaRPr>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4138145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915400" cy="5105400"/>
          </a:xfrm>
        </p:spPr>
        <p:txBody>
          <a:bodyPr>
            <a:normAutofit/>
          </a:bodyPr>
          <a:lstStyle/>
          <a:p>
            <a:r>
              <a:rPr lang="en-US" sz="3600" dirty="0" smtClean="0">
                <a:solidFill>
                  <a:srgbClr val="FFFF00"/>
                </a:solidFill>
              </a:rPr>
              <a:t>No Sabbath grounded in creation</a:t>
            </a:r>
          </a:p>
          <a:p>
            <a:pPr lvl="1"/>
            <a:r>
              <a:rPr lang="en-US" sz="3200" dirty="0" smtClean="0">
                <a:solidFill>
                  <a:srgbClr val="FFFF00"/>
                </a:solidFill>
              </a:rPr>
              <a:t>The Sabbath came along much later, possibly when workers in early Israel desired a day of rest</a:t>
            </a:r>
          </a:p>
          <a:p>
            <a:pPr lvl="1"/>
            <a:r>
              <a:rPr lang="en-US" sz="3200" dirty="0" smtClean="0">
                <a:solidFill>
                  <a:srgbClr val="FFFF00"/>
                </a:solidFill>
              </a:rPr>
              <a:t>Perhaps the Sabbath was based on a non-working day from some other culture</a:t>
            </a:r>
          </a:p>
          <a:p>
            <a:pPr lvl="1"/>
            <a:r>
              <a:rPr lang="en-US" sz="3200" dirty="0" smtClean="0">
                <a:solidFill>
                  <a:srgbClr val="FFFF00"/>
                </a:solidFill>
              </a:rPr>
              <a:t>It is no longer a creation institution</a:t>
            </a:r>
          </a:p>
          <a:p>
            <a:pPr marL="137160" indent="0">
              <a:buNone/>
            </a:pPr>
            <a:endParaRPr lang="en-US" sz="3600" dirty="0">
              <a:solidFill>
                <a:srgbClr val="FFFF00"/>
              </a:solidFill>
            </a:endParaRPr>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800148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953000"/>
          </a:xfrm>
        </p:spPr>
        <p:txBody>
          <a:bodyPr>
            <a:normAutofit/>
          </a:bodyPr>
          <a:lstStyle/>
          <a:p>
            <a:r>
              <a:rPr lang="en-US" sz="3600" dirty="0" smtClean="0">
                <a:solidFill>
                  <a:srgbClr val="FFFF00"/>
                </a:solidFill>
              </a:rPr>
              <a:t>No global flood</a:t>
            </a:r>
          </a:p>
          <a:p>
            <a:pPr lvl="1"/>
            <a:r>
              <a:rPr lang="en-US" sz="3200" dirty="0" smtClean="0">
                <a:solidFill>
                  <a:srgbClr val="FFFF00"/>
                </a:solidFill>
              </a:rPr>
              <a:t>Ignores the perspective of Jesus who understood the flood narrative literally (Matt. 24:38-39)</a:t>
            </a:r>
          </a:p>
          <a:p>
            <a:pPr lvl="1"/>
            <a:r>
              <a:rPr lang="en-US" sz="3200" dirty="0" smtClean="0">
                <a:solidFill>
                  <a:srgbClr val="FFFF00"/>
                </a:solidFill>
              </a:rPr>
              <a:t>Denies God’s major worldwide judgment in the past (2 Pet. 3:5-7)</a:t>
            </a:r>
          </a:p>
          <a:p>
            <a:pPr marL="137160" indent="0">
              <a:buNone/>
            </a:pPr>
            <a:endParaRPr lang="en-US" sz="3600" dirty="0">
              <a:solidFill>
                <a:srgbClr val="FFFF00"/>
              </a:solidFill>
            </a:endParaRPr>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solidFill>
                  <a:srgbClr val="FFFF00"/>
                </a:solidFill>
              </a:rPr>
              <a:t>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202308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5029200"/>
          </a:xfrm>
        </p:spPr>
        <p:txBody>
          <a:bodyPr>
            <a:normAutofit/>
          </a:bodyPr>
          <a:lstStyle/>
          <a:p>
            <a:r>
              <a:rPr lang="en-US" sz="3600" dirty="0" smtClean="0">
                <a:solidFill>
                  <a:srgbClr val="FFFF00"/>
                </a:solidFill>
              </a:rPr>
              <a:t>No literal creation week</a:t>
            </a:r>
          </a:p>
          <a:p>
            <a:r>
              <a:rPr lang="en-US" sz="3600" dirty="0" smtClean="0">
                <a:solidFill>
                  <a:srgbClr val="FFFF00"/>
                </a:solidFill>
              </a:rPr>
              <a:t>No special creation of humans</a:t>
            </a:r>
          </a:p>
          <a:p>
            <a:r>
              <a:rPr lang="en-US" sz="3600" dirty="0" smtClean="0">
                <a:solidFill>
                  <a:srgbClr val="FFFF00"/>
                </a:solidFill>
              </a:rPr>
              <a:t>No personal involvement of God in creation</a:t>
            </a:r>
          </a:p>
          <a:p>
            <a:r>
              <a:rPr lang="en-US" sz="3600" dirty="0" smtClean="0">
                <a:solidFill>
                  <a:srgbClr val="FFFF00"/>
                </a:solidFill>
              </a:rPr>
              <a:t>No causal linkage between sin and death</a:t>
            </a:r>
          </a:p>
          <a:p>
            <a:r>
              <a:rPr lang="en-US" sz="3600" dirty="0" smtClean="0">
                <a:solidFill>
                  <a:srgbClr val="FFFF00"/>
                </a:solidFill>
              </a:rPr>
              <a:t>No Sabbath grounded in creation</a:t>
            </a:r>
          </a:p>
          <a:p>
            <a:r>
              <a:rPr lang="en-US" sz="3600" dirty="0" smtClean="0">
                <a:solidFill>
                  <a:srgbClr val="FFFF00"/>
                </a:solidFill>
              </a:rPr>
              <a:t>No global flood</a:t>
            </a:r>
          </a:p>
          <a:p>
            <a:pPr marL="137160" indent="0">
              <a:buNone/>
            </a:pPr>
            <a:endParaRPr lang="en-US" sz="3600" dirty="0">
              <a:solidFill>
                <a:srgbClr val="FFFF00"/>
              </a:solidFill>
            </a:endParaRPr>
          </a:p>
        </p:txBody>
      </p:sp>
      <p:sp>
        <p:nvSpPr>
          <p:cNvPr id="3" name="Title 2"/>
          <p:cNvSpPr>
            <a:spLocks noGrp="1"/>
          </p:cNvSpPr>
          <p:nvPr>
            <p:ph type="title"/>
          </p:nvPr>
        </p:nvSpPr>
        <p:spPr>
          <a:xfrm>
            <a:off x="457200" y="152400"/>
            <a:ext cx="8229600" cy="1447800"/>
          </a:xfrm>
        </p:spPr>
        <p:txBody>
          <a:bodyPr>
            <a:normAutofit fontScale="90000"/>
          </a:bodyPr>
          <a:lstStyle/>
          <a:p>
            <a:r>
              <a:rPr lang="en-US" dirty="0" smtClean="0">
                <a:solidFill>
                  <a:srgbClr val="FFFF00"/>
                </a:solidFill>
              </a:rPr>
              <a:t>Summary of How Theistic Evolution Contradicts Biblical Creation:</a:t>
            </a:r>
            <a:endParaRPr lang="en-US" dirty="0">
              <a:solidFill>
                <a:srgbClr val="FFFF00"/>
              </a:solidFill>
            </a:endParaRPr>
          </a:p>
        </p:txBody>
      </p:sp>
    </p:spTree>
    <p:extLst>
      <p:ext uri="{BB962C8B-B14F-4D97-AF65-F5344CB8AC3E}">
        <p14:creationId xmlns:p14="http://schemas.microsoft.com/office/powerpoint/2010/main" val="2602575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1554162"/>
          </a:xfrm>
        </p:spPr>
        <p:txBody>
          <a:bodyPr>
            <a:normAutofit fontScale="90000"/>
          </a:bodyPr>
          <a:lstStyle/>
          <a:p>
            <a:r>
              <a:rPr lang="en-US" sz="4800" dirty="0" smtClean="0">
                <a:solidFill>
                  <a:srgbClr val="FFFF00"/>
                </a:solidFill>
              </a:rPr>
              <a:t>Implications of Theistic Evolution for Theology/Biblical Doctrines</a:t>
            </a:r>
            <a:endParaRPr lang="en-US" sz="4800" dirty="0">
              <a:solidFill>
                <a:srgbClr val="FFFF00"/>
              </a:solidFill>
            </a:endParaRPr>
          </a:p>
        </p:txBody>
      </p:sp>
      <p:sp>
        <p:nvSpPr>
          <p:cNvPr id="58371" name="Rectangle 3"/>
          <p:cNvSpPr>
            <a:spLocks noGrp="1" noChangeArrowheads="1"/>
          </p:cNvSpPr>
          <p:nvPr>
            <p:ph type="subTitle" idx="4294967295"/>
          </p:nvPr>
        </p:nvSpPr>
        <p:spPr>
          <a:xfrm>
            <a:off x="0" y="2438400"/>
            <a:ext cx="9144000" cy="4114800"/>
          </a:xfrm>
        </p:spPr>
        <p:txBody>
          <a:bodyPr>
            <a:noAutofit/>
          </a:bodyPr>
          <a:lstStyle/>
          <a:p>
            <a:pPr>
              <a:lnSpc>
                <a:spcPct val="90000"/>
              </a:lnSpc>
            </a:pPr>
            <a:r>
              <a:rPr lang="en-US" sz="4400" dirty="0" smtClean="0">
                <a:solidFill>
                  <a:srgbClr val="FFFF00"/>
                </a:solidFill>
              </a:rPr>
              <a:t>Doctrine—the unfolding of what Scripture says about God</a:t>
            </a:r>
          </a:p>
          <a:p>
            <a:pPr lvl="1">
              <a:lnSpc>
                <a:spcPct val="90000"/>
              </a:lnSpc>
            </a:pPr>
            <a:r>
              <a:rPr lang="en-US" sz="4000" dirty="0" smtClean="0">
                <a:solidFill>
                  <a:srgbClr val="FFFF00"/>
                </a:solidFill>
              </a:rPr>
              <a:t>It tells us about God</a:t>
            </a:r>
          </a:p>
          <a:p>
            <a:pPr lvl="1">
              <a:lnSpc>
                <a:spcPct val="90000"/>
              </a:lnSpc>
            </a:pPr>
            <a:r>
              <a:rPr lang="en-US" sz="4000" dirty="0" smtClean="0">
                <a:solidFill>
                  <a:srgbClr val="FFFF00"/>
                </a:solidFill>
              </a:rPr>
              <a:t>It tells us about mankind</a:t>
            </a:r>
          </a:p>
          <a:p>
            <a:pPr lvl="1">
              <a:lnSpc>
                <a:spcPct val="90000"/>
              </a:lnSpc>
            </a:pPr>
            <a:r>
              <a:rPr lang="en-US" sz="4000" dirty="0" smtClean="0">
                <a:solidFill>
                  <a:srgbClr val="FFFF00"/>
                </a:solidFill>
              </a:rPr>
              <a:t>It tells us how we should relate to God and to one another</a:t>
            </a:r>
          </a:p>
          <a:p>
            <a:pPr lvl="1">
              <a:lnSpc>
                <a:spcPct val="90000"/>
              </a:lnSpc>
            </a:pPr>
            <a:endParaRPr lang="en-US" sz="4000" dirty="0">
              <a:solidFill>
                <a:srgbClr val="FFFF00"/>
              </a:solidFill>
            </a:endParaRPr>
          </a:p>
        </p:txBody>
      </p:sp>
    </p:spTree>
    <p:extLst>
      <p:ext uri="{BB962C8B-B14F-4D97-AF65-F5344CB8AC3E}">
        <p14:creationId xmlns:p14="http://schemas.microsoft.com/office/powerpoint/2010/main" val="523837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4800" dirty="0" smtClean="0">
                <a:solidFill>
                  <a:srgbClr val="FFFF00"/>
                </a:solidFill>
              </a:rPr>
              <a:t>Theological Implication #1</a:t>
            </a:r>
            <a:endParaRPr lang="en-US" sz="4800" dirty="0">
              <a:solidFill>
                <a:srgbClr val="FFFF00"/>
              </a:solidFill>
            </a:endParaRPr>
          </a:p>
        </p:txBody>
      </p:sp>
      <p:sp>
        <p:nvSpPr>
          <p:cNvPr id="58371" name="Rectangle 3"/>
          <p:cNvSpPr>
            <a:spLocks noGrp="1" noChangeArrowheads="1"/>
          </p:cNvSpPr>
          <p:nvPr>
            <p:ph type="subTitle" idx="4294967295"/>
          </p:nvPr>
        </p:nvSpPr>
        <p:spPr>
          <a:xfrm>
            <a:off x="0" y="1828800"/>
            <a:ext cx="9144000" cy="1828800"/>
          </a:xfrm>
        </p:spPr>
        <p:txBody>
          <a:bodyPr>
            <a:noAutofit/>
          </a:bodyPr>
          <a:lstStyle/>
          <a:p>
            <a:pPr>
              <a:lnSpc>
                <a:spcPct val="90000"/>
              </a:lnSpc>
            </a:pPr>
            <a:r>
              <a:rPr lang="en-US" sz="4400" dirty="0" smtClean="0">
                <a:solidFill>
                  <a:srgbClr val="FFFF00"/>
                </a:solidFill>
              </a:rPr>
              <a:t>Doctrine of Scripture</a:t>
            </a:r>
            <a:endParaRPr lang="en-US" sz="4400" dirty="0">
              <a:solidFill>
                <a:srgbClr val="FFFF00"/>
              </a:solidFill>
            </a:endParaRPr>
          </a:p>
        </p:txBody>
      </p:sp>
      <p:pic>
        <p:nvPicPr>
          <p:cNvPr id="1026" name="Picture 2" descr="http://1.bp.blogspot.com/-1ajldY_KWrI/TtPA3Im5aKI/AAAAAAAACHA/4xVUa5ZgO5Y/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352800"/>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436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sz="4800" dirty="0" smtClean="0">
                <a:solidFill>
                  <a:srgbClr val="FFFF00"/>
                </a:solidFill>
              </a:rPr>
              <a:t>Theological Implication #2</a:t>
            </a:r>
            <a:endParaRPr lang="en-US" sz="4800" dirty="0">
              <a:solidFill>
                <a:srgbClr val="FFFF00"/>
              </a:solidFill>
            </a:endParaRPr>
          </a:p>
        </p:txBody>
      </p:sp>
      <p:sp>
        <p:nvSpPr>
          <p:cNvPr id="67587" name="Rectangle 3"/>
          <p:cNvSpPr>
            <a:spLocks noGrp="1" noChangeArrowheads="1"/>
          </p:cNvSpPr>
          <p:nvPr>
            <p:ph type="subTitle" idx="4294967295"/>
          </p:nvPr>
        </p:nvSpPr>
        <p:spPr>
          <a:xfrm>
            <a:off x="178955" y="1647825"/>
            <a:ext cx="8839200" cy="3505200"/>
          </a:xfrm>
        </p:spPr>
        <p:txBody>
          <a:bodyPr>
            <a:noAutofit/>
          </a:bodyPr>
          <a:lstStyle/>
          <a:p>
            <a:pPr>
              <a:lnSpc>
                <a:spcPct val="90000"/>
              </a:lnSpc>
            </a:pPr>
            <a:r>
              <a:rPr lang="en-US" sz="4400" dirty="0" smtClean="0">
                <a:solidFill>
                  <a:srgbClr val="FFFF00"/>
                </a:solidFill>
              </a:rPr>
              <a:t>Doctrine of God (His character, attributes, and sovereignty)</a:t>
            </a:r>
            <a:endParaRPr lang="en-US" sz="4400" dirty="0">
              <a:solidFill>
                <a:srgbClr val="FFFF00"/>
              </a:solidFill>
            </a:endParaRPr>
          </a:p>
        </p:txBody>
      </p:sp>
      <p:pic>
        <p:nvPicPr>
          <p:cNvPr id="6150" name="Picture 6" descr="http://www.gcmwatch.com/wp-content/uploads/2008/12/lov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429000"/>
            <a:ext cx="6477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74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4800" dirty="0" smtClean="0">
                <a:solidFill>
                  <a:srgbClr val="FFFF00"/>
                </a:solidFill>
              </a:rPr>
              <a:t>Theological Implication #3</a:t>
            </a:r>
            <a:r>
              <a:rPr lang="en-US" sz="4400" dirty="0" smtClean="0">
                <a:solidFill>
                  <a:srgbClr val="FFFF00"/>
                </a:solidFill>
              </a:rPr>
              <a:t> </a:t>
            </a:r>
            <a:endParaRPr lang="en-US" sz="4400" dirty="0">
              <a:solidFill>
                <a:srgbClr val="FFFF00"/>
              </a:solidFill>
            </a:endParaRPr>
          </a:p>
        </p:txBody>
      </p:sp>
      <p:sp>
        <p:nvSpPr>
          <p:cNvPr id="63491" name="Rectangle 3"/>
          <p:cNvSpPr>
            <a:spLocks noGrp="1" noChangeArrowheads="1"/>
          </p:cNvSpPr>
          <p:nvPr>
            <p:ph type="subTitle" idx="4294967295"/>
          </p:nvPr>
        </p:nvSpPr>
        <p:spPr>
          <a:xfrm>
            <a:off x="0" y="1905000"/>
            <a:ext cx="8763000" cy="3810000"/>
          </a:xfrm>
        </p:spPr>
        <p:txBody>
          <a:bodyPr>
            <a:noAutofit/>
          </a:bodyPr>
          <a:lstStyle/>
          <a:p>
            <a:r>
              <a:rPr lang="en-US" sz="4400" b="1" dirty="0" smtClean="0">
                <a:solidFill>
                  <a:srgbClr val="FFFF00"/>
                </a:solidFill>
              </a:rPr>
              <a:t>Doctrine of Salvation</a:t>
            </a:r>
            <a:endParaRPr lang="en-US" sz="4400" b="1" dirty="0">
              <a:solidFill>
                <a:srgbClr val="FFFF00"/>
              </a:solidFill>
            </a:endParaRPr>
          </a:p>
        </p:txBody>
      </p:sp>
      <p:pic>
        <p:nvPicPr>
          <p:cNvPr id="4098" name="Picture 2" descr="http://www.impactbiblestudy.com/wp-content/uploads/2010/08/jesus-on-the-cross-at-suns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14800"/>
            <a:ext cx="3409950" cy="256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77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935162"/>
          </a:xfrm>
        </p:spPr>
        <p:txBody>
          <a:bodyPr>
            <a:normAutofit/>
          </a:bodyPr>
          <a:lstStyle/>
          <a:p>
            <a:r>
              <a:rPr lang="en-US" sz="4000" dirty="0">
                <a:solidFill>
                  <a:srgbClr val="FFFF00"/>
                </a:solidFill>
              </a:rPr>
              <a:t>Affirming Creation Conference</a:t>
            </a:r>
            <a:br>
              <a:rPr lang="en-US" sz="4000" dirty="0">
                <a:solidFill>
                  <a:srgbClr val="FFFF00"/>
                </a:solidFill>
              </a:rPr>
            </a:br>
            <a:r>
              <a:rPr lang="en-US" sz="4000" dirty="0">
                <a:solidFill>
                  <a:srgbClr val="FFFF00"/>
                </a:solidFill>
              </a:rPr>
              <a:t>St. George, </a:t>
            </a:r>
            <a:r>
              <a:rPr lang="en-US" sz="4000" dirty="0" smtClean="0">
                <a:solidFill>
                  <a:srgbClr val="FFFF00"/>
                </a:solidFill>
              </a:rPr>
              <a:t>Utah</a:t>
            </a:r>
            <a:endParaRPr lang="en-US" dirty="0">
              <a:solidFill>
                <a:srgbClr val="FFFF00"/>
              </a:solidFill>
            </a:endParaRPr>
          </a:p>
        </p:txBody>
      </p:sp>
      <p:sp>
        <p:nvSpPr>
          <p:cNvPr id="2" name="Content Placeholder 1"/>
          <p:cNvSpPr>
            <a:spLocks noGrp="1"/>
          </p:cNvSpPr>
          <p:nvPr>
            <p:ph idx="4294967295"/>
          </p:nvPr>
        </p:nvSpPr>
        <p:spPr>
          <a:xfrm>
            <a:off x="0" y="2514600"/>
            <a:ext cx="9144000" cy="3492500"/>
          </a:xfrm>
        </p:spPr>
        <p:txBody>
          <a:bodyPr>
            <a:normAutofit/>
          </a:bodyPr>
          <a:lstStyle/>
          <a:p>
            <a:pPr algn="ctr">
              <a:buNone/>
            </a:pPr>
            <a:r>
              <a:rPr lang="en-US" sz="3200" dirty="0" smtClean="0">
                <a:solidFill>
                  <a:srgbClr val="FFFF00"/>
                </a:solidFill>
              </a:rPr>
              <a:t>presented </a:t>
            </a:r>
            <a:r>
              <a:rPr lang="en-US" sz="3200" dirty="0">
                <a:solidFill>
                  <a:srgbClr val="FFFF00"/>
                </a:solidFill>
              </a:rPr>
              <a:t>by</a:t>
            </a:r>
          </a:p>
          <a:p>
            <a:pPr algn="ctr">
              <a:buNone/>
            </a:pPr>
            <a:r>
              <a:rPr lang="en-US" sz="3200" dirty="0">
                <a:solidFill>
                  <a:srgbClr val="FFFF00"/>
                </a:solidFill>
              </a:rPr>
              <a:t>Greg A. King, Ph.D.</a:t>
            </a:r>
          </a:p>
          <a:p>
            <a:pPr algn="ctr">
              <a:buNone/>
            </a:pPr>
            <a:r>
              <a:rPr lang="en-US" sz="3200" dirty="0">
                <a:solidFill>
                  <a:srgbClr val="FFFF00"/>
                </a:solidFill>
              </a:rPr>
              <a:t>Dean, School </a:t>
            </a:r>
            <a:r>
              <a:rPr lang="en-US" sz="3200" dirty="0" smtClean="0">
                <a:solidFill>
                  <a:srgbClr val="FFFF00"/>
                </a:solidFill>
              </a:rPr>
              <a:t>of Religion</a:t>
            </a:r>
          </a:p>
          <a:p>
            <a:pPr algn="ctr">
              <a:buNone/>
            </a:pPr>
            <a:r>
              <a:rPr lang="en-US" sz="3200" dirty="0" smtClean="0">
                <a:solidFill>
                  <a:srgbClr val="FFFF00"/>
                </a:solidFill>
              </a:rPr>
              <a:t>Southern Adventist University</a:t>
            </a:r>
          </a:p>
          <a:p>
            <a:pPr algn="ctr">
              <a:buNone/>
            </a:pPr>
            <a:r>
              <a:rPr lang="en-US" sz="3200" dirty="0" smtClean="0">
                <a:solidFill>
                  <a:srgbClr val="FFFF00"/>
                </a:solidFill>
              </a:rPr>
              <a:t>July 12, 2017</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0"/>
            <a:ext cx="8229600" cy="1143000"/>
          </a:xfrm>
        </p:spPr>
        <p:txBody>
          <a:bodyPr>
            <a:normAutofit fontScale="90000"/>
          </a:bodyPr>
          <a:lstStyle/>
          <a:p>
            <a:r>
              <a:rPr lang="en-US" sz="4800" dirty="0" smtClean="0">
                <a:solidFill>
                  <a:srgbClr val="FFFF00"/>
                </a:solidFill>
              </a:rPr>
              <a:t>Theological Implication #4</a:t>
            </a:r>
            <a:endParaRPr lang="en-US" sz="4800" dirty="0">
              <a:solidFill>
                <a:srgbClr val="FFFF00"/>
              </a:solidFill>
            </a:endParaRPr>
          </a:p>
        </p:txBody>
      </p:sp>
      <p:sp>
        <p:nvSpPr>
          <p:cNvPr id="65539" name="Rectangle 3"/>
          <p:cNvSpPr>
            <a:spLocks noGrp="1" noChangeArrowheads="1"/>
          </p:cNvSpPr>
          <p:nvPr>
            <p:ph type="subTitle" idx="4294967295"/>
          </p:nvPr>
        </p:nvSpPr>
        <p:spPr>
          <a:xfrm>
            <a:off x="0" y="1219200"/>
            <a:ext cx="9144000" cy="3429000"/>
          </a:xfrm>
        </p:spPr>
        <p:txBody>
          <a:bodyPr>
            <a:noAutofit/>
          </a:bodyPr>
          <a:lstStyle/>
          <a:p>
            <a:pPr>
              <a:lnSpc>
                <a:spcPct val="90000"/>
              </a:lnSpc>
            </a:pPr>
            <a:r>
              <a:rPr lang="en-US" sz="4400" dirty="0" smtClean="0">
                <a:solidFill>
                  <a:srgbClr val="FFFF00"/>
                </a:solidFill>
              </a:rPr>
              <a:t>Doctrine of the New Earth/Restoration</a:t>
            </a:r>
            <a:endParaRPr lang="en-US" sz="4400" dirty="0">
              <a:solidFill>
                <a:srgbClr val="FFFF00"/>
              </a:solidFill>
            </a:endParaRPr>
          </a:p>
        </p:txBody>
      </p:sp>
      <p:pic>
        <p:nvPicPr>
          <p:cNvPr id="5124" name="Picture 4" descr="http://www.heavenlyimages.com/lamb&amp;lion%20waterfall%20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657600"/>
            <a:ext cx="5102225" cy="30943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ellenwhite.info/images/chapt-illus/GC/RH-JesusWithFamilyInheav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048000"/>
            <a:ext cx="2857500" cy="370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00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13994" y="152400"/>
            <a:ext cx="8229600" cy="1143000"/>
          </a:xfrm>
        </p:spPr>
        <p:txBody>
          <a:bodyPr>
            <a:normAutofit fontScale="90000"/>
          </a:bodyPr>
          <a:lstStyle/>
          <a:p>
            <a:r>
              <a:rPr lang="en-US" sz="4800" dirty="0" smtClean="0">
                <a:solidFill>
                  <a:srgbClr val="FFFF00"/>
                </a:solidFill>
              </a:rPr>
              <a:t>Theological Implication #5</a:t>
            </a:r>
            <a:endParaRPr lang="en-US" sz="4800" dirty="0">
              <a:solidFill>
                <a:srgbClr val="FFFF00"/>
              </a:solidFill>
            </a:endParaRPr>
          </a:p>
        </p:txBody>
      </p:sp>
      <p:sp>
        <p:nvSpPr>
          <p:cNvPr id="71683" name="Rectangle 3"/>
          <p:cNvSpPr>
            <a:spLocks noGrp="1" noChangeArrowheads="1"/>
          </p:cNvSpPr>
          <p:nvPr>
            <p:ph type="subTitle" idx="4294967295"/>
          </p:nvPr>
        </p:nvSpPr>
        <p:spPr>
          <a:xfrm>
            <a:off x="-9427" y="1371600"/>
            <a:ext cx="9144000" cy="2590800"/>
          </a:xfrm>
        </p:spPr>
        <p:txBody>
          <a:bodyPr>
            <a:noAutofit/>
          </a:bodyPr>
          <a:lstStyle/>
          <a:p>
            <a:pPr>
              <a:lnSpc>
                <a:spcPct val="90000"/>
              </a:lnSpc>
            </a:pPr>
            <a:r>
              <a:rPr lang="en-US" sz="4400" dirty="0" smtClean="0">
                <a:solidFill>
                  <a:srgbClr val="FFFF00"/>
                </a:solidFill>
              </a:rPr>
              <a:t>Doctrine of Man (Worth and Significance of Humans)</a:t>
            </a:r>
            <a:endParaRPr lang="en-US" sz="4400" dirty="0">
              <a:solidFill>
                <a:srgbClr val="FFFF00"/>
              </a:solidFill>
            </a:endParaRPr>
          </a:p>
        </p:txBody>
      </p:sp>
      <p:pic>
        <p:nvPicPr>
          <p:cNvPr id="8194" name="Picture 2" descr="http://thegraceencounter.files.wordpress.com/2011/12/jesush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3886200"/>
            <a:ext cx="3189099" cy="23717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2.bp.blogspot.com/-IZ_iNDvmrqw/TWbK3cMlFqI/AAAAAAAAACw/1fiAAkTNwIQ/s1600/jesus-with-children-1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930165"/>
            <a:ext cx="49530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13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381000"/>
            <a:ext cx="8229600" cy="1143000"/>
          </a:xfrm>
        </p:spPr>
        <p:txBody>
          <a:bodyPr>
            <a:normAutofit fontScale="90000"/>
          </a:bodyPr>
          <a:lstStyle/>
          <a:p>
            <a:r>
              <a:rPr lang="en-US" sz="4800" dirty="0" smtClean="0">
                <a:solidFill>
                  <a:srgbClr val="FFFF00"/>
                </a:solidFill>
              </a:rPr>
              <a:t>Theological Implication #6</a:t>
            </a:r>
            <a:endParaRPr lang="en-US" sz="4800" dirty="0">
              <a:solidFill>
                <a:srgbClr val="FFFF00"/>
              </a:solidFill>
            </a:endParaRPr>
          </a:p>
        </p:txBody>
      </p:sp>
      <p:sp>
        <p:nvSpPr>
          <p:cNvPr id="75779" name="Rectangle 3"/>
          <p:cNvSpPr>
            <a:spLocks noGrp="1" noChangeArrowheads="1"/>
          </p:cNvSpPr>
          <p:nvPr>
            <p:ph type="subTitle" idx="4294967295"/>
          </p:nvPr>
        </p:nvSpPr>
        <p:spPr>
          <a:xfrm>
            <a:off x="0" y="2466975"/>
            <a:ext cx="9144000" cy="3429000"/>
          </a:xfrm>
        </p:spPr>
        <p:txBody>
          <a:bodyPr>
            <a:noAutofit/>
          </a:bodyPr>
          <a:lstStyle/>
          <a:p>
            <a:pPr>
              <a:lnSpc>
                <a:spcPct val="90000"/>
              </a:lnSpc>
            </a:pPr>
            <a:r>
              <a:rPr lang="en-US" sz="4400" dirty="0" smtClean="0">
                <a:solidFill>
                  <a:srgbClr val="FFFF00"/>
                </a:solidFill>
              </a:rPr>
              <a:t>Doctrine of the Sabbath</a:t>
            </a:r>
            <a:endParaRPr lang="en-US" sz="4400" dirty="0">
              <a:solidFill>
                <a:srgbClr val="FFFF00"/>
              </a:solidFill>
            </a:endParaRPr>
          </a:p>
        </p:txBody>
      </p:sp>
      <p:pic>
        <p:nvPicPr>
          <p:cNvPr id="9220" name="Picture 4" descr="http://www.mywedding.com/jonathanandjoy/images/DSCN8287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267200"/>
            <a:ext cx="238125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3.gstatic.com/images?q=tbn:ANd9GcSkPIUV2Cv9iNIItnu7B7ldHfcpQguL-NEExnlv0sQvbUJ0Jt_PEkoM_TJo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648200"/>
            <a:ext cx="3581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83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4800" dirty="0" smtClean="0">
                <a:solidFill>
                  <a:srgbClr val="FFFF00"/>
                </a:solidFill>
              </a:rPr>
              <a:t>Theological Implication #7</a:t>
            </a:r>
            <a:endParaRPr lang="en-US" sz="4800" dirty="0">
              <a:solidFill>
                <a:srgbClr val="FFFF00"/>
              </a:solidFill>
            </a:endParaRPr>
          </a:p>
        </p:txBody>
      </p:sp>
      <p:sp>
        <p:nvSpPr>
          <p:cNvPr id="77827" name="Rectangle 3"/>
          <p:cNvSpPr>
            <a:spLocks noGrp="1" noChangeArrowheads="1"/>
          </p:cNvSpPr>
          <p:nvPr>
            <p:ph type="subTitle" idx="4294967295"/>
          </p:nvPr>
        </p:nvSpPr>
        <p:spPr>
          <a:xfrm>
            <a:off x="0" y="2133600"/>
            <a:ext cx="9144000" cy="3048000"/>
          </a:xfrm>
        </p:spPr>
        <p:txBody>
          <a:bodyPr>
            <a:noAutofit/>
          </a:bodyPr>
          <a:lstStyle/>
          <a:p>
            <a:pPr>
              <a:lnSpc>
                <a:spcPct val="90000"/>
              </a:lnSpc>
            </a:pPr>
            <a:r>
              <a:rPr lang="en-US" sz="4400" dirty="0" smtClean="0">
                <a:solidFill>
                  <a:srgbClr val="FFFF00"/>
                </a:solidFill>
              </a:rPr>
              <a:t>Doctrine of Marriage</a:t>
            </a:r>
            <a:endParaRPr lang="en-US" sz="4400" dirty="0">
              <a:solidFill>
                <a:srgbClr val="FFFF00"/>
              </a:solidFill>
            </a:endParaRPr>
          </a:p>
        </p:txBody>
      </p:sp>
      <p:pic>
        <p:nvPicPr>
          <p:cNvPr id="10242" name="Picture 2" descr="http://sp.life123.com/bm.pix/couple_holding_hands_at_altar.s600x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581400"/>
            <a:ext cx="47148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39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839200" cy="1524000"/>
          </a:xfrm>
        </p:spPr>
        <p:txBody>
          <a:bodyPr>
            <a:normAutofit fontScale="90000"/>
          </a:bodyPr>
          <a:lstStyle/>
          <a:p>
            <a:r>
              <a:rPr lang="en-US" sz="4800" dirty="0" smtClean="0">
                <a:solidFill>
                  <a:srgbClr val="FFFF00"/>
                </a:solidFill>
              </a:rPr>
              <a:t>Summary of Implications of Theistic Evolution for Theology/Biblical Doctrines</a:t>
            </a:r>
            <a:endParaRPr lang="en-US" sz="4800" dirty="0">
              <a:solidFill>
                <a:srgbClr val="FFFF00"/>
              </a:solidFill>
            </a:endParaRPr>
          </a:p>
        </p:txBody>
      </p:sp>
      <p:sp>
        <p:nvSpPr>
          <p:cNvPr id="58371" name="Rectangle 3"/>
          <p:cNvSpPr>
            <a:spLocks noGrp="1" noChangeArrowheads="1"/>
          </p:cNvSpPr>
          <p:nvPr>
            <p:ph type="subTitle" idx="4294967295"/>
          </p:nvPr>
        </p:nvSpPr>
        <p:spPr>
          <a:xfrm>
            <a:off x="0" y="2438400"/>
            <a:ext cx="9144000" cy="4419600"/>
          </a:xfrm>
        </p:spPr>
        <p:txBody>
          <a:bodyPr>
            <a:noAutofit/>
          </a:bodyPr>
          <a:lstStyle/>
          <a:p>
            <a:pPr>
              <a:lnSpc>
                <a:spcPct val="90000"/>
              </a:lnSpc>
            </a:pPr>
            <a:r>
              <a:rPr lang="en-US" sz="3600" dirty="0" smtClean="0">
                <a:solidFill>
                  <a:srgbClr val="FFFF00"/>
                </a:solidFill>
              </a:rPr>
              <a:t>Doctrine of Scripture</a:t>
            </a:r>
          </a:p>
          <a:p>
            <a:pPr>
              <a:lnSpc>
                <a:spcPct val="90000"/>
              </a:lnSpc>
            </a:pPr>
            <a:r>
              <a:rPr lang="en-US" sz="3600" dirty="0" smtClean="0">
                <a:solidFill>
                  <a:srgbClr val="FFFF00"/>
                </a:solidFill>
              </a:rPr>
              <a:t>Doctrine of God</a:t>
            </a:r>
          </a:p>
          <a:p>
            <a:pPr>
              <a:lnSpc>
                <a:spcPct val="90000"/>
              </a:lnSpc>
            </a:pPr>
            <a:r>
              <a:rPr lang="en-US" sz="3600" dirty="0" smtClean="0">
                <a:solidFill>
                  <a:srgbClr val="FFFF00"/>
                </a:solidFill>
              </a:rPr>
              <a:t>Doctrine of Salvation</a:t>
            </a:r>
          </a:p>
          <a:p>
            <a:pPr>
              <a:lnSpc>
                <a:spcPct val="90000"/>
              </a:lnSpc>
            </a:pPr>
            <a:r>
              <a:rPr lang="en-US" sz="3600" dirty="0" smtClean="0">
                <a:solidFill>
                  <a:srgbClr val="FFFF00"/>
                </a:solidFill>
              </a:rPr>
              <a:t>Doctrine of the New Earth/Restoration</a:t>
            </a:r>
          </a:p>
          <a:p>
            <a:pPr>
              <a:lnSpc>
                <a:spcPct val="90000"/>
              </a:lnSpc>
            </a:pPr>
            <a:r>
              <a:rPr lang="en-US" sz="3600" dirty="0" smtClean="0">
                <a:solidFill>
                  <a:srgbClr val="FFFF00"/>
                </a:solidFill>
              </a:rPr>
              <a:t>Doctrine of Man</a:t>
            </a:r>
          </a:p>
          <a:p>
            <a:pPr>
              <a:lnSpc>
                <a:spcPct val="90000"/>
              </a:lnSpc>
            </a:pPr>
            <a:r>
              <a:rPr lang="en-US" sz="3600" dirty="0" smtClean="0">
                <a:solidFill>
                  <a:srgbClr val="FFFF00"/>
                </a:solidFill>
              </a:rPr>
              <a:t>Doctrine of the Sabbath</a:t>
            </a:r>
          </a:p>
          <a:p>
            <a:pPr>
              <a:lnSpc>
                <a:spcPct val="90000"/>
              </a:lnSpc>
            </a:pPr>
            <a:r>
              <a:rPr lang="en-US" sz="3600" dirty="0" smtClean="0">
                <a:solidFill>
                  <a:srgbClr val="FFFF00"/>
                </a:solidFill>
              </a:rPr>
              <a:t>Doctrine of Marriage</a:t>
            </a:r>
          </a:p>
          <a:p>
            <a:pPr lvl="1">
              <a:lnSpc>
                <a:spcPct val="90000"/>
              </a:lnSpc>
            </a:pPr>
            <a:endParaRPr lang="en-US" sz="4000" dirty="0">
              <a:solidFill>
                <a:srgbClr val="FFFF00"/>
              </a:solidFill>
            </a:endParaRPr>
          </a:p>
        </p:txBody>
      </p:sp>
    </p:spTree>
    <p:extLst>
      <p:ext uri="{BB962C8B-B14F-4D97-AF65-F5344CB8AC3E}">
        <p14:creationId xmlns:p14="http://schemas.microsoft.com/office/powerpoint/2010/main" val="2709920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04800" y="1481328"/>
            <a:ext cx="8610600" cy="1185672"/>
          </a:xfrm>
        </p:spPr>
        <p:txBody>
          <a:bodyPr>
            <a:normAutofit lnSpcReduction="10000"/>
          </a:bodyPr>
          <a:lstStyle/>
          <a:p>
            <a:r>
              <a:rPr lang="en-US" sz="3600" i="1" dirty="0" smtClean="0">
                <a:solidFill>
                  <a:srgbClr val="FFFF00"/>
                </a:solidFill>
              </a:rPr>
              <a:t>Coming to Grips with Genesis</a:t>
            </a:r>
            <a:r>
              <a:rPr lang="en-US" sz="3600" dirty="0" smtClean="0">
                <a:solidFill>
                  <a:srgbClr val="FFFF00"/>
                </a:solidFill>
              </a:rPr>
              <a:t>, Terry Mortensen and Thane </a:t>
            </a:r>
            <a:r>
              <a:rPr lang="en-US" sz="3600" dirty="0" err="1" smtClean="0">
                <a:solidFill>
                  <a:srgbClr val="FFFF00"/>
                </a:solidFill>
              </a:rPr>
              <a:t>Ury</a:t>
            </a:r>
            <a:r>
              <a:rPr lang="en-US" sz="3600" dirty="0" smtClean="0">
                <a:solidFill>
                  <a:srgbClr val="FFFF00"/>
                </a:solidFill>
              </a:rPr>
              <a:t>, eds.</a:t>
            </a:r>
          </a:p>
          <a:p>
            <a:endParaRPr lang="en-US" sz="3600" i="1" dirty="0" smtClean="0">
              <a:solidFill>
                <a:srgbClr val="FFFF00"/>
              </a:solidFill>
            </a:endParaRPr>
          </a:p>
          <a:p>
            <a:endParaRPr lang="en-US" sz="3600" dirty="0"/>
          </a:p>
          <a:p>
            <a:endParaRPr lang="en-US" sz="3600" i="1" dirty="0"/>
          </a:p>
        </p:txBody>
      </p:sp>
      <p:sp>
        <p:nvSpPr>
          <p:cNvPr id="21506" name="Rectangle 2"/>
          <p:cNvSpPr>
            <a:spLocks noGrp="1" noChangeArrowheads="1"/>
          </p:cNvSpPr>
          <p:nvPr>
            <p:ph type="title"/>
          </p:nvPr>
        </p:nvSpPr>
        <p:spPr>
          <a:xfrm>
            <a:off x="457200" y="76200"/>
            <a:ext cx="8229600" cy="1405128"/>
          </a:xfrm>
        </p:spPr>
        <p:txBody>
          <a:bodyPr>
            <a:normAutofit fontScale="90000"/>
          </a:bodyPr>
          <a:lstStyle/>
          <a:p>
            <a:r>
              <a:rPr lang="en-US" dirty="0" smtClean="0">
                <a:solidFill>
                  <a:srgbClr val="FFFF00"/>
                </a:solidFill>
              </a:rPr>
              <a:t>Recommended Reading from Evangelical </a:t>
            </a:r>
            <a:r>
              <a:rPr lang="en-US" dirty="0">
                <a:solidFill>
                  <a:srgbClr val="FFFF00"/>
                </a:solidFill>
              </a:rPr>
              <a:t> </a:t>
            </a:r>
            <a:r>
              <a:rPr lang="en-US" dirty="0" smtClean="0">
                <a:solidFill>
                  <a:srgbClr val="FFFF00"/>
                </a:solidFill>
              </a:rPr>
              <a:t>Christian Scholars</a:t>
            </a:r>
            <a:endParaRPr lang="en-US" dirty="0">
              <a:solidFill>
                <a:srgbClr val="FFFF00"/>
              </a:solidFill>
            </a:endParaRPr>
          </a:p>
        </p:txBody>
      </p:sp>
      <p:pic>
        <p:nvPicPr>
          <p:cNvPr id="2" name="Picture 1"/>
          <p:cNvPicPr>
            <a:picLocks noChangeAspect="1"/>
          </p:cNvPicPr>
          <p:nvPr/>
        </p:nvPicPr>
        <p:blipFill>
          <a:blip r:embed="rId2"/>
          <a:stretch>
            <a:fillRect/>
          </a:stretch>
        </p:blipFill>
        <p:spPr>
          <a:xfrm>
            <a:off x="3429000" y="2895600"/>
            <a:ext cx="5992887" cy="3962400"/>
          </a:xfrm>
          <a:prstGeom prst="rect">
            <a:avLst/>
          </a:prstGeom>
        </p:spPr>
      </p:pic>
    </p:spTree>
    <p:extLst>
      <p:ext uri="{BB962C8B-B14F-4D97-AF65-F5344CB8AC3E}">
        <p14:creationId xmlns:p14="http://schemas.microsoft.com/office/powerpoint/2010/main" val="1054653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04800" y="1481328"/>
            <a:ext cx="8610600" cy="1185672"/>
          </a:xfrm>
        </p:spPr>
        <p:txBody>
          <a:bodyPr>
            <a:normAutofit lnSpcReduction="10000"/>
          </a:bodyPr>
          <a:lstStyle/>
          <a:p>
            <a:r>
              <a:rPr lang="en-US" sz="3600" i="1" dirty="0" smtClean="0">
                <a:solidFill>
                  <a:srgbClr val="FFFF00"/>
                </a:solidFill>
              </a:rPr>
              <a:t>In the Beginning: Science and Scripture Confirm Creation,</a:t>
            </a:r>
            <a:r>
              <a:rPr lang="en-US" sz="3600" dirty="0" smtClean="0">
                <a:solidFill>
                  <a:srgbClr val="FFFF00"/>
                </a:solidFill>
              </a:rPr>
              <a:t> Bryan Ball, ed.</a:t>
            </a:r>
          </a:p>
          <a:p>
            <a:endParaRPr lang="en-US" sz="3600" i="1" dirty="0" smtClean="0">
              <a:solidFill>
                <a:srgbClr val="FFFF00"/>
              </a:solidFill>
            </a:endParaRPr>
          </a:p>
          <a:p>
            <a:endParaRPr lang="en-US" sz="3600" dirty="0"/>
          </a:p>
          <a:p>
            <a:endParaRPr lang="en-US" sz="3600" i="1" dirty="0"/>
          </a:p>
        </p:txBody>
      </p:sp>
      <p:sp>
        <p:nvSpPr>
          <p:cNvPr id="21506" name="Rectangle 2"/>
          <p:cNvSpPr>
            <a:spLocks noGrp="1" noChangeArrowheads="1"/>
          </p:cNvSpPr>
          <p:nvPr>
            <p:ph type="title"/>
          </p:nvPr>
        </p:nvSpPr>
        <p:spPr>
          <a:xfrm>
            <a:off x="457200" y="76200"/>
            <a:ext cx="8229600" cy="1405128"/>
          </a:xfrm>
        </p:spPr>
        <p:txBody>
          <a:bodyPr>
            <a:normAutofit/>
          </a:bodyPr>
          <a:lstStyle/>
          <a:p>
            <a:r>
              <a:rPr lang="en-US" dirty="0" smtClean="0">
                <a:solidFill>
                  <a:srgbClr val="FFFF00"/>
                </a:solidFill>
              </a:rPr>
              <a:t>Recommended Reading from Adventist Scholars</a:t>
            </a:r>
            <a:endParaRPr lang="en-US" dirty="0">
              <a:solidFill>
                <a:srgbClr val="FFFF00"/>
              </a:solidFill>
            </a:endParaRPr>
          </a:p>
        </p:txBody>
      </p:sp>
      <p:pic>
        <p:nvPicPr>
          <p:cNvPr id="2050" name="Picture 2" descr="https://images-na.ssl-images-amazon.com/images/I/41NcEt5PT5L._SX383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667000"/>
            <a:ext cx="46482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5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28600" y="1481328"/>
            <a:ext cx="8458200" cy="5148072"/>
          </a:xfrm>
        </p:spPr>
        <p:txBody>
          <a:bodyPr>
            <a:normAutofit/>
          </a:bodyPr>
          <a:lstStyle/>
          <a:p>
            <a:r>
              <a:rPr lang="en-US" sz="3200" dirty="0"/>
              <a:t>“</a:t>
            </a:r>
            <a:r>
              <a:rPr lang="en-US" sz="3200" dirty="0">
                <a:solidFill>
                  <a:srgbClr val="FFFF00"/>
                </a:solidFill>
              </a:rPr>
              <a:t>And so, here is our first answer to the question, ‘Who am I?’  The Babylonian myth would answer, ’You are a product of the gods to make their life easier.’  Modern myth would assert, ‘You are a product of random chance in a purposeless universe.’  The Bible says, ‘You are a personal creation of Yahweh, who cares for </a:t>
            </a:r>
            <a:r>
              <a:rPr lang="en-US" sz="3200" dirty="0" smtClean="0">
                <a:solidFill>
                  <a:srgbClr val="FFFF00"/>
                </a:solidFill>
              </a:rPr>
              <a:t>you, </a:t>
            </a:r>
            <a:endParaRPr lang="en-US" sz="3200" dirty="0">
              <a:solidFill>
                <a:srgbClr val="FFFF00"/>
              </a:solidFill>
            </a:endParaRPr>
          </a:p>
        </p:txBody>
      </p:sp>
      <p:sp>
        <p:nvSpPr>
          <p:cNvPr id="55298" name="Rectangle 2"/>
          <p:cNvSpPr>
            <a:spLocks noGrp="1" noChangeArrowheads="1"/>
          </p:cNvSpPr>
          <p:nvPr>
            <p:ph type="title"/>
          </p:nvPr>
        </p:nvSpPr>
        <p:spPr/>
        <p:txBody>
          <a:bodyPr>
            <a:normAutofit/>
          </a:bodyPr>
          <a:lstStyle/>
          <a:p>
            <a:r>
              <a:rPr lang="en-US" dirty="0" smtClean="0">
                <a:solidFill>
                  <a:srgbClr val="FFFF00"/>
                </a:solidFill>
              </a:rPr>
              <a:t>A Concluding Quote</a:t>
            </a:r>
            <a:endParaRPr lang="en-US" dirty="0">
              <a:solidFill>
                <a:srgbClr val="FFFF00"/>
              </a:solidFill>
            </a:endParaRPr>
          </a:p>
        </p:txBody>
      </p:sp>
    </p:spTree>
    <p:extLst>
      <p:ext uri="{BB962C8B-B14F-4D97-AF65-F5344CB8AC3E}">
        <p14:creationId xmlns:p14="http://schemas.microsoft.com/office/powerpoint/2010/main" val="3394325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1481328"/>
            <a:ext cx="8839200" cy="5376672"/>
          </a:xfrm>
        </p:spPr>
        <p:txBody>
          <a:bodyPr>
            <a:normAutofit/>
          </a:bodyPr>
          <a:lstStyle/>
          <a:p>
            <a:r>
              <a:rPr lang="en-US" sz="3200" dirty="0" smtClean="0">
                <a:solidFill>
                  <a:srgbClr val="FFFF00"/>
                </a:solidFill>
              </a:rPr>
              <a:t>“has created you male and female, and </a:t>
            </a:r>
            <a:r>
              <a:rPr lang="en-US" sz="3200" dirty="0">
                <a:solidFill>
                  <a:srgbClr val="FFFF00"/>
                </a:solidFill>
              </a:rPr>
              <a:t>has placed you in an orderly and good creation as his representative ruler.’  This knowledge of God’s order and created relationships is considered obsolete by many today.  As a result, our age suffers the anxiety of enjoying no secure place or significance in the world</a:t>
            </a:r>
            <a:r>
              <a:rPr lang="en-US" sz="3200" dirty="0" smtClean="0">
                <a:solidFill>
                  <a:srgbClr val="FFFF00"/>
                </a:solidFill>
              </a:rPr>
              <a:t>.” Albert </a:t>
            </a:r>
            <a:r>
              <a:rPr lang="en-US" sz="3200" dirty="0" err="1" smtClean="0">
                <a:solidFill>
                  <a:srgbClr val="FFFF00"/>
                </a:solidFill>
              </a:rPr>
              <a:t>Baylis</a:t>
            </a:r>
            <a:r>
              <a:rPr lang="en-US" sz="3200" dirty="0" smtClean="0">
                <a:solidFill>
                  <a:srgbClr val="FFFF00"/>
                </a:solidFill>
              </a:rPr>
              <a:t>, </a:t>
            </a:r>
            <a:r>
              <a:rPr lang="en-US" sz="3200" i="1" dirty="0" smtClean="0">
                <a:solidFill>
                  <a:srgbClr val="FFFF00"/>
                </a:solidFill>
              </a:rPr>
              <a:t>From </a:t>
            </a:r>
            <a:r>
              <a:rPr lang="en-US" sz="3200" i="1" dirty="0">
                <a:solidFill>
                  <a:srgbClr val="FFFF00"/>
                </a:solidFill>
              </a:rPr>
              <a:t>Creation to the Cross</a:t>
            </a:r>
            <a:r>
              <a:rPr lang="en-US" sz="3200" dirty="0">
                <a:solidFill>
                  <a:srgbClr val="FFFF00"/>
                </a:solidFill>
              </a:rPr>
              <a:t>, 42</a:t>
            </a:r>
          </a:p>
        </p:txBody>
      </p:sp>
      <p:sp>
        <p:nvSpPr>
          <p:cNvPr id="56322" name="Rectangle 2"/>
          <p:cNvSpPr>
            <a:spLocks noGrp="1" noChangeArrowheads="1"/>
          </p:cNvSpPr>
          <p:nvPr>
            <p:ph type="title"/>
          </p:nvPr>
        </p:nvSpPr>
        <p:spPr/>
        <p:txBody>
          <a:bodyPr>
            <a:normAutofit/>
          </a:bodyPr>
          <a:lstStyle/>
          <a:p>
            <a:r>
              <a:rPr lang="en-US" dirty="0" smtClean="0">
                <a:solidFill>
                  <a:srgbClr val="FFFF00"/>
                </a:solidFill>
              </a:rPr>
              <a:t>A Concluding Quote </a:t>
            </a:r>
            <a:r>
              <a:rPr lang="en-US" dirty="0">
                <a:solidFill>
                  <a:srgbClr val="FFFF00"/>
                </a:solidFill>
              </a:rPr>
              <a:t>(cont.)</a:t>
            </a:r>
          </a:p>
        </p:txBody>
      </p:sp>
    </p:spTree>
    <p:extLst>
      <p:ext uri="{BB962C8B-B14F-4D97-AF65-F5344CB8AC3E}">
        <p14:creationId xmlns:p14="http://schemas.microsoft.com/office/powerpoint/2010/main" val="4233059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Autofit/>
          </a:bodyPr>
          <a:lstStyle/>
          <a:p>
            <a:r>
              <a:rPr lang="en-US" sz="4400" dirty="0" smtClean="0">
                <a:solidFill>
                  <a:srgbClr val="FFFF00"/>
                </a:solidFill>
              </a:rPr>
              <a:t>Concluding Exhortation</a:t>
            </a:r>
            <a:endParaRPr lang="en-US" sz="4400" dirty="0">
              <a:solidFill>
                <a:srgbClr val="FFFF00"/>
              </a:solidFill>
            </a:endParaRPr>
          </a:p>
        </p:txBody>
      </p:sp>
      <p:sp>
        <p:nvSpPr>
          <p:cNvPr id="2" name="Content Placeholder 1"/>
          <p:cNvSpPr>
            <a:spLocks noGrp="1"/>
          </p:cNvSpPr>
          <p:nvPr>
            <p:ph idx="4294967295"/>
          </p:nvPr>
        </p:nvSpPr>
        <p:spPr>
          <a:xfrm>
            <a:off x="0" y="1524000"/>
            <a:ext cx="9144000" cy="5334000"/>
          </a:xfrm>
        </p:spPr>
        <p:txBody>
          <a:bodyPr>
            <a:normAutofit fontScale="92500" lnSpcReduction="10000"/>
          </a:bodyPr>
          <a:lstStyle/>
          <a:p>
            <a:r>
              <a:rPr lang="en-US" sz="4400" dirty="0">
                <a:solidFill>
                  <a:srgbClr val="FFFF00"/>
                </a:solidFill>
              </a:rPr>
              <a:t>I</a:t>
            </a:r>
            <a:r>
              <a:rPr lang="en-US" sz="4400" dirty="0" smtClean="0">
                <a:solidFill>
                  <a:srgbClr val="FFFF00"/>
                </a:solidFill>
              </a:rPr>
              <a:t>t is time for all Adventists to “join other members of our church in proclaiming and teaching the biblical doctrine of creation, living in its light, rejoicing in our status as sons and daughters of God, and praising our Lord Jesus Christ—our Creator and Redeemer.” (from the SAU statement on creation)</a:t>
            </a:r>
          </a:p>
          <a:p>
            <a:endParaRPr lang="en-US" sz="4400" dirty="0" smtClean="0"/>
          </a:p>
          <a:p>
            <a:endParaRPr lang="en-US" sz="4400" dirty="0" smtClean="0">
              <a:solidFill>
                <a:schemeClr val="tx1"/>
              </a:solidFill>
            </a:endParaRPr>
          </a:p>
        </p:txBody>
      </p:sp>
    </p:spTree>
    <p:extLst>
      <p:ext uri="{BB962C8B-B14F-4D97-AF65-F5344CB8AC3E}">
        <p14:creationId xmlns:p14="http://schemas.microsoft.com/office/powerpoint/2010/main" val="3508967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4400" dirty="0" smtClean="0">
                <a:solidFill>
                  <a:srgbClr val="FFFF00"/>
                </a:solidFill>
              </a:rPr>
              <a:t>Key OT Verse</a:t>
            </a:r>
            <a:endParaRPr lang="en-US" sz="4400" dirty="0">
              <a:solidFill>
                <a:srgbClr val="FFFF00"/>
              </a:solidFill>
            </a:endParaRPr>
          </a:p>
        </p:txBody>
      </p:sp>
      <p:sp>
        <p:nvSpPr>
          <p:cNvPr id="30723" name="Rectangle 3"/>
          <p:cNvSpPr>
            <a:spLocks noGrp="1" noChangeArrowheads="1"/>
          </p:cNvSpPr>
          <p:nvPr>
            <p:ph idx="4294967295"/>
          </p:nvPr>
        </p:nvSpPr>
        <p:spPr>
          <a:xfrm>
            <a:off x="0" y="1481138"/>
            <a:ext cx="9144000" cy="4525962"/>
          </a:xfrm>
        </p:spPr>
        <p:txBody>
          <a:bodyPr>
            <a:normAutofit/>
          </a:bodyPr>
          <a:lstStyle/>
          <a:p>
            <a:r>
              <a:rPr lang="en-US" sz="4400" dirty="0">
                <a:solidFill>
                  <a:srgbClr val="FFFF00"/>
                </a:solidFill>
              </a:rPr>
              <a:t>“The grass withers, the flower </a:t>
            </a:r>
            <a:r>
              <a:rPr lang="en-US" sz="4400" dirty="0" smtClean="0">
                <a:solidFill>
                  <a:srgbClr val="FFFF00"/>
                </a:solidFill>
              </a:rPr>
              <a:t>fades;</a:t>
            </a:r>
          </a:p>
          <a:p>
            <a:r>
              <a:rPr lang="en-US" sz="4400" dirty="0" smtClean="0">
                <a:solidFill>
                  <a:srgbClr val="FFFF00"/>
                </a:solidFill>
              </a:rPr>
              <a:t>But </a:t>
            </a:r>
            <a:r>
              <a:rPr lang="en-US" sz="4400" dirty="0">
                <a:solidFill>
                  <a:srgbClr val="FFFF00"/>
                </a:solidFill>
              </a:rPr>
              <a:t>the word of </a:t>
            </a:r>
            <a:r>
              <a:rPr lang="en-US" sz="4400" dirty="0" smtClean="0">
                <a:solidFill>
                  <a:srgbClr val="FFFF00"/>
                </a:solidFill>
              </a:rPr>
              <a:t>our </a:t>
            </a:r>
            <a:r>
              <a:rPr lang="en-US" sz="4400" dirty="0">
                <a:solidFill>
                  <a:srgbClr val="FFFF00"/>
                </a:solidFill>
              </a:rPr>
              <a:t>God </a:t>
            </a:r>
            <a:endParaRPr lang="en-US" sz="4400" dirty="0" smtClean="0">
              <a:solidFill>
                <a:srgbClr val="FFFF00"/>
              </a:solidFill>
            </a:endParaRPr>
          </a:p>
          <a:p>
            <a:pPr marL="109728" indent="0">
              <a:buNone/>
            </a:pPr>
            <a:r>
              <a:rPr lang="en-US" sz="4400" dirty="0" smtClean="0">
                <a:solidFill>
                  <a:srgbClr val="FFFF00"/>
                </a:solidFill>
              </a:rPr>
              <a:t> stands forever</a:t>
            </a:r>
            <a:r>
              <a:rPr lang="en-US" sz="4400" dirty="0">
                <a:solidFill>
                  <a:srgbClr val="FFFF00"/>
                </a:solidFill>
              </a:rPr>
              <a:t>.” </a:t>
            </a:r>
            <a:endParaRPr lang="en-US" sz="4400" dirty="0" smtClean="0">
              <a:solidFill>
                <a:srgbClr val="FFFF00"/>
              </a:solidFill>
            </a:endParaRPr>
          </a:p>
          <a:p>
            <a:pPr marL="109728" indent="0">
              <a:buNone/>
            </a:pPr>
            <a:r>
              <a:rPr lang="en-US" sz="4400" dirty="0" smtClean="0">
                <a:solidFill>
                  <a:srgbClr val="FFFF00"/>
                </a:solidFill>
              </a:rPr>
              <a:t> </a:t>
            </a:r>
            <a:r>
              <a:rPr lang="en-US" sz="4400" dirty="0">
                <a:solidFill>
                  <a:srgbClr val="FFFF00"/>
                </a:solidFill>
              </a:rPr>
              <a:t>Isa. 40:8, </a:t>
            </a:r>
            <a:r>
              <a:rPr lang="en-US" sz="4400" dirty="0" smtClean="0">
                <a:solidFill>
                  <a:srgbClr val="FFFF00"/>
                </a:solidFill>
              </a:rPr>
              <a:t>NKJV</a:t>
            </a:r>
            <a:endParaRPr lang="en-US" sz="4400" dirty="0">
              <a:solidFill>
                <a:srgbClr val="FFFF00"/>
              </a:solidFill>
            </a:endParaRPr>
          </a:p>
        </p:txBody>
      </p:sp>
      <p:pic>
        <p:nvPicPr>
          <p:cNvPr id="2050" name="Picture 2" descr="http://www.tamilucc.com/images/bi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8" y="3477696"/>
            <a:ext cx="2476452" cy="3380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1981200"/>
            <a:ext cx="8229600" cy="1752600"/>
          </a:xfrm>
        </p:spPr>
        <p:txBody>
          <a:bodyPr>
            <a:noAutofit/>
          </a:bodyPr>
          <a:lstStyle/>
          <a:p>
            <a:pPr algn="ctr"/>
            <a:r>
              <a:rPr lang="en-US" sz="4400" dirty="0">
                <a:solidFill>
                  <a:srgbClr val="FFFF00"/>
                </a:solidFill>
              </a:rPr>
              <a:t>Biblical Creation</a:t>
            </a:r>
            <a:br>
              <a:rPr lang="en-US" sz="4400" dirty="0">
                <a:solidFill>
                  <a:srgbClr val="FFFF00"/>
                </a:solidFill>
              </a:rPr>
            </a:br>
            <a:r>
              <a:rPr lang="en-US" sz="4400" dirty="0">
                <a:solidFill>
                  <a:srgbClr val="FFFF00"/>
                </a:solidFill>
              </a:rPr>
              <a:t>is Present Truth!</a:t>
            </a:r>
          </a:p>
        </p:txBody>
      </p:sp>
    </p:spTree>
    <p:extLst>
      <p:ext uri="{BB962C8B-B14F-4D97-AF65-F5344CB8AC3E}">
        <p14:creationId xmlns:p14="http://schemas.microsoft.com/office/powerpoint/2010/main" val="337310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4400" dirty="0" smtClean="0">
                <a:solidFill>
                  <a:srgbClr val="FFFF00"/>
                </a:solidFill>
              </a:rPr>
              <a:t>Key NT Verse</a:t>
            </a:r>
            <a:endParaRPr lang="en-US" sz="4400" dirty="0">
              <a:solidFill>
                <a:srgbClr val="FFFF00"/>
              </a:solidFill>
            </a:endParaRPr>
          </a:p>
        </p:txBody>
      </p:sp>
      <p:sp>
        <p:nvSpPr>
          <p:cNvPr id="30723" name="Rectangle 3"/>
          <p:cNvSpPr>
            <a:spLocks noGrp="1" noChangeArrowheads="1"/>
          </p:cNvSpPr>
          <p:nvPr>
            <p:ph idx="4294967295"/>
          </p:nvPr>
        </p:nvSpPr>
        <p:spPr>
          <a:xfrm>
            <a:off x="0" y="1481138"/>
            <a:ext cx="9144000" cy="4525962"/>
          </a:xfrm>
        </p:spPr>
        <p:txBody>
          <a:bodyPr>
            <a:normAutofit/>
          </a:bodyPr>
          <a:lstStyle/>
          <a:p>
            <a:pPr marL="137160" indent="0">
              <a:buNone/>
            </a:pPr>
            <a:endParaRPr lang="en-US" sz="4400" dirty="0" smtClean="0">
              <a:solidFill>
                <a:srgbClr val="FFFF00"/>
              </a:solidFill>
            </a:endParaRPr>
          </a:p>
          <a:p>
            <a:r>
              <a:rPr lang="en-US" sz="4400" dirty="0" smtClean="0">
                <a:solidFill>
                  <a:srgbClr val="FFFF00"/>
                </a:solidFill>
              </a:rPr>
              <a:t>“Your word is truth.” John 17:17, NKJV</a:t>
            </a:r>
            <a:endParaRPr lang="en-US" sz="4400" dirty="0">
              <a:solidFill>
                <a:srgbClr val="FFFF00"/>
              </a:solidFill>
            </a:endParaRPr>
          </a:p>
        </p:txBody>
      </p:sp>
      <p:pic>
        <p:nvPicPr>
          <p:cNvPr id="2050" name="Picture 2" descr="http://www.tamilucc.com/images/bi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48" y="3477696"/>
            <a:ext cx="2476452" cy="338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70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4495800"/>
          </a:xfrm>
        </p:spPr>
        <p:txBody>
          <a:bodyPr>
            <a:normAutofit/>
          </a:bodyPr>
          <a:lstStyle/>
          <a:p>
            <a:r>
              <a:rPr lang="en-US" sz="3600" dirty="0" smtClean="0">
                <a:solidFill>
                  <a:srgbClr val="FFFF00"/>
                </a:solidFill>
              </a:rPr>
              <a:t>Introduction</a:t>
            </a:r>
          </a:p>
          <a:p>
            <a:r>
              <a:rPr lang="en-US" sz="3600" dirty="0" smtClean="0">
                <a:solidFill>
                  <a:srgbClr val="FFFF00"/>
                </a:solidFill>
              </a:rPr>
              <a:t>Reasons Why Biblical History Matters</a:t>
            </a:r>
          </a:p>
          <a:p>
            <a:r>
              <a:rPr lang="en-US" sz="3600" dirty="0" smtClean="0">
                <a:solidFill>
                  <a:srgbClr val="FFFF00"/>
                </a:solidFill>
              </a:rPr>
              <a:t>Contrasts between Theistic Evolution and Biblical Creation</a:t>
            </a:r>
          </a:p>
          <a:p>
            <a:r>
              <a:rPr lang="en-US" sz="3600" dirty="0" smtClean="0">
                <a:solidFill>
                  <a:srgbClr val="FFFF00"/>
                </a:solidFill>
              </a:rPr>
              <a:t>Theological/Doctrinal Implications of Theistic Evolution</a:t>
            </a:r>
          </a:p>
          <a:p>
            <a:r>
              <a:rPr lang="en-US" sz="3600" dirty="0" smtClean="0">
                <a:solidFill>
                  <a:srgbClr val="FFFF00"/>
                </a:solidFill>
              </a:rPr>
              <a:t>Conclusion</a:t>
            </a:r>
          </a:p>
          <a:p>
            <a:pPr marL="137160" indent="0">
              <a:buNone/>
            </a:pPr>
            <a:endParaRPr lang="en-US" sz="3600" dirty="0">
              <a:solidFill>
                <a:srgbClr val="FFFF00"/>
              </a:solidFill>
            </a:endParaRPr>
          </a:p>
        </p:txBody>
      </p:sp>
      <p:sp>
        <p:nvSpPr>
          <p:cNvPr id="3" name="Title 2"/>
          <p:cNvSpPr>
            <a:spLocks noGrp="1"/>
          </p:cNvSpPr>
          <p:nvPr>
            <p:ph type="title"/>
          </p:nvPr>
        </p:nvSpPr>
        <p:spPr/>
        <p:txBody>
          <a:bodyPr>
            <a:normAutofit/>
          </a:bodyPr>
          <a:lstStyle/>
          <a:p>
            <a:r>
              <a:rPr lang="en-US" dirty="0" smtClean="0">
                <a:solidFill>
                  <a:srgbClr val="FFFF00"/>
                </a:solidFill>
              </a:rPr>
              <a:t>Outline of Presentation:</a:t>
            </a:r>
            <a:endParaRPr lang="en-US" dirty="0">
              <a:solidFill>
                <a:srgbClr val="FFFF00"/>
              </a:solidFill>
            </a:endParaRPr>
          </a:p>
        </p:txBody>
      </p:sp>
    </p:spTree>
    <p:extLst>
      <p:ext uri="{BB962C8B-B14F-4D97-AF65-F5344CB8AC3E}">
        <p14:creationId xmlns:p14="http://schemas.microsoft.com/office/powerpoint/2010/main" val="8656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17638"/>
            <a:ext cx="8915400" cy="4830762"/>
          </a:xfrm>
        </p:spPr>
        <p:txBody>
          <a:bodyPr>
            <a:normAutofit lnSpcReduction="10000"/>
          </a:bodyPr>
          <a:lstStyle/>
          <a:p>
            <a:r>
              <a:rPr lang="en-US" sz="3600" dirty="0" smtClean="0">
                <a:solidFill>
                  <a:srgbClr val="FFFF00"/>
                </a:solidFill>
              </a:rPr>
              <a:t>Sometimes people want to have it both ways. Such as when Mother asks at Thanksgiving dinner, “Do you want pumpkin pie or apple pie?”</a:t>
            </a:r>
          </a:p>
          <a:p>
            <a:r>
              <a:rPr lang="en-US" sz="3600" dirty="0" smtClean="0">
                <a:solidFill>
                  <a:srgbClr val="FFFF00"/>
                </a:solidFill>
              </a:rPr>
              <a:t> Some people are dual citizens and carry passports from two different countries. Australia, Canada, the United States, and Switzerland are among the countries that allow for this.</a:t>
            </a:r>
          </a:p>
          <a:p>
            <a:pPr marL="137160" indent="0">
              <a:buNone/>
            </a:pPr>
            <a:endParaRPr lang="en-US" sz="3600" dirty="0">
              <a:solidFill>
                <a:srgbClr val="FFFF00"/>
              </a:solidFill>
            </a:endParaRPr>
          </a:p>
        </p:txBody>
      </p:sp>
      <p:sp>
        <p:nvSpPr>
          <p:cNvPr id="3" name="Title 2"/>
          <p:cNvSpPr>
            <a:spLocks noGrp="1"/>
          </p:cNvSpPr>
          <p:nvPr>
            <p:ph type="title"/>
          </p:nvPr>
        </p:nvSpPr>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293526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17638"/>
            <a:ext cx="8915400" cy="4830762"/>
          </a:xfrm>
        </p:spPr>
        <p:txBody>
          <a:bodyPr>
            <a:normAutofit/>
          </a:bodyPr>
          <a:lstStyle/>
          <a:p>
            <a:r>
              <a:rPr lang="en-US" sz="3600" dirty="0" smtClean="0">
                <a:solidFill>
                  <a:srgbClr val="FFFF00"/>
                </a:solidFill>
              </a:rPr>
              <a:t>Likewise, some people say that it is possible to have a high view of Scripture and also accept macro-evolution, to be a Bible-believing Christian even while embracing deep time and universal common ancestry</a:t>
            </a:r>
          </a:p>
          <a:p>
            <a:r>
              <a:rPr lang="en-US" sz="3600" dirty="0" smtClean="0">
                <a:solidFill>
                  <a:srgbClr val="FFFF00"/>
                </a:solidFill>
              </a:rPr>
              <a:t>Is a peaceful coexistence possible between these two viewpoints?</a:t>
            </a:r>
          </a:p>
          <a:p>
            <a:pPr marL="137160" indent="0">
              <a:buNone/>
            </a:pPr>
            <a:endParaRPr lang="en-US" sz="3600" dirty="0">
              <a:solidFill>
                <a:srgbClr val="FFFF00"/>
              </a:solidFill>
            </a:endParaRPr>
          </a:p>
        </p:txBody>
      </p:sp>
      <p:sp>
        <p:nvSpPr>
          <p:cNvPr id="3" name="Title 2"/>
          <p:cNvSpPr>
            <a:spLocks noGrp="1"/>
          </p:cNvSpPr>
          <p:nvPr>
            <p:ph type="title"/>
          </p:nvPr>
        </p:nvSpPr>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26014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0" y="1905000"/>
            <a:ext cx="8915400" cy="4648200"/>
          </a:xfrm>
        </p:spPr>
        <p:txBody>
          <a:bodyPr>
            <a:noAutofit/>
          </a:bodyPr>
          <a:lstStyle/>
          <a:p>
            <a:pPr marL="137160" indent="0">
              <a:buNone/>
            </a:pPr>
            <a:r>
              <a:rPr lang="en-US" sz="3600" dirty="0" smtClean="0">
                <a:solidFill>
                  <a:srgbClr val="FFFF00"/>
                </a:solidFill>
              </a:rPr>
              <a:t>Some people say Yes:</a:t>
            </a:r>
          </a:p>
          <a:p>
            <a:r>
              <a:rPr lang="en-US" sz="3600" dirty="0" smtClean="0">
                <a:solidFill>
                  <a:srgbClr val="FFFF00"/>
                </a:solidFill>
              </a:rPr>
              <a:t>“Science </a:t>
            </a:r>
            <a:r>
              <a:rPr lang="en-US" sz="3600" dirty="0">
                <a:solidFill>
                  <a:srgbClr val="FFFF00"/>
                </a:solidFill>
              </a:rPr>
              <a:t>and religion are not in conflict, for their teachings occupy distinctly different domains.  Evolution is entirely compatible with Christian belief</a:t>
            </a:r>
            <a:r>
              <a:rPr lang="en-US" sz="3600" dirty="0" smtClean="0">
                <a:solidFill>
                  <a:srgbClr val="FFFF00"/>
                </a:solidFill>
              </a:rPr>
              <a:t>.” Stephen J. Gould, “</a:t>
            </a:r>
            <a:r>
              <a:rPr lang="en-US" sz="3600" dirty="0" err="1" smtClean="0">
                <a:solidFill>
                  <a:srgbClr val="FFFF00"/>
                </a:solidFill>
              </a:rPr>
              <a:t>Nonoverlapping</a:t>
            </a:r>
            <a:r>
              <a:rPr lang="en-US" sz="3600" dirty="0" smtClean="0">
                <a:solidFill>
                  <a:srgbClr val="FFFF00"/>
                </a:solidFill>
              </a:rPr>
              <a:t> </a:t>
            </a:r>
            <a:r>
              <a:rPr lang="en-US" sz="3600" dirty="0" err="1">
                <a:solidFill>
                  <a:srgbClr val="FFFF00"/>
                </a:solidFill>
              </a:rPr>
              <a:t>Magisteria</a:t>
            </a:r>
            <a:r>
              <a:rPr lang="en-US" sz="3600" dirty="0">
                <a:solidFill>
                  <a:srgbClr val="FFFF00"/>
                </a:solidFill>
              </a:rPr>
              <a:t>,” 16</a:t>
            </a:r>
          </a:p>
        </p:txBody>
      </p:sp>
      <p:sp>
        <p:nvSpPr>
          <p:cNvPr id="45058" name="Rectangle 2"/>
          <p:cNvSpPr>
            <a:spLocks noGrp="1" noChangeArrowheads="1"/>
          </p:cNvSpPr>
          <p:nvPr>
            <p:ph type="title"/>
          </p:nvPr>
        </p:nvSpPr>
        <p:spPr>
          <a:xfrm>
            <a:off x="457200" y="274638"/>
            <a:ext cx="8229600" cy="1477962"/>
          </a:xfrm>
        </p:spPr>
        <p:txBody>
          <a:bodyPr>
            <a:normAutofit/>
          </a:bodyPr>
          <a:lstStyle/>
          <a:p>
            <a:r>
              <a:rPr lang="en-US" dirty="0" smtClean="0">
                <a:solidFill>
                  <a:srgbClr val="FFFF00"/>
                </a:solidFill>
              </a:rPr>
              <a:t>Introduction:</a:t>
            </a:r>
            <a:endParaRPr lang="en-US" dirty="0">
              <a:solidFill>
                <a:srgbClr val="FFFF00"/>
              </a:solidFill>
            </a:endParaRPr>
          </a:p>
        </p:txBody>
      </p:sp>
    </p:spTree>
    <p:extLst>
      <p:ext uri="{BB962C8B-B14F-4D97-AF65-F5344CB8AC3E}">
        <p14:creationId xmlns:p14="http://schemas.microsoft.com/office/powerpoint/2010/main" val="4174477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5884</TotalTime>
  <Words>1491</Words>
  <Application>Microsoft Office PowerPoint</Application>
  <PresentationFormat>On-screen Show (4:3)</PresentationFormat>
  <Paragraphs>151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Book Antiqua</vt:lpstr>
      <vt:lpstr>Lucida Sans</vt:lpstr>
      <vt:lpstr>Times New Roman</vt:lpstr>
      <vt:lpstr>Wingdings</vt:lpstr>
      <vt:lpstr>Wingdings 2</vt:lpstr>
      <vt:lpstr>Wingdings 3</vt:lpstr>
      <vt:lpstr>Apex</vt:lpstr>
      <vt:lpstr>Origins &amp; By Design Resources</vt:lpstr>
      <vt:lpstr> No Middle Ground: Why Theistic Evolution and Biblical Creation Are Mutually Exclusive (with Some Thoughts on the Implications for Biblical Doctrine)  </vt:lpstr>
      <vt:lpstr>Affirming Creation Conference St. George, Utah</vt:lpstr>
      <vt:lpstr>Key OT Verse</vt:lpstr>
      <vt:lpstr>Key NT Verse</vt:lpstr>
      <vt:lpstr>Outline of Presentation:</vt:lpstr>
      <vt:lpstr>Introduction:</vt:lpstr>
      <vt:lpstr>Introduction:</vt:lpstr>
      <vt:lpstr>Introduction:</vt:lpstr>
      <vt:lpstr>Introduction:</vt:lpstr>
      <vt:lpstr>Introduction:</vt:lpstr>
      <vt:lpstr>Introduction:</vt:lpstr>
      <vt:lpstr>Introduction:</vt:lpstr>
      <vt:lpstr>Reasons Why Biblical History Matters:</vt:lpstr>
      <vt:lpstr>Reasons Why Biblical History Matters:</vt:lpstr>
      <vt:lpstr>Reasons Why Biblical History Matters:</vt:lpstr>
      <vt:lpstr>Summary of Reasons Why Biblical History Matters:</vt:lpstr>
      <vt:lpstr>How Theistic Evolution Contradicts Biblical Creation:</vt:lpstr>
      <vt:lpstr>How Theistic Evolution Contradicts Biblical Creation:</vt:lpstr>
      <vt:lpstr>How Theistic Evolution Contradicts Biblical Creation:</vt:lpstr>
      <vt:lpstr>How Theistic Evolution Contradicts Biblical Creation:</vt:lpstr>
      <vt:lpstr>How Theistic Evolution Contradicts Biblical Creation:</vt:lpstr>
      <vt:lpstr>How Theistic Evolution Contradicts Biblical Creation:</vt:lpstr>
      <vt:lpstr>How Theistic Evolution Contradicts Biblical Creation:</vt:lpstr>
      <vt:lpstr>Summary of How Theistic Evolution Contradicts Biblical Creation:</vt:lpstr>
      <vt:lpstr>Implications of Theistic Evolution for Theology/Biblical Doctrines</vt:lpstr>
      <vt:lpstr>Theological Implication #1</vt:lpstr>
      <vt:lpstr>Theological Implication #2</vt:lpstr>
      <vt:lpstr>Theological Implication #3 </vt:lpstr>
      <vt:lpstr>Theological Implication #4</vt:lpstr>
      <vt:lpstr>Theological Implication #5</vt:lpstr>
      <vt:lpstr>Theological Implication #6</vt:lpstr>
      <vt:lpstr>Theological Implication #7</vt:lpstr>
      <vt:lpstr>Summary of Implications of Theistic Evolution for Theology/Biblical Doctrines</vt:lpstr>
      <vt:lpstr>Recommended Reading from Evangelical  Christian Scholars</vt:lpstr>
      <vt:lpstr>Recommended Reading from Adventist Scholars</vt:lpstr>
      <vt:lpstr>A Concluding Quote</vt:lpstr>
      <vt:lpstr>A Concluding Quote (cont.)</vt:lpstr>
      <vt:lpstr>Concluding Exhortation</vt:lpstr>
      <vt:lpstr>Biblical Creation is Present Truth!</vt:lpstr>
    </vt:vector>
  </TitlesOfParts>
  <Company>Pacific Union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Genesis</dc:title>
  <dc:creator>Greg King</dc:creator>
  <cp:lastModifiedBy>Doug</cp:lastModifiedBy>
  <cp:revision>148</cp:revision>
  <dcterms:created xsi:type="dcterms:W3CDTF">1999-08-11T22:29:24Z</dcterms:created>
  <dcterms:modified xsi:type="dcterms:W3CDTF">2017-07-13T16:19:44Z</dcterms:modified>
</cp:coreProperties>
</file>