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85" r:id="rId3"/>
    <p:sldId id="342" r:id="rId4"/>
    <p:sldId id="289" r:id="rId5"/>
    <p:sldId id="318" r:id="rId6"/>
    <p:sldId id="301" r:id="rId7"/>
    <p:sldId id="302" r:id="rId8"/>
    <p:sldId id="303" r:id="rId9"/>
    <p:sldId id="304" r:id="rId10"/>
    <p:sldId id="305" r:id="rId11"/>
    <p:sldId id="306" r:id="rId12"/>
    <p:sldId id="308" r:id="rId13"/>
    <p:sldId id="309" r:id="rId14"/>
    <p:sldId id="310" r:id="rId15"/>
    <p:sldId id="311" r:id="rId16"/>
    <p:sldId id="319" r:id="rId17"/>
    <p:sldId id="331" r:id="rId18"/>
    <p:sldId id="334" r:id="rId19"/>
    <p:sldId id="338" r:id="rId20"/>
    <p:sldId id="332" r:id="rId21"/>
    <p:sldId id="335" r:id="rId22"/>
    <p:sldId id="333" r:id="rId23"/>
    <p:sldId id="339" r:id="rId24"/>
    <p:sldId id="340" r:id="rId25"/>
    <p:sldId id="341" r:id="rId26"/>
    <p:sldId id="281" r:id="rId27"/>
    <p:sldId id="343" r:id="rId28"/>
    <p:sldId id="346" r:id="rId29"/>
    <p:sldId id="274" r:id="rId30"/>
    <p:sldId id="284" r:id="rId31"/>
    <p:sldId id="35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55" d="100"/>
          <a:sy n="55" d="100"/>
        </p:scale>
        <p:origin x="1517" y="4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9" d="100"/>
          <a:sy n="89" d="100"/>
        </p:scale>
        <p:origin x="-307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1C4C01-C9CC-4525-BE42-F44DDCD5B466}" type="datetimeFigureOut">
              <a:rPr lang="en-US" smtClean="0"/>
              <a:t>7/13/2017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7A8DB4-846F-4F42-BC03-F133FE265C15}" type="slidenum">
              <a:rPr lang="en-US" smtClean="0"/>
              <a:t>‹#›</a:t>
            </a:fld>
            <a:endParaRPr lang="en-US"/>
          </a:p>
        </p:txBody>
      </p:sp>
    </p:spTree>
    <p:extLst>
      <p:ext uri="{BB962C8B-B14F-4D97-AF65-F5344CB8AC3E}">
        <p14:creationId xmlns:p14="http://schemas.microsoft.com/office/powerpoint/2010/main" val="427485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5DA980F-C709-45D5-925C-5032C51EF88C}" type="slidenum">
              <a:rPr lang="en-US" altLang="en-US" smtClean="0"/>
              <a:pPr eaLnBrk="1" hangingPunct="1">
                <a:spcBef>
                  <a:spcPct val="0"/>
                </a:spcBef>
              </a:pPr>
              <a:t>4</a:t>
            </a:fld>
            <a:endParaRPr lang="en-US" altLang="en-US" smtClean="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t>We have been told that human reason is not reliable in interpreting nature, unless illuminated by the gospel. Thus it is important that Biblical teaching be included in our efforts to interpret nature. This is what makes the Geoscience Research Institute necessary, and why it is unique. </a:t>
            </a:r>
          </a:p>
        </p:txBody>
      </p:sp>
    </p:spTree>
    <p:extLst>
      <p:ext uri="{BB962C8B-B14F-4D97-AF65-F5344CB8AC3E}">
        <p14:creationId xmlns:p14="http://schemas.microsoft.com/office/powerpoint/2010/main" val="80807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2C11DB9-D2E0-4C50-BB9D-2328D8799FEF}" type="slidenum">
              <a:rPr lang="en-US" altLang="en-US" smtClean="0"/>
              <a:pPr eaLnBrk="1" hangingPunct="1">
                <a:spcBef>
                  <a:spcPct val="0"/>
                </a:spcBef>
              </a:pPr>
              <a:t>18</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smtClean="0"/>
              <a:t>Hundreds of fossil whales are found in the Pisco Formation of Peru. The standard interpretation was that several hundred thousand years were involved in the deposition of this deposit. Research sponsored in part by the Institute has shown that the fossil whales are well preserved, and must have been buried rapidly.</a:t>
            </a:r>
          </a:p>
        </p:txBody>
      </p:sp>
    </p:spTree>
    <p:extLst>
      <p:ext uri="{BB962C8B-B14F-4D97-AF65-F5344CB8AC3E}">
        <p14:creationId xmlns:p14="http://schemas.microsoft.com/office/powerpoint/2010/main" val="164781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4248BB9-01D0-439C-A641-9C0DFA690996}" type="slidenum">
              <a:rPr lang="en-US" altLang="en-US" smtClean="0"/>
              <a:pPr eaLnBrk="1" hangingPunct="1">
                <a:spcBef>
                  <a:spcPct val="0"/>
                </a:spcBef>
              </a:pPr>
              <a:t>20</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smtClean="0"/>
              <a:t>The Yellowstone fossil forest is a sequence of 70 or more successive layers of fossil trees, interspersed with layers of volcanic ash and leaves. It was long interpreted as representing long periods of time when trees grew in place, were buried by volcanic eruptions, and replaced by new forests. Research sponsored by the Geoscience Research Institute has revealed that these trees were probably transported into their present position, and did not grow there. The deposit appears the be deposited catastrophically rather than representing hundreds of thousands of years. </a:t>
            </a:r>
          </a:p>
        </p:txBody>
      </p:sp>
    </p:spTree>
    <p:extLst>
      <p:ext uri="{BB962C8B-B14F-4D97-AF65-F5344CB8AC3E}">
        <p14:creationId xmlns:p14="http://schemas.microsoft.com/office/powerpoint/2010/main" val="364661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C44B989-B8E9-47D4-9A69-12F625313F2E}" type="slidenum">
              <a:rPr lang="en-US" altLang="en-US" smtClean="0"/>
              <a:pPr eaLnBrk="1" hangingPunct="1">
                <a:spcBef>
                  <a:spcPct val="0"/>
                </a:spcBef>
              </a:pPr>
              <a:t>21</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altLang="en-US" smtClean="0"/>
              <a:t>Water currents produce evidence that indicates the direction of flow. This evidence is often preserved in the geological record. Ordinarily, currents flow into basins from all directions. This is the pattern seen at the top of the geological column, but deeper in the column there is evidence for global patterns in the paleocurrents. This indicates processes on a wider scale than local basins.</a:t>
            </a:r>
          </a:p>
        </p:txBody>
      </p:sp>
    </p:spTree>
    <p:extLst>
      <p:ext uri="{BB962C8B-B14F-4D97-AF65-F5344CB8AC3E}">
        <p14:creationId xmlns:p14="http://schemas.microsoft.com/office/powerpoint/2010/main" val="3088478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7B9679E-2FC0-4521-9CFB-465AEB616A4B}" type="slidenum">
              <a:rPr lang="en-US" altLang="en-US" smtClean="0"/>
              <a:pPr eaLnBrk="1" hangingPunct="1">
                <a:spcBef>
                  <a:spcPct val="0"/>
                </a:spcBef>
              </a:pPr>
              <a:t>22</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US" altLang="en-US" smtClean="0"/>
              <a:t>The Tapeats Sandstone is a Cambrian deposit which has been interpreted as deposited in shallow water as the rising sea gradually encroached upon the land. Research sponsored by GRI has shown that it was deposited in deeper water, probably rapidly.</a:t>
            </a:r>
          </a:p>
        </p:txBody>
      </p:sp>
    </p:spTree>
    <p:extLst>
      <p:ext uri="{BB962C8B-B14F-4D97-AF65-F5344CB8AC3E}">
        <p14:creationId xmlns:p14="http://schemas.microsoft.com/office/powerpoint/2010/main" val="1654560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BA3EFEC-095E-4662-878A-62DA12A76075}" type="slidenum">
              <a:rPr lang="en-US" altLang="en-US" smtClean="0"/>
              <a:pPr eaLnBrk="1" hangingPunct="1">
                <a:spcBef>
                  <a:spcPct val="0"/>
                </a:spcBef>
              </a:pPr>
              <a:t>24</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en-US" smtClean="0"/>
              <a:t>Members of the Institute travel widely, by invitation, to all parts of the world to present seminars and lectures on science and faith. The Institute has been represented at most of the Faith and Learning Seminars sponsored by the GC Department of Education. In addition, we have held numerous creation seminars at our universities in South America and elsewhere. Occasionally, we teach courses in Issues in Origins.</a:t>
            </a:r>
          </a:p>
        </p:txBody>
      </p:sp>
    </p:spTree>
    <p:extLst>
      <p:ext uri="{BB962C8B-B14F-4D97-AF65-F5344CB8AC3E}">
        <p14:creationId xmlns:p14="http://schemas.microsoft.com/office/powerpoint/2010/main" val="2094128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E3EE86A-1F24-487E-93AA-E341BFF35EA7}" type="slidenum">
              <a:rPr lang="en-US" altLang="en-US" smtClean="0"/>
              <a:pPr eaLnBrk="1" hangingPunct="1">
                <a:spcBef>
                  <a:spcPct val="0"/>
                </a:spcBef>
              </a:pPr>
              <a:t>25</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smtClean="0"/>
              <a:t>Field Conference represent one of the major projects of the Geoscience Research Institute. Most Field Conferences are offered in North America, due to the accessibility of geological features, ease of transportation, and availability of lodging. We have also held Field Conferences in Europe and in Australia – New Zealand. Field Conferences are conducted in response to requests from Divisions or Unions. </a:t>
            </a:r>
          </a:p>
        </p:txBody>
      </p:sp>
    </p:spTree>
    <p:extLst>
      <p:ext uri="{BB962C8B-B14F-4D97-AF65-F5344CB8AC3E}">
        <p14:creationId xmlns:p14="http://schemas.microsoft.com/office/powerpoint/2010/main" val="258388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178A55F-6CBA-499A-8BBA-F3D0FE9B7629}" type="slidenum">
              <a:rPr lang="en-US" altLang="en-US" smtClean="0"/>
              <a:pPr eaLnBrk="1" hangingPunct="1">
                <a:spcBef>
                  <a:spcPct val="0"/>
                </a:spcBef>
              </a:pPr>
              <a:t>6</a:t>
            </a:fld>
            <a:endParaRPr lang="en-US" alt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altLang="en-US" smtClean="0"/>
              <a:t>The work of the Institute includes both research and education. Let me introduce the staff.</a:t>
            </a:r>
          </a:p>
        </p:txBody>
      </p:sp>
    </p:spTree>
    <p:extLst>
      <p:ext uri="{BB962C8B-B14F-4D97-AF65-F5344CB8AC3E}">
        <p14:creationId xmlns:p14="http://schemas.microsoft.com/office/powerpoint/2010/main" val="396338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0365419-2664-4511-92D5-3DBA4EB84408}" type="slidenum">
              <a:rPr lang="en-US" altLang="en-US" smtClean="0"/>
              <a:pPr eaLnBrk="1" hangingPunct="1">
                <a:spcBef>
                  <a:spcPct val="0"/>
                </a:spcBef>
              </a:pPr>
              <a:t>7</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smtClean="0"/>
              <a:t>Ben Clausen has a Master’s degree in geology and a PhD in nuclear physics. His current research is in geochemical trends in the Southern California batholith, a large mass of granitic rocks underlying much of Southern California. Ben manages the web site for the Institute, and leads in the meetings of BRISCO, the Biblical Research Institute Science Council.</a:t>
            </a:r>
          </a:p>
        </p:txBody>
      </p:sp>
    </p:spTree>
    <p:extLst>
      <p:ext uri="{BB962C8B-B14F-4D97-AF65-F5344CB8AC3E}">
        <p14:creationId xmlns:p14="http://schemas.microsoft.com/office/powerpoint/2010/main" val="1400908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934D66A-57C4-4746-96DE-08B2E76AFC53}" type="slidenum">
              <a:rPr lang="en-US" altLang="en-US" smtClean="0"/>
              <a:pPr eaLnBrk="1" hangingPunct="1">
                <a:spcBef>
                  <a:spcPct val="0"/>
                </a:spcBef>
              </a:pPr>
              <a:t>8</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altLang="en-US" smtClean="0"/>
              <a:t>Raul Esperante has a PhD in biology with an emphasis in paleontology. His current research is a study of fossil whales preserved in deposits of diatomaceous earth in Peru. Raul is bilingual, which is a great asset to the Institute. Raul is assuming the editorship of our Spanish language magazine, Ciencia de los Origines. </a:t>
            </a:r>
          </a:p>
        </p:txBody>
      </p:sp>
    </p:spTree>
    <p:extLst>
      <p:ext uri="{BB962C8B-B14F-4D97-AF65-F5344CB8AC3E}">
        <p14:creationId xmlns:p14="http://schemas.microsoft.com/office/powerpoint/2010/main" val="377265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AFB07F7-E23A-4907-957A-54978C933D28}" type="slidenum">
              <a:rPr lang="en-US" altLang="en-US" smtClean="0"/>
              <a:pPr eaLnBrk="1" hangingPunct="1">
                <a:spcBef>
                  <a:spcPct val="0"/>
                </a:spcBef>
              </a:pPr>
              <a:t>9</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smtClean="0"/>
              <a:t>Raul Esperante has a PhD in biology with an emphasis in paleontology. His current research is a study of fossil whales preserved in deposits of diatomaceous earth in Peru. Raul is bilingual, which is a great asset to the Institute. Raul is assuming the editorship of our Spanish language magazine, Ciencia de los Origines. </a:t>
            </a:r>
          </a:p>
        </p:txBody>
      </p:sp>
    </p:spTree>
    <p:extLst>
      <p:ext uri="{BB962C8B-B14F-4D97-AF65-F5344CB8AC3E}">
        <p14:creationId xmlns:p14="http://schemas.microsoft.com/office/powerpoint/2010/main" val="2466070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078B02D-B144-4648-ABE7-7EB9235148A9}" type="slidenum">
              <a:rPr lang="en-US" altLang="en-US" smtClean="0"/>
              <a:pPr eaLnBrk="1" hangingPunct="1">
                <a:spcBef>
                  <a:spcPct val="0"/>
                </a:spcBef>
              </a:pPr>
              <a:t>10</a:t>
            </a:fld>
            <a:endParaRPr lang="en-US" altLang="en-US" smtClean="0"/>
          </a:p>
        </p:txBody>
      </p:sp>
      <p:sp>
        <p:nvSpPr>
          <p:cNvPr id="60419" name="Rectangle 1026"/>
          <p:cNvSpPr>
            <a:spLocks noGrp="1" noRot="1" noChangeAspect="1" noChangeArrowheads="1" noTextEdit="1"/>
          </p:cNvSpPr>
          <p:nvPr>
            <p:ph type="sldImg"/>
          </p:nvPr>
        </p:nvSpPr>
        <p:spPr>
          <a:ln/>
        </p:spPr>
      </p:sp>
      <p:sp>
        <p:nvSpPr>
          <p:cNvPr id="60420" name="Rectangle 1027"/>
          <p:cNvSpPr>
            <a:spLocks noGrp="1" noChangeArrowheads="1"/>
          </p:cNvSpPr>
          <p:nvPr>
            <p:ph type="body" idx="1"/>
          </p:nvPr>
        </p:nvSpPr>
        <p:spPr>
          <a:noFill/>
        </p:spPr>
        <p:txBody>
          <a:bodyPr/>
          <a:lstStyle/>
          <a:p>
            <a:pPr eaLnBrk="1" hangingPunct="1"/>
            <a:r>
              <a:rPr lang="en-US" altLang="en-US" smtClean="0"/>
              <a:t>Tim Standish is a molecular biologist. His current research project is studying DNA differences between different species of nematodes (roundworms).</a:t>
            </a:r>
          </a:p>
          <a:p>
            <a:pPr eaLnBrk="1" hangingPunct="1"/>
            <a:endParaRPr lang="en-US" altLang="en-US" smtClean="0"/>
          </a:p>
        </p:txBody>
      </p:sp>
    </p:spTree>
    <p:extLst>
      <p:ext uri="{BB962C8B-B14F-4D97-AF65-F5344CB8AC3E}">
        <p14:creationId xmlns:p14="http://schemas.microsoft.com/office/powerpoint/2010/main" val="930283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E69437A-B0FC-47C8-9D77-9B7567FA4D2B}" type="slidenum">
              <a:rPr lang="en-US" altLang="en-US" smtClean="0"/>
              <a:pPr eaLnBrk="1" hangingPunct="1">
                <a:spcBef>
                  <a:spcPct val="0"/>
                </a:spcBef>
              </a:pPr>
              <a:t>11</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smtClean="0"/>
              <a:t>Jim Gibson has been the Director of the Institute since 1994. Most of my time seems to be taken with administrative duties and lecturing. My research interests are in the distribution of vertebrates (biogeography). I am also the editor of Origins, a scholarly journal published once or twice a year, dealing with issues in origins.</a:t>
            </a:r>
          </a:p>
        </p:txBody>
      </p:sp>
    </p:spTree>
    <p:extLst>
      <p:ext uri="{BB962C8B-B14F-4D97-AF65-F5344CB8AC3E}">
        <p14:creationId xmlns:p14="http://schemas.microsoft.com/office/powerpoint/2010/main" val="115364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34E00AA-1A76-4025-867A-3106FCEA3F33}" type="slidenum">
              <a:rPr lang="en-US" altLang="en-US" smtClean="0"/>
              <a:pPr eaLnBrk="1" hangingPunct="1">
                <a:spcBef>
                  <a:spcPct val="0"/>
                </a:spcBef>
              </a:pPr>
              <a:t>12</a:t>
            </a:fld>
            <a:endParaRPr lang="en-US" altLang="en-US" smtClean="0"/>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p:spPr>
        <p:txBody>
          <a:bodyPr/>
          <a:lstStyle/>
          <a:p>
            <a:pPr eaLnBrk="1" hangingPunct="1"/>
            <a:r>
              <a:rPr lang="en-US" altLang="en-US" smtClean="0"/>
              <a:t>Jacques Sauvagnat is the director of our branch office in France. His research interests are in the study of fossil ostracodes (a kind of tiny arthropod). He also edits a magazine, Science et Origines, published twice a year, and teaches a class in science and religion.</a:t>
            </a:r>
          </a:p>
          <a:p>
            <a:pPr eaLnBrk="1" hangingPunct="1"/>
            <a:endParaRPr lang="en-US" altLang="en-US" smtClean="0"/>
          </a:p>
          <a:p>
            <a:pPr eaLnBrk="1" hangingPunct="1"/>
            <a:r>
              <a:rPr lang="en-US" altLang="en-US" smtClean="0"/>
              <a:t>Antonio Cremades directs our branch office in South America. His research is in the area of biometrics, especially of the human hand.</a:t>
            </a:r>
          </a:p>
        </p:txBody>
      </p:sp>
    </p:spTree>
    <p:extLst>
      <p:ext uri="{BB962C8B-B14F-4D97-AF65-F5344CB8AC3E}">
        <p14:creationId xmlns:p14="http://schemas.microsoft.com/office/powerpoint/2010/main" val="1778271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9B593DD-FD72-4969-A4A3-FF4A88ECF788}" type="slidenum">
              <a:rPr lang="en-US" altLang="en-US" smtClean="0"/>
              <a:pPr eaLnBrk="1" hangingPunct="1">
                <a:spcBef>
                  <a:spcPct val="0"/>
                </a:spcBef>
              </a:pPr>
              <a:t>17</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altLang="en-US" smtClean="0"/>
              <a:t>Research is one of the major activities of the Institute. In addition to research by staff members, we have a very modest research grant program that provides seed money for research to Adventist researchers investigating questions of interest to the Institute.</a:t>
            </a:r>
          </a:p>
        </p:txBody>
      </p:sp>
    </p:spTree>
    <p:extLst>
      <p:ext uri="{BB962C8B-B14F-4D97-AF65-F5344CB8AC3E}">
        <p14:creationId xmlns:p14="http://schemas.microsoft.com/office/powerpoint/2010/main" val="217037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D6A5FE-1263-4949-AFC5-A9DCACFCA71D}"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2006092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D6A5FE-1263-4949-AFC5-A9DCACFCA71D}"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86624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D6A5FE-1263-4949-AFC5-A9DCACFCA71D}"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96424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D6A5FE-1263-4949-AFC5-A9DCACFCA71D}"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346681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D6A5FE-1263-4949-AFC5-A9DCACFCA71D}"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3185327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D6A5FE-1263-4949-AFC5-A9DCACFCA71D}"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1500797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D6A5FE-1263-4949-AFC5-A9DCACFCA71D}" type="datetimeFigureOut">
              <a:rPr lang="en-US" smtClean="0"/>
              <a:t>7/13/2017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2501194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D6A5FE-1263-4949-AFC5-A9DCACFCA71D}" type="datetimeFigureOut">
              <a:rPr lang="en-US" smtClean="0"/>
              <a:t>7/13/2017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3091317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6A5FE-1263-4949-AFC5-A9DCACFCA71D}" type="datetimeFigureOut">
              <a:rPr lang="en-US" smtClean="0"/>
              <a:t>7/13/2017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4220839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D6A5FE-1263-4949-AFC5-A9DCACFCA71D}"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1086677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D6A5FE-1263-4949-AFC5-A9DCACFCA71D}"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A0676-1374-4F33-969E-465723962F8B}" type="slidenum">
              <a:rPr lang="en-US" smtClean="0"/>
              <a:t>‹#›</a:t>
            </a:fld>
            <a:endParaRPr lang="en-US"/>
          </a:p>
        </p:txBody>
      </p:sp>
    </p:spTree>
    <p:extLst>
      <p:ext uri="{BB962C8B-B14F-4D97-AF65-F5344CB8AC3E}">
        <p14:creationId xmlns:p14="http://schemas.microsoft.com/office/powerpoint/2010/main" val="256361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6A5FE-1263-4949-AFC5-A9DCACFCA71D}" type="datetimeFigureOut">
              <a:rPr lang="en-US" smtClean="0"/>
              <a:t>7/13/2017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A0676-1374-4F33-969E-465723962F8B}" type="slidenum">
              <a:rPr lang="en-US" smtClean="0"/>
              <a:t>‹#›</a:t>
            </a:fld>
            <a:endParaRPr lang="en-US"/>
          </a:p>
        </p:txBody>
      </p:sp>
    </p:spTree>
    <p:extLst>
      <p:ext uri="{BB962C8B-B14F-4D97-AF65-F5344CB8AC3E}">
        <p14:creationId xmlns:p14="http://schemas.microsoft.com/office/powerpoint/2010/main" val="3329537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3330575"/>
            <a:ext cx="6019800" cy="1470025"/>
          </a:xfrm>
        </p:spPr>
        <p:txBody>
          <a:bodyPr>
            <a:normAutofit fontScale="90000"/>
          </a:bodyPr>
          <a:lstStyle/>
          <a:p>
            <a:r>
              <a:rPr lang="en-US" b="1" dirty="0" smtClean="0">
                <a:solidFill>
                  <a:srgbClr val="FFC000"/>
                </a:solidFill>
              </a:rPr>
              <a:t>Serving the Seventh-day Adventist Church</a:t>
            </a:r>
            <a:r>
              <a:rPr lang="en-US" b="1" dirty="0" smtClean="0"/>
              <a:t/>
            </a:r>
            <a:br>
              <a:rPr lang="en-US" b="1" dirty="0" smtClean="0"/>
            </a:br>
            <a:r>
              <a:rPr lang="en-US" b="1" dirty="0" smtClean="0">
                <a:solidFill>
                  <a:schemeClr val="bg1"/>
                </a:solidFill>
              </a:rPr>
              <a:t>www.grisda.org</a:t>
            </a:r>
            <a:endParaRPr lang="en-US" b="1" dirty="0">
              <a:solidFill>
                <a:schemeClr val="bg1"/>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5000" y="1668520"/>
            <a:ext cx="5374494" cy="1186053"/>
          </a:xfrm>
          <a:prstGeom prst="rect">
            <a:avLst/>
          </a:prstGeom>
        </p:spPr>
      </p:pic>
    </p:spTree>
    <p:extLst>
      <p:ext uri="{BB962C8B-B14F-4D97-AF65-F5344CB8AC3E}">
        <p14:creationId xmlns:p14="http://schemas.microsoft.com/office/powerpoint/2010/main" val="3564920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962400" y="381000"/>
            <a:ext cx="5486400" cy="1143000"/>
          </a:xfrm>
        </p:spPr>
        <p:txBody>
          <a:bodyPr>
            <a:normAutofit fontScale="90000"/>
          </a:bodyPr>
          <a:lstStyle/>
          <a:p>
            <a:pPr eaLnBrk="1" hangingPunct="1"/>
            <a:r>
              <a:rPr lang="en-US" altLang="en-US" b="1" dirty="0" smtClean="0">
                <a:solidFill>
                  <a:srgbClr val="FFC000"/>
                </a:solidFill>
              </a:rPr>
              <a:t>GRI Staff: </a:t>
            </a:r>
            <a:br>
              <a:rPr lang="en-US" altLang="en-US" b="1" dirty="0" smtClean="0">
                <a:solidFill>
                  <a:srgbClr val="FFC000"/>
                </a:solidFill>
              </a:rPr>
            </a:br>
            <a:r>
              <a:rPr lang="en-US" altLang="en-US" b="1" dirty="0" smtClean="0">
                <a:solidFill>
                  <a:srgbClr val="FFC000"/>
                </a:solidFill>
              </a:rPr>
              <a:t>Tim Standish, PhD </a:t>
            </a:r>
          </a:p>
        </p:txBody>
      </p:sp>
      <p:sp>
        <p:nvSpPr>
          <p:cNvPr id="12291" name="Rectangle 3"/>
          <p:cNvSpPr>
            <a:spLocks noGrp="1" noChangeArrowheads="1"/>
          </p:cNvSpPr>
          <p:nvPr>
            <p:ph type="body" idx="1"/>
          </p:nvPr>
        </p:nvSpPr>
        <p:spPr>
          <a:xfrm>
            <a:off x="838200" y="3429000"/>
            <a:ext cx="4648200" cy="3124200"/>
          </a:xfrm>
        </p:spPr>
        <p:txBody>
          <a:bodyPr/>
          <a:lstStyle/>
          <a:p>
            <a:pPr eaLnBrk="1" hangingPunct="1">
              <a:buFontTx/>
              <a:buNone/>
            </a:pPr>
            <a:r>
              <a:rPr lang="en-US" altLang="en-US" b="1" dirty="0" smtClean="0">
                <a:solidFill>
                  <a:schemeClr val="bg1"/>
                </a:solidFill>
              </a:rPr>
              <a:t>Tim Standish</a:t>
            </a:r>
          </a:p>
          <a:p>
            <a:pPr eaLnBrk="1" hangingPunct="1">
              <a:buFontTx/>
              <a:buNone/>
            </a:pPr>
            <a:r>
              <a:rPr lang="en-US" altLang="en-US" b="1" dirty="0" smtClean="0">
                <a:solidFill>
                  <a:schemeClr val="bg1"/>
                </a:solidFill>
              </a:rPr>
              <a:t>	Molecular genetics</a:t>
            </a:r>
          </a:p>
          <a:p>
            <a:pPr eaLnBrk="1" hangingPunct="1">
              <a:buFontTx/>
              <a:buNone/>
            </a:pPr>
            <a:r>
              <a:rPr lang="en-US" altLang="en-US" b="1" dirty="0" smtClean="0">
                <a:solidFill>
                  <a:schemeClr val="bg1"/>
                </a:solidFill>
              </a:rPr>
              <a:t>	DNA differences</a:t>
            </a:r>
          </a:p>
          <a:p>
            <a:pPr eaLnBrk="1" hangingPunct="1">
              <a:buFontTx/>
              <a:buNone/>
            </a:pPr>
            <a:r>
              <a:rPr lang="en-US" altLang="en-US" b="1" dirty="0" smtClean="0">
                <a:solidFill>
                  <a:schemeClr val="bg1"/>
                </a:solidFill>
              </a:rPr>
              <a:t>         between nematode       	species</a:t>
            </a:r>
          </a:p>
        </p:txBody>
      </p:sp>
      <p:pic>
        <p:nvPicPr>
          <p:cNvPr id="12292" name="Picture 4" descr="Standish"/>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6410325" y="2133600"/>
            <a:ext cx="27336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Stand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76200" y="26670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t>AIIAS</a:t>
            </a:r>
          </a:p>
        </p:txBody>
      </p:sp>
    </p:spTree>
    <p:extLst>
      <p:ext uri="{BB962C8B-B14F-4D97-AF65-F5344CB8AC3E}">
        <p14:creationId xmlns:p14="http://schemas.microsoft.com/office/powerpoint/2010/main" val="2402650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28600"/>
            <a:ext cx="8305800" cy="1143000"/>
          </a:xfrm>
        </p:spPr>
        <p:txBody>
          <a:bodyPr/>
          <a:lstStyle/>
          <a:p>
            <a:pPr eaLnBrk="1" hangingPunct="1"/>
            <a:r>
              <a:rPr lang="en-US" altLang="en-US" b="1" dirty="0" smtClean="0">
                <a:solidFill>
                  <a:srgbClr val="FFC000"/>
                </a:solidFill>
              </a:rPr>
              <a:t>GRI Staff: Jim Gibson, PhD</a:t>
            </a:r>
          </a:p>
        </p:txBody>
      </p:sp>
      <p:sp>
        <p:nvSpPr>
          <p:cNvPr id="13315" name="Text Box 4"/>
          <p:cNvSpPr txBox="1">
            <a:spLocks noChangeArrowheads="1"/>
          </p:cNvSpPr>
          <p:nvPr/>
        </p:nvSpPr>
        <p:spPr bwMode="auto">
          <a:xfrm>
            <a:off x="762000" y="1524000"/>
            <a:ext cx="3962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b="1" dirty="0">
                <a:solidFill>
                  <a:schemeClr val="bg1"/>
                </a:solidFill>
              </a:rPr>
              <a:t>Research Interests:</a:t>
            </a:r>
          </a:p>
          <a:p>
            <a:pPr eaLnBrk="1" hangingPunct="1">
              <a:spcBef>
                <a:spcPct val="0"/>
              </a:spcBef>
              <a:buFontTx/>
              <a:buNone/>
            </a:pPr>
            <a:r>
              <a:rPr lang="en-US" altLang="en-US" b="1" dirty="0">
                <a:solidFill>
                  <a:schemeClr val="bg1"/>
                </a:solidFill>
              </a:rPr>
              <a:t>   Vertebrate  	biogeography 	and speciation</a:t>
            </a:r>
          </a:p>
        </p:txBody>
      </p:sp>
      <p:pic>
        <p:nvPicPr>
          <p:cNvPr id="13316" name="Picture 5" descr="GRI staff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90963"/>
            <a:ext cx="541020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C:\Documents and Settings\jgibson\Desktop\photos\Staff\Gibson.AF03FS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100" y="1828800"/>
            <a:ext cx="3771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02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2116931" y="457200"/>
            <a:ext cx="5029200" cy="1143000"/>
          </a:xfrm>
        </p:spPr>
        <p:txBody>
          <a:bodyPr>
            <a:normAutofit fontScale="90000"/>
          </a:bodyPr>
          <a:lstStyle/>
          <a:p>
            <a:pPr eaLnBrk="1" hangingPunct="1"/>
            <a:r>
              <a:rPr lang="en-US" altLang="en-US" b="1" dirty="0" smtClean="0">
                <a:solidFill>
                  <a:srgbClr val="FFC000"/>
                </a:solidFill>
              </a:rPr>
              <a:t>GRI </a:t>
            </a:r>
            <a:br>
              <a:rPr lang="en-US" altLang="en-US" b="1" dirty="0" smtClean="0">
                <a:solidFill>
                  <a:srgbClr val="FFC000"/>
                </a:solidFill>
              </a:rPr>
            </a:br>
            <a:r>
              <a:rPr lang="en-US" altLang="en-US" b="1" dirty="0" smtClean="0">
                <a:solidFill>
                  <a:srgbClr val="FFC000"/>
                </a:solidFill>
              </a:rPr>
              <a:t>Branch Offices</a:t>
            </a:r>
          </a:p>
        </p:txBody>
      </p:sp>
      <p:sp>
        <p:nvSpPr>
          <p:cNvPr id="15366" name="Text Box 1034"/>
          <p:cNvSpPr txBox="1">
            <a:spLocks noChangeArrowheads="1"/>
          </p:cNvSpPr>
          <p:nvPr/>
        </p:nvSpPr>
        <p:spPr bwMode="auto">
          <a:xfrm>
            <a:off x="1219200" y="4953000"/>
            <a:ext cx="309800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800" b="1" dirty="0" smtClean="0">
                <a:solidFill>
                  <a:schemeClr val="bg1"/>
                </a:solidFill>
              </a:rPr>
              <a:t>Noemi Duran Royo, </a:t>
            </a:r>
            <a:r>
              <a:rPr lang="en-US" altLang="en-US" sz="2800" b="1" dirty="0">
                <a:solidFill>
                  <a:schemeClr val="bg1"/>
                </a:solidFill>
              </a:rPr>
              <a:t>PhD Europe </a:t>
            </a:r>
            <a:r>
              <a:rPr lang="en-US" altLang="en-US" sz="2800" b="1" dirty="0" smtClean="0">
                <a:solidFill>
                  <a:schemeClr val="bg1"/>
                </a:solidFill>
              </a:rPr>
              <a:t>(Spain)</a:t>
            </a:r>
            <a:endParaRPr lang="en-US" altLang="en-US" sz="2800" b="1" dirty="0">
              <a:solidFill>
                <a:schemeClr val="bg1"/>
              </a:solidFill>
            </a:endParaRPr>
          </a:p>
        </p:txBody>
      </p:sp>
      <p:pic>
        <p:nvPicPr>
          <p:cNvPr id="153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431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2"/>
          <p:cNvSpPr txBox="1">
            <a:spLocks noChangeArrowheads="1"/>
          </p:cNvSpPr>
          <p:nvPr/>
        </p:nvSpPr>
        <p:spPr bwMode="auto">
          <a:xfrm>
            <a:off x="5457032" y="4959927"/>
            <a:ext cx="290353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b="1" dirty="0" smtClean="0">
                <a:solidFill>
                  <a:schemeClr val="bg1"/>
                </a:solidFill>
              </a:rPr>
              <a:t>Choi Chong </a:t>
            </a:r>
            <a:r>
              <a:rPr lang="en-US" altLang="en-US" sz="2800" b="1" dirty="0" err="1" smtClean="0">
                <a:solidFill>
                  <a:schemeClr val="bg1"/>
                </a:solidFill>
              </a:rPr>
              <a:t>Geol</a:t>
            </a:r>
            <a:r>
              <a:rPr lang="en-US" altLang="en-US" sz="2800" b="1" dirty="0" smtClean="0">
                <a:solidFill>
                  <a:schemeClr val="bg1"/>
                </a:solidFill>
              </a:rPr>
              <a:t> (John), </a:t>
            </a:r>
            <a:r>
              <a:rPr lang="en-US" altLang="en-US" sz="2800" b="1" dirty="0">
                <a:solidFill>
                  <a:schemeClr val="bg1"/>
                </a:solidFill>
              </a:rPr>
              <a:t>PhD</a:t>
            </a:r>
          </a:p>
          <a:p>
            <a:pPr eaLnBrk="1" hangingPunct="1">
              <a:spcBef>
                <a:spcPct val="0"/>
              </a:spcBef>
              <a:buFontTx/>
              <a:buNone/>
            </a:pPr>
            <a:r>
              <a:rPr lang="en-US" altLang="en-US" sz="2800" b="1" dirty="0">
                <a:solidFill>
                  <a:schemeClr val="bg1"/>
                </a:solidFill>
              </a:rPr>
              <a:t>Asia (Korea)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400" y="1981200"/>
            <a:ext cx="3708400" cy="2781300"/>
          </a:xfrm>
          <a:prstGeom prst="rect">
            <a:avLst/>
          </a:prstGeom>
        </p:spPr>
      </p:pic>
    </p:spTree>
    <p:extLst>
      <p:ext uri="{BB962C8B-B14F-4D97-AF65-F5344CB8AC3E}">
        <p14:creationId xmlns:p14="http://schemas.microsoft.com/office/powerpoint/2010/main" val="4082044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14575" y="87313"/>
            <a:ext cx="7772400" cy="1143000"/>
          </a:xfrm>
        </p:spPr>
        <p:txBody>
          <a:bodyPr/>
          <a:lstStyle/>
          <a:p>
            <a:r>
              <a:rPr lang="en-US" altLang="en-US" b="1" dirty="0" smtClean="0">
                <a:solidFill>
                  <a:srgbClr val="FFC000"/>
                </a:solidFill>
              </a:rPr>
              <a:t>GRI Branch Offices</a:t>
            </a:r>
          </a:p>
        </p:txBody>
      </p:sp>
      <p:pic>
        <p:nvPicPr>
          <p:cNvPr id="16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9924" y="1204912"/>
            <a:ext cx="28575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356" y="774700"/>
            <a:ext cx="26040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4"/>
          <p:cNvSpPr txBox="1">
            <a:spLocks noChangeArrowheads="1"/>
          </p:cNvSpPr>
          <p:nvPr/>
        </p:nvSpPr>
        <p:spPr bwMode="auto">
          <a:xfrm>
            <a:off x="317356" y="4629149"/>
            <a:ext cx="33402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solidFill>
                  <a:schemeClr val="bg1"/>
                </a:solidFill>
              </a:rPr>
              <a:t>Roberto Biaggi, PhD</a:t>
            </a:r>
          </a:p>
          <a:p>
            <a:pPr eaLnBrk="1" hangingPunct="1">
              <a:spcBef>
                <a:spcPct val="0"/>
              </a:spcBef>
              <a:buFontTx/>
              <a:buNone/>
            </a:pPr>
            <a:r>
              <a:rPr lang="en-US" altLang="en-US" sz="2400" b="1" dirty="0">
                <a:solidFill>
                  <a:schemeClr val="bg1"/>
                </a:solidFill>
              </a:rPr>
              <a:t>South America, Spanish (Argentina)</a:t>
            </a:r>
          </a:p>
        </p:txBody>
      </p:sp>
      <p:sp>
        <p:nvSpPr>
          <p:cNvPr id="16390" name="TextBox 5"/>
          <p:cNvSpPr txBox="1">
            <a:spLocks noChangeArrowheads="1"/>
          </p:cNvSpPr>
          <p:nvPr/>
        </p:nvSpPr>
        <p:spPr bwMode="auto">
          <a:xfrm>
            <a:off x="6540211" y="1447800"/>
            <a:ext cx="260378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solidFill>
                  <a:schemeClr val="bg1"/>
                </a:solidFill>
              </a:rPr>
              <a:t>Nahor Neves, PhD</a:t>
            </a:r>
          </a:p>
          <a:p>
            <a:pPr eaLnBrk="1" hangingPunct="1">
              <a:spcBef>
                <a:spcPct val="0"/>
              </a:spcBef>
              <a:buFontTx/>
              <a:buNone/>
            </a:pPr>
            <a:r>
              <a:rPr lang="en-US" altLang="en-US" sz="2400" b="1" dirty="0">
                <a:solidFill>
                  <a:schemeClr val="bg1"/>
                </a:solidFill>
              </a:rPr>
              <a:t>South America, Portuguese</a:t>
            </a:r>
          </a:p>
          <a:p>
            <a:pPr eaLnBrk="1" hangingPunct="1">
              <a:spcBef>
                <a:spcPct val="0"/>
              </a:spcBef>
              <a:buFontTx/>
              <a:buNone/>
            </a:pPr>
            <a:r>
              <a:rPr lang="en-US" altLang="en-US" sz="2400" b="1" dirty="0">
                <a:solidFill>
                  <a:schemeClr val="bg1"/>
                </a:solidFill>
              </a:rPr>
              <a:t>(Brazil)</a:t>
            </a:r>
          </a:p>
        </p:txBody>
      </p:sp>
      <p:sp>
        <p:nvSpPr>
          <p:cNvPr id="2" name="TextBox 1"/>
          <p:cNvSpPr txBox="1"/>
          <p:nvPr/>
        </p:nvSpPr>
        <p:spPr>
          <a:xfrm>
            <a:off x="4635211" y="4629149"/>
            <a:ext cx="3810000" cy="1569660"/>
          </a:xfrm>
          <a:prstGeom prst="rect">
            <a:avLst/>
          </a:prstGeom>
          <a:noFill/>
        </p:spPr>
        <p:txBody>
          <a:bodyPr wrap="square" rtlCol="0">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(Pending) </a:t>
            </a:r>
          </a:p>
          <a:p>
            <a:r>
              <a:rPr lang="en-US" sz="2400" b="1" dirty="0" smtClean="0">
                <a:solidFill>
                  <a:schemeClr val="bg1"/>
                </a:solidFill>
                <a:latin typeface="Times New Roman" panose="02020603050405020304" pitchFamily="18" charset="0"/>
                <a:cs typeface="Times New Roman" panose="02020603050405020304" pitchFamily="18" charset="0"/>
              </a:rPr>
              <a:t>Luciano Gonzalez </a:t>
            </a:r>
            <a:r>
              <a:rPr lang="en-US" sz="2400" b="1" dirty="0" err="1" smtClean="0">
                <a:solidFill>
                  <a:schemeClr val="bg1"/>
                </a:solidFill>
                <a:latin typeface="Times New Roman" panose="02020603050405020304" pitchFamily="18" charset="0"/>
                <a:cs typeface="Times New Roman" panose="02020603050405020304" pitchFamily="18" charset="0"/>
              </a:rPr>
              <a:t>Interamerican</a:t>
            </a:r>
            <a:r>
              <a:rPr lang="en-US" sz="2400" b="1" dirty="0" smtClean="0">
                <a:solidFill>
                  <a:schemeClr val="bg1"/>
                </a:solidFill>
                <a:latin typeface="Times New Roman" panose="02020603050405020304" pitchFamily="18" charset="0"/>
                <a:cs typeface="Times New Roman" panose="02020603050405020304" pitchFamily="18" charset="0"/>
              </a:rPr>
              <a:t> Division, Mexico</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2559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b="1" dirty="0" smtClean="0">
                <a:solidFill>
                  <a:srgbClr val="FFC000"/>
                </a:solidFill>
              </a:rPr>
              <a:t>GRI Resource Centers</a:t>
            </a:r>
          </a:p>
        </p:txBody>
      </p:sp>
      <p:pic>
        <p:nvPicPr>
          <p:cNvPr id="174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0"/>
            <a:ext cx="29829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p:cNvSpPr txBox="1">
            <a:spLocks noChangeArrowheads="1"/>
          </p:cNvSpPr>
          <p:nvPr/>
        </p:nvSpPr>
        <p:spPr bwMode="auto">
          <a:xfrm>
            <a:off x="1066800" y="4714875"/>
            <a:ext cx="26781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b="1" dirty="0">
                <a:solidFill>
                  <a:schemeClr val="bg1"/>
                </a:solidFill>
              </a:rPr>
              <a:t>Peru Adventist University</a:t>
            </a:r>
          </a:p>
        </p:txBody>
      </p:sp>
      <p:pic>
        <p:nvPicPr>
          <p:cNvPr id="174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86000"/>
            <a:ext cx="2935288"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5"/>
          <p:cNvSpPr txBox="1">
            <a:spLocks noChangeArrowheads="1"/>
          </p:cNvSpPr>
          <p:nvPr/>
        </p:nvSpPr>
        <p:spPr bwMode="auto">
          <a:xfrm>
            <a:off x="5181600" y="4714875"/>
            <a:ext cx="2743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b="1" dirty="0">
                <a:solidFill>
                  <a:schemeClr val="bg1"/>
                </a:solidFill>
              </a:rPr>
              <a:t>Chile Adventist University</a:t>
            </a:r>
          </a:p>
        </p:txBody>
      </p:sp>
    </p:spTree>
    <p:extLst>
      <p:ext uri="{BB962C8B-B14F-4D97-AF65-F5344CB8AC3E}">
        <p14:creationId xmlns:p14="http://schemas.microsoft.com/office/powerpoint/2010/main" val="858156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solidFill>
                  <a:srgbClr val="FFC000"/>
                </a:solidFill>
              </a:rPr>
              <a:t>GRI Resource Centers</a:t>
            </a:r>
          </a:p>
        </p:txBody>
      </p:sp>
      <p:pic>
        <p:nvPicPr>
          <p:cNvPr id="1843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2208213"/>
            <a:ext cx="3557587"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404813" y="5126038"/>
            <a:ext cx="3886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b="1" dirty="0">
                <a:solidFill>
                  <a:schemeClr val="bg1"/>
                </a:solidFill>
              </a:rPr>
              <a:t>Northeast Brazil Adventist University</a:t>
            </a:r>
          </a:p>
        </p:txBody>
      </p:sp>
      <p:pic>
        <p:nvPicPr>
          <p:cNvPr id="1843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08213"/>
            <a:ext cx="376237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5"/>
          <p:cNvSpPr txBox="1">
            <a:spLocks noChangeArrowheads="1"/>
          </p:cNvSpPr>
          <p:nvPr/>
        </p:nvSpPr>
        <p:spPr bwMode="auto">
          <a:xfrm>
            <a:off x="5029200" y="5118100"/>
            <a:ext cx="3352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b="1" dirty="0">
                <a:solidFill>
                  <a:schemeClr val="bg1"/>
                </a:solidFill>
              </a:rPr>
              <a:t>UNASP (Brazil Adventist University College</a:t>
            </a:r>
          </a:p>
        </p:txBody>
      </p:sp>
    </p:spTree>
    <p:extLst>
      <p:ext uri="{BB962C8B-B14F-4D97-AF65-F5344CB8AC3E}">
        <p14:creationId xmlns:p14="http://schemas.microsoft.com/office/powerpoint/2010/main" val="4022995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b="1" dirty="0" smtClean="0">
                <a:solidFill>
                  <a:srgbClr val="FFC000"/>
                </a:solidFill>
              </a:rPr>
              <a:t>OUTLINE</a:t>
            </a:r>
            <a:endParaRPr lang="en-US" b="1" dirty="0">
              <a:solidFill>
                <a:srgbClr val="FFC000"/>
              </a:solidFill>
            </a:endParaRPr>
          </a:p>
        </p:txBody>
      </p:sp>
      <p:sp>
        <p:nvSpPr>
          <p:cNvPr id="3" name="TextBox 2"/>
          <p:cNvSpPr txBox="1"/>
          <p:nvPr/>
        </p:nvSpPr>
        <p:spPr>
          <a:xfrm>
            <a:off x="1600200" y="2514600"/>
            <a:ext cx="5562600" cy="1938992"/>
          </a:xfrm>
          <a:prstGeom prst="rect">
            <a:avLst/>
          </a:prstGeom>
          <a:noFill/>
        </p:spPr>
        <p:txBody>
          <a:bodyPr wrap="square" rtlCol="0">
            <a:spAutoFit/>
          </a:bodyPr>
          <a:lstStyle/>
          <a:p>
            <a:pPr>
              <a:spcAft>
                <a:spcPts val="1200"/>
              </a:spcAft>
            </a:pPr>
            <a:r>
              <a:rPr lang="en-US" sz="3200" b="1" dirty="0" smtClean="0">
                <a:solidFill>
                  <a:schemeClr val="bg1"/>
                </a:solidFill>
              </a:rPr>
              <a:t>Who We Are</a:t>
            </a:r>
          </a:p>
          <a:p>
            <a:pPr>
              <a:spcAft>
                <a:spcPts val="1200"/>
              </a:spcAft>
            </a:pPr>
            <a:r>
              <a:rPr lang="en-US" sz="3600" b="1" u="sng" dirty="0" smtClean="0">
                <a:solidFill>
                  <a:schemeClr val="bg1"/>
                </a:solidFill>
              </a:rPr>
              <a:t>How We Seek to Discover</a:t>
            </a:r>
          </a:p>
          <a:p>
            <a:pPr>
              <a:spcAft>
                <a:spcPts val="1200"/>
              </a:spcAft>
            </a:pPr>
            <a:r>
              <a:rPr lang="en-US" sz="3200" b="1" dirty="0" smtClean="0">
                <a:solidFill>
                  <a:schemeClr val="bg1"/>
                </a:solidFill>
              </a:rPr>
              <a:t>How We Seek to Share</a:t>
            </a:r>
            <a:endParaRPr lang="en-US" sz="3200" b="1" dirty="0">
              <a:solidFill>
                <a:schemeClr val="bg1"/>
              </a:solidFill>
            </a:endParaRPr>
          </a:p>
        </p:txBody>
      </p:sp>
    </p:spTree>
    <p:extLst>
      <p:ext uri="{BB962C8B-B14F-4D97-AF65-F5344CB8AC3E}">
        <p14:creationId xmlns:p14="http://schemas.microsoft.com/office/powerpoint/2010/main" val="1098327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0" y="381000"/>
            <a:ext cx="7772400" cy="1143000"/>
          </a:xfrm>
        </p:spPr>
        <p:txBody>
          <a:bodyPr>
            <a:normAutofit fontScale="90000"/>
          </a:bodyPr>
          <a:lstStyle/>
          <a:p>
            <a:pPr eaLnBrk="1" hangingPunct="1"/>
            <a:r>
              <a:rPr lang="en-US" altLang="en-US" b="1" dirty="0" smtClean="0">
                <a:solidFill>
                  <a:srgbClr val="FFC000"/>
                </a:solidFill>
              </a:rPr>
              <a:t>GRI </a:t>
            </a:r>
            <a:br>
              <a:rPr lang="en-US" altLang="en-US" b="1" dirty="0" smtClean="0">
                <a:solidFill>
                  <a:srgbClr val="FFC000"/>
                </a:solidFill>
              </a:rPr>
            </a:br>
            <a:r>
              <a:rPr lang="en-US" altLang="en-US" b="1" dirty="0" smtClean="0">
                <a:solidFill>
                  <a:srgbClr val="FFC000"/>
                </a:solidFill>
              </a:rPr>
              <a:t>Sponsored Research</a:t>
            </a:r>
          </a:p>
        </p:txBody>
      </p:sp>
      <p:sp>
        <p:nvSpPr>
          <p:cNvPr id="19459" name="Text Box 3"/>
          <p:cNvSpPr txBox="1">
            <a:spLocks noChangeArrowheads="1"/>
          </p:cNvSpPr>
          <p:nvPr/>
        </p:nvSpPr>
        <p:spPr bwMode="auto">
          <a:xfrm>
            <a:off x="3886200" y="1981200"/>
            <a:ext cx="50292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b="1" dirty="0">
                <a:solidFill>
                  <a:schemeClr val="bg1"/>
                </a:solidFill>
              </a:rPr>
              <a:t>Staff research projects</a:t>
            </a:r>
          </a:p>
          <a:p>
            <a:pPr eaLnBrk="1" hangingPunct="1">
              <a:spcBef>
                <a:spcPct val="50000"/>
              </a:spcBef>
              <a:buFontTx/>
              <a:buNone/>
            </a:pPr>
            <a:r>
              <a:rPr lang="en-US" altLang="en-US" b="1" dirty="0">
                <a:solidFill>
                  <a:schemeClr val="bg1"/>
                </a:solidFill>
              </a:rPr>
              <a:t>Research grants for SDA researchers</a:t>
            </a:r>
          </a:p>
        </p:txBody>
      </p:sp>
      <p:pic>
        <p:nvPicPr>
          <p:cNvPr id="19460" name="Picture 7" descr="C:\Documents and Settings\jgibson\Desktop\photos\Research\Pisco Whales\Taking out a cast specimen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6291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C:\Documents and Settings\jgibson\Desktop\photos\Staff\Esperante.on whale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291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1" descr="C:\Documents and Settings\jgibson\Desktop\photos\scab99\vantage WA799\WA Yakima14 directional wind ripples 1999.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630738"/>
            <a:ext cx="33528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2" descr="C:\Documents and Settings\jgibson\Desktop\photos\Research\Yellowstone Research\YStone.tree.zone_001.jpg"/>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0" y="2270125"/>
            <a:ext cx="34290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3" descr="C:\Documents and Settings\jgibson\Desktop\photos\Research\Bridger Research\Bridger.green_mud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4290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19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5181600" cy="1905000"/>
          </a:xfrm>
        </p:spPr>
        <p:txBody>
          <a:bodyPr/>
          <a:lstStyle/>
          <a:p>
            <a:pPr eaLnBrk="1" hangingPunct="1"/>
            <a:r>
              <a:rPr lang="en-US" altLang="en-US" b="1" dirty="0" smtClean="0">
                <a:solidFill>
                  <a:srgbClr val="FFC000"/>
                </a:solidFill>
              </a:rPr>
              <a:t>Fossil Whales, </a:t>
            </a:r>
            <a:r>
              <a:rPr lang="en-US" altLang="en-US" b="1" dirty="0" err="1" smtClean="0">
                <a:solidFill>
                  <a:srgbClr val="FFC000"/>
                </a:solidFill>
              </a:rPr>
              <a:t>Pisco</a:t>
            </a:r>
            <a:r>
              <a:rPr lang="en-US" altLang="en-US" b="1" dirty="0" smtClean="0">
                <a:solidFill>
                  <a:srgbClr val="FFC000"/>
                </a:solidFill>
              </a:rPr>
              <a:t> Formation, Peru</a:t>
            </a:r>
          </a:p>
        </p:txBody>
      </p:sp>
      <p:pic>
        <p:nvPicPr>
          <p:cNvPr id="22531" name="Picture 4" descr="Br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0"/>
            <a:ext cx="30162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Esperan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1910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8"/>
          <p:cNvSpPr txBox="1">
            <a:spLocks noChangeArrowheads="1"/>
          </p:cNvSpPr>
          <p:nvPr/>
        </p:nvSpPr>
        <p:spPr bwMode="auto">
          <a:xfrm>
            <a:off x="5867400" y="6324600"/>
            <a:ext cx="30480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Raul Esperante, GRI</a:t>
            </a:r>
          </a:p>
        </p:txBody>
      </p:sp>
      <p:sp>
        <p:nvSpPr>
          <p:cNvPr id="22534" name="Text Box 9"/>
          <p:cNvSpPr txBox="1">
            <a:spLocks noChangeArrowheads="1"/>
          </p:cNvSpPr>
          <p:nvPr/>
        </p:nvSpPr>
        <p:spPr bwMode="auto">
          <a:xfrm>
            <a:off x="6172200" y="35052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Leonard Brand, LLU</a:t>
            </a:r>
          </a:p>
        </p:txBody>
      </p:sp>
      <p:sp>
        <p:nvSpPr>
          <p:cNvPr id="22535" name="Text Box 10"/>
          <p:cNvSpPr txBox="1">
            <a:spLocks noChangeArrowheads="1"/>
          </p:cNvSpPr>
          <p:nvPr/>
        </p:nvSpPr>
        <p:spPr bwMode="auto">
          <a:xfrm>
            <a:off x="457200" y="1828800"/>
            <a:ext cx="5562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b="1" dirty="0">
                <a:solidFill>
                  <a:schemeClr val="bg1"/>
                </a:solidFill>
              </a:rPr>
              <a:t>Once thought to represent a long period of time, now known as rapid catastrophic preservation of fossil whales</a:t>
            </a:r>
          </a:p>
        </p:txBody>
      </p:sp>
      <p:pic>
        <p:nvPicPr>
          <p:cNvPr id="22536" name="Picture 12" descr="Research team on whale IC-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910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3" descr="Excavating a whal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4191000"/>
            <a:ext cx="2000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 Box 14"/>
          <p:cNvSpPr txBox="1">
            <a:spLocks noChangeArrowheads="1"/>
          </p:cNvSpPr>
          <p:nvPr/>
        </p:nvSpPr>
        <p:spPr bwMode="auto">
          <a:xfrm>
            <a:off x="3810000" y="6324600"/>
            <a:ext cx="18288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Excavating</a:t>
            </a:r>
          </a:p>
        </p:txBody>
      </p:sp>
      <p:sp>
        <p:nvSpPr>
          <p:cNvPr id="22539" name="Text Box 15"/>
          <p:cNvSpPr txBox="1">
            <a:spLocks noChangeArrowheads="1"/>
          </p:cNvSpPr>
          <p:nvPr/>
        </p:nvSpPr>
        <p:spPr bwMode="auto">
          <a:xfrm>
            <a:off x="685800" y="6324600"/>
            <a:ext cx="25908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Research Team</a:t>
            </a:r>
          </a:p>
        </p:txBody>
      </p:sp>
    </p:spTree>
    <p:extLst>
      <p:ext uri="{BB962C8B-B14F-4D97-AF65-F5344CB8AC3E}">
        <p14:creationId xmlns:p14="http://schemas.microsoft.com/office/powerpoint/2010/main" val="4242995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4572000" cy="1143000"/>
          </a:xfrm>
        </p:spPr>
        <p:txBody>
          <a:bodyPr>
            <a:noAutofit/>
          </a:bodyPr>
          <a:lstStyle/>
          <a:p>
            <a:r>
              <a:rPr lang="en-US" b="1" dirty="0" smtClean="0">
                <a:solidFill>
                  <a:srgbClr val="FFC000"/>
                </a:solidFill>
              </a:rPr>
              <a:t>Geochemistry of Granites</a:t>
            </a:r>
            <a:endParaRPr lang="en-US" b="1" dirty="0">
              <a:solidFill>
                <a:srgbClr val="FFC000"/>
              </a:solidFill>
            </a:endParaRPr>
          </a:p>
        </p:txBody>
      </p:sp>
      <p:sp>
        <p:nvSpPr>
          <p:cNvPr id="3" name="Content Placeholder 2"/>
          <p:cNvSpPr>
            <a:spLocks noGrp="1"/>
          </p:cNvSpPr>
          <p:nvPr>
            <p:ph idx="1"/>
          </p:nvPr>
        </p:nvSpPr>
        <p:spPr>
          <a:xfrm>
            <a:off x="5029200" y="3886200"/>
            <a:ext cx="3657600" cy="1828800"/>
          </a:xfrm>
        </p:spPr>
        <p:txBody>
          <a:bodyPr>
            <a:normAutofit fontScale="85000" lnSpcReduction="20000"/>
          </a:bodyPr>
          <a:lstStyle/>
          <a:p>
            <a:r>
              <a:rPr lang="en-US" b="1" dirty="0" smtClean="0">
                <a:solidFill>
                  <a:schemeClr val="bg1"/>
                </a:solidFill>
              </a:rPr>
              <a:t>Directed by Dr. Ben Clausen</a:t>
            </a:r>
          </a:p>
          <a:p>
            <a:r>
              <a:rPr lang="en-US" b="1" dirty="0" smtClean="0">
                <a:solidFill>
                  <a:schemeClr val="bg1"/>
                </a:solidFill>
              </a:rPr>
              <a:t>Including Luciano Gonzalez and Ana Martinez</a:t>
            </a:r>
          </a:p>
        </p:txBody>
      </p:sp>
      <p:pic>
        <p:nvPicPr>
          <p:cNvPr id="1026" name="Picture 2" descr="G:\Photos September 2012\Photos September18 2012\GRI Activities\Staff and personnel\Ben\BenInPe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685800"/>
            <a:ext cx="35814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Photos September 2012\Photos September18 2012\GRI Activities\Research\BenPeru\BenCoringDSC_0046A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192328"/>
            <a:ext cx="3768042" cy="252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037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969"/>
            <a:ext cx="3200400" cy="2667000"/>
          </a:xfrm>
        </p:spPr>
        <p:txBody>
          <a:bodyPr>
            <a:normAutofit/>
          </a:bodyPr>
          <a:lstStyle/>
          <a:p>
            <a:r>
              <a:rPr lang="en-US" b="1" dirty="0" smtClean="0">
                <a:solidFill>
                  <a:srgbClr val="FFC000"/>
                </a:solidFill>
              </a:rPr>
              <a:t>GRI Mission Statement</a:t>
            </a:r>
            <a:endParaRPr lang="en-US" b="1" dirty="0">
              <a:solidFill>
                <a:srgbClr val="FFC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40969"/>
            <a:ext cx="4809082" cy="6552221"/>
          </a:xfrm>
          <a:prstGeom prst="rect">
            <a:avLst/>
          </a:prstGeom>
        </p:spPr>
      </p:pic>
    </p:spTree>
    <p:extLst>
      <p:ext uri="{BB962C8B-B14F-4D97-AF65-F5344CB8AC3E}">
        <p14:creationId xmlns:p14="http://schemas.microsoft.com/office/powerpoint/2010/main" val="1313354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304800"/>
            <a:ext cx="7315200" cy="1295400"/>
          </a:xfrm>
        </p:spPr>
        <p:txBody>
          <a:bodyPr/>
          <a:lstStyle/>
          <a:p>
            <a:pPr eaLnBrk="1" hangingPunct="1"/>
            <a:r>
              <a:rPr lang="en-US" altLang="en-US" b="1" dirty="0" smtClean="0">
                <a:solidFill>
                  <a:srgbClr val="FFC000"/>
                </a:solidFill>
              </a:rPr>
              <a:t>Yellowstone Fossil Forest</a:t>
            </a:r>
          </a:p>
        </p:txBody>
      </p:sp>
      <p:sp>
        <p:nvSpPr>
          <p:cNvPr id="20483" name="Rectangle 3"/>
          <p:cNvSpPr>
            <a:spLocks noGrp="1" noChangeArrowheads="1"/>
          </p:cNvSpPr>
          <p:nvPr>
            <p:ph type="body" idx="1"/>
          </p:nvPr>
        </p:nvSpPr>
        <p:spPr>
          <a:xfrm>
            <a:off x="304800" y="1524000"/>
            <a:ext cx="6172200" cy="1981200"/>
          </a:xfrm>
        </p:spPr>
        <p:txBody>
          <a:bodyPr/>
          <a:lstStyle/>
          <a:p>
            <a:pPr eaLnBrk="1" hangingPunct="1">
              <a:lnSpc>
                <a:spcPct val="90000"/>
              </a:lnSpc>
              <a:buFontTx/>
              <a:buNone/>
            </a:pPr>
            <a:r>
              <a:rPr lang="en-US" altLang="en-US" b="1" dirty="0" smtClean="0">
                <a:solidFill>
                  <a:schemeClr val="bg1"/>
                </a:solidFill>
              </a:rPr>
              <a:t>Once thought to require hundreds of thousands of years, but now believed to have been deposited catastrophically</a:t>
            </a:r>
          </a:p>
        </p:txBody>
      </p:sp>
      <p:pic>
        <p:nvPicPr>
          <p:cNvPr id="20484" name="Picture 4" descr="E:\Dscn2225 Harold Coffin.jpg"/>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3733800"/>
            <a:ext cx="2343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descr="D:\YSFF5_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736975"/>
            <a:ext cx="44958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descr="C:\Documents and Settings\jgibson\Desktop\photos\Research\clyd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0"/>
            <a:ext cx="2441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1"/>
          <p:cNvSpPr txBox="1">
            <a:spLocks noChangeArrowheads="1"/>
          </p:cNvSpPr>
          <p:nvPr/>
        </p:nvSpPr>
        <p:spPr bwMode="auto">
          <a:xfrm>
            <a:off x="7848600" y="0"/>
            <a:ext cx="1295400" cy="83099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a:solidFill>
                  <a:schemeClr val="bg1"/>
                </a:solidFill>
              </a:rPr>
              <a:t>Clyde Webster</a:t>
            </a:r>
          </a:p>
        </p:txBody>
      </p:sp>
      <p:sp>
        <p:nvSpPr>
          <p:cNvPr id="20488" name="Text Box 12"/>
          <p:cNvSpPr txBox="1">
            <a:spLocks noChangeArrowheads="1"/>
          </p:cNvSpPr>
          <p:nvPr/>
        </p:nvSpPr>
        <p:spPr bwMode="auto">
          <a:xfrm>
            <a:off x="0" y="6400800"/>
            <a:ext cx="21336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a:solidFill>
                  <a:schemeClr val="bg1"/>
                </a:solidFill>
              </a:rPr>
              <a:t>Harold Coffin</a:t>
            </a:r>
          </a:p>
        </p:txBody>
      </p:sp>
      <p:pic>
        <p:nvPicPr>
          <p:cNvPr id="20489" name="Picture 16" descr="C:\Documents and Settings\jgibson\Desktop\photos\Research\Yellowstone Research\Arct.MikeYN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0363" y="3352800"/>
            <a:ext cx="243363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 Box 17"/>
          <p:cNvSpPr txBox="1">
            <a:spLocks noChangeArrowheads="1"/>
          </p:cNvSpPr>
          <p:nvPr/>
        </p:nvSpPr>
        <p:spPr bwMode="auto">
          <a:xfrm>
            <a:off x="6705600" y="6518275"/>
            <a:ext cx="15287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t>Mike </a:t>
            </a:r>
            <a:r>
              <a:rPr lang="en-US" altLang="en-US" sz="2400" b="1" dirty="0" err="1"/>
              <a:t>Arct</a:t>
            </a:r>
            <a:endParaRPr lang="en-US" altLang="en-US" sz="2400" b="1" dirty="0"/>
          </a:p>
        </p:txBody>
      </p:sp>
      <p:sp>
        <p:nvSpPr>
          <p:cNvPr id="3" name="TextBox 2"/>
          <p:cNvSpPr txBox="1"/>
          <p:nvPr/>
        </p:nvSpPr>
        <p:spPr>
          <a:xfrm>
            <a:off x="2362200" y="6019800"/>
            <a:ext cx="2819400" cy="830997"/>
          </a:xfrm>
          <a:prstGeom prst="rect">
            <a:avLst/>
          </a:prstGeom>
          <a:noFill/>
        </p:spPr>
        <p:txBody>
          <a:bodyPr wrap="square" rtlCol="0">
            <a:spAutoFit/>
          </a:bodyPr>
          <a:lstStyle/>
          <a:p>
            <a:r>
              <a:rPr lang="en-US" sz="2400" b="1" dirty="0" smtClean="0">
                <a:solidFill>
                  <a:schemeClr val="bg1"/>
                </a:solidFill>
              </a:rPr>
              <a:t>Many layers of upright fossil trees.</a:t>
            </a:r>
            <a:endParaRPr lang="en-US" sz="2400" b="1" dirty="0">
              <a:solidFill>
                <a:schemeClr val="bg1"/>
              </a:solidFill>
            </a:endParaRPr>
          </a:p>
        </p:txBody>
      </p:sp>
    </p:spTree>
    <p:extLst>
      <p:ext uri="{BB962C8B-B14F-4D97-AF65-F5344CB8AC3E}">
        <p14:creationId xmlns:p14="http://schemas.microsoft.com/office/powerpoint/2010/main" val="3084172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3048000"/>
            <a:ext cx="5562600" cy="1143000"/>
          </a:xfrm>
        </p:spPr>
        <p:txBody>
          <a:bodyPr/>
          <a:lstStyle/>
          <a:p>
            <a:pPr eaLnBrk="1" hangingPunct="1"/>
            <a:r>
              <a:rPr lang="en-US" altLang="en-US" b="1" dirty="0" smtClean="0">
                <a:solidFill>
                  <a:srgbClr val="FFC000"/>
                </a:solidFill>
              </a:rPr>
              <a:t>Global </a:t>
            </a:r>
            <a:r>
              <a:rPr lang="en-US" altLang="en-US" b="1" dirty="0" err="1" smtClean="0">
                <a:solidFill>
                  <a:srgbClr val="FFC000"/>
                </a:solidFill>
              </a:rPr>
              <a:t>Paleocurrents</a:t>
            </a:r>
            <a:r>
              <a:rPr lang="en-US" altLang="en-US" b="1" dirty="0" smtClean="0">
                <a:solidFill>
                  <a:srgbClr val="FFC000"/>
                </a:solidFill>
              </a:rPr>
              <a:t>:</a:t>
            </a:r>
          </a:p>
        </p:txBody>
      </p:sp>
      <p:pic>
        <p:nvPicPr>
          <p:cNvPr id="23555" name="Picture 4" descr="C:\Documents and Settings\jgibson\Desktop\photos\Staff\Paleozoic_Page_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417763"/>
            <a:ext cx="29718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C:\Documents and Settings\jgibson\Desktop\photos\Research\Paleozoic_Page_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3200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C:\Documents and Settings\jgibson\Desktop\photos\Research\Paleozoic_Page_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2004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7" descr="C:\Documents and Settings\jgibson\Desktop\photos\Research\Paleozoic_Page_3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633913"/>
            <a:ext cx="297180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8"/>
          <p:cNvSpPr txBox="1">
            <a:spLocks noChangeArrowheads="1"/>
          </p:cNvSpPr>
          <p:nvPr/>
        </p:nvSpPr>
        <p:spPr bwMode="auto">
          <a:xfrm>
            <a:off x="7315200" y="4648200"/>
            <a:ext cx="19812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a:solidFill>
                  <a:schemeClr val="bg1"/>
                </a:solidFill>
              </a:rPr>
              <a:t>Precambrian</a:t>
            </a:r>
          </a:p>
        </p:txBody>
      </p:sp>
      <p:sp>
        <p:nvSpPr>
          <p:cNvPr id="23560" name="Text Box 9"/>
          <p:cNvSpPr txBox="1">
            <a:spLocks noChangeArrowheads="1"/>
          </p:cNvSpPr>
          <p:nvPr/>
        </p:nvSpPr>
        <p:spPr bwMode="auto">
          <a:xfrm>
            <a:off x="7772400" y="1981200"/>
            <a:ext cx="14478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a:solidFill>
                  <a:schemeClr val="bg1"/>
                </a:solidFill>
              </a:rPr>
              <a:t>Mesozoic</a:t>
            </a:r>
          </a:p>
        </p:txBody>
      </p:sp>
      <p:sp>
        <p:nvSpPr>
          <p:cNvPr id="23561" name="Text Box 10"/>
          <p:cNvSpPr txBox="1">
            <a:spLocks noChangeArrowheads="1"/>
          </p:cNvSpPr>
          <p:nvPr/>
        </p:nvSpPr>
        <p:spPr bwMode="auto">
          <a:xfrm>
            <a:off x="7696200" y="2438400"/>
            <a:ext cx="1524000" cy="46166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a:solidFill>
                  <a:schemeClr val="bg1"/>
                </a:solidFill>
              </a:rPr>
              <a:t>Paleozoic</a:t>
            </a:r>
          </a:p>
        </p:txBody>
      </p:sp>
      <p:sp>
        <p:nvSpPr>
          <p:cNvPr id="23562" name="Text Box 11"/>
          <p:cNvSpPr txBox="1">
            <a:spLocks noChangeArrowheads="1"/>
          </p:cNvSpPr>
          <p:nvPr/>
        </p:nvSpPr>
        <p:spPr bwMode="auto">
          <a:xfrm>
            <a:off x="1163782" y="2322513"/>
            <a:ext cx="13716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a:solidFill>
                  <a:schemeClr val="bg1"/>
                </a:solidFill>
              </a:rPr>
              <a:t>Neogene</a:t>
            </a:r>
          </a:p>
        </p:txBody>
      </p:sp>
      <p:sp>
        <p:nvSpPr>
          <p:cNvPr id="23563" name="Text Box 13"/>
          <p:cNvSpPr txBox="1">
            <a:spLocks noChangeArrowheads="1"/>
          </p:cNvSpPr>
          <p:nvPr/>
        </p:nvSpPr>
        <p:spPr bwMode="auto">
          <a:xfrm>
            <a:off x="381000" y="4343400"/>
            <a:ext cx="5715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b="1" dirty="0">
                <a:solidFill>
                  <a:schemeClr val="bg1"/>
                </a:solidFill>
              </a:rPr>
              <a:t>Fossilized current indicators unexpectedly show global patterns in Paleozoic sediments</a:t>
            </a:r>
          </a:p>
        </p:txBody>
      </p:sp>
      <p:pic>
        <p:nvPicPr>
          <p:cNvPr id="23564" name="Picture 14" descr="C:\Documents and Settings\jgibson\Desktop\photos\Research\Chadwick.art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15"/>
          <p:cNvSpPr txBox="1">
            <a:spLocks noChangeArrowheads="1"/>
          </p:cNvSpPr>
          <p:nvPr/>
        </p:nvSpPr>
        <p:spPr bwMode="auto">
          <a:xfrm>
            <a:off x="3276600" y="2286000"/>
            <a:ext cx="251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a:solidFill>
                  <a:schemeClr val="bg1"/>
                </a:solidFill>
              </a:rPr>
              <a:t>Arthur Chadwick SWAU</a:t>
            </a:r>
          </a:p>
        </p:txBody>
      </p:sp>
    </p:spTree>
    <p:extLst>
      <p:ext uri="{BB962C8B-B14F-4D97-AF65-F5344CB8AC3E}">
        <p14:creationId xmlns:p14="http://schemas.microsoft.com/office/powerpoint/2010/main" val="1677454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3276600" y="381000"/>
            <a:ext cx="5638800" cy="1143000"/>
          </a:xfrm>
        </p:spPr>
        <p:txBody>
          <a:bodyPr>
            <a:normAutofit fontScale="90000"/>
          </a:bodyPr>
          <a:lstStyle/>
          <a:p>
            <a:pPr eaLnBrk="1" hangingPunct="1"/>
            <a:r>
              <a:rPr lang="en-US" altLang="en-US" b="1" dirty="0" err="1" smtClean="0">
                <a:solidFill>
                  <a:srgbClr val="FFC000"/>
                </a:solidFill>
              </a:rPr>
              <a:t>Tapeats</a:t>
            </a:r>
            <a:r>
              <a:rPr lang="en-US" altLang="en-US" b="1" dirty="0" smtClean="0">
                <a:solidFill>
                  <a:srgbClr val="FFC000"/>
                </a:solidFill>
              </a:rPr>
              <a:t> Sandstone, Grand Canyon</a:t>
            </a:r>
          </a:p>
        </p:txBody>
      </p:sp>
      <p:pic>
        <p:nvPicPr>
          <p:cNvPr id="21507" name="Picture 1028" descr="02180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28625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29" descr="021800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28625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30" descr="Chadwi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590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1032"/>
          <p:cNvSpPr txBox="1">
            <a:spLocks noChangeArrowheads="1"/>
          </p:cNvSpPr>
          <p:nvPr/>
        </p:nvSpPr>
        <p:spPr bwMode="auto">
          <a:xfrm>
            <a:off x="381000" y="3733800"/>
            <a:ext cx="619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a:solidFill>
                  <a:schemeClr val="bg1"/>
                </a:solidFill>
              </a:rPr>
              <a:t>Elaine Kennedy, Arthur Chadwick and others</a:t>
            </a:r>
          </a:p>
        </p:txBody>
      </p:sp>
      <p:sp>
        <p:nvSpPr>
          <p:cNvPr id="21511" name="Text Box 1033"/>
          <p:cNvSpPr txBox="1">
            <a:spLocks noChangeArrowheads="1"/>
          </p:cNvSpPr>
          <p:nvPr/>
        </p:nvSpPr>
        <p:spPr bwMode="auto">
          <a:xfrm>
            <a:off x="3810000" y="1752600"/>
            <a:ext cx="4800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b="1" dirty="0">
                <a:solidFill>
                  <a:schemeClr val="bg1"/>
                </a:solidFill>
              </a:rPr>
              <a:t>Shown to have been deposited catastrophically in deep water</a:t>
            </a:r>
          </a:p>
        </p:txBody>
      </p:sp>
      <p:pic>
        <p:nvPicPr>
          <p:cNvPr id="21512" name="Picture 1034" descr="Tape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67200"/>
            <a:ext cx="2311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1035"/>
          <p:cNvSpPr txBox="1">
            <a:spLocks noChangeArrowheads="1"/>
          </p:cNvSpPr>
          <p:nvPr/>
        </p:nvSpPr>
        <p:spPr bwMode="auto">
          <a:xfrm>
            <a:off x="5943600" y="4267200"/>
            <a:ext cx="22860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Research Team</a:t>
            </a:r>
          </a:p>
        </p:txBody>
      </p:sp>
      <p:sp>
        <p:nvSpPr>
          <p:cNvPr id="21514" name="Text Box 1036"/>
          <p:cNvSpPr txBox="1">
            <a:spLocks noChangeArrowheads="1"/>
          </p:cNvSpPr>
          <p:nvPr/>
        </p:nvSpPr>
        <p:spPr bwMode="auto">
          <a:xfrm>
            <a:off x="2362200" y="6400800"/>
            <a:ext cx="31242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Elaine Kennedy, GRI</a:t>
            </a:r>
          </a:p>
        </p:txBody>
      </p:sp>
      <p:sp>
        <p:nvSpPr>
          <p:cNvPr id="21515" name="Text Box 1037"/>
          <p:cNvSpPr txBox="1">
            <a:spLocks noChangeArrowheads="1"/>
          </p:cNvSpPr>
          <p:nvPr/>
        </p:nvSpPr>
        <p:spPr bwMode="auto">
          <a:xfrm>
            <a:off x="-76200" y="27432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Access by helicopter</a:t>
            </a:r>
          </a:p>
        </p:txBody>
      </p:sp>
    </p:spTree>
    <p:extLst>
      <p:ext uri="{BB962C8B-B14F-4D97-AF65-F5344CB8AC3E}">
        <p14:creationId xmlns:p14="http://schemas.microsoft.com/office/powerpoint/2010/main" val="19454512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smtClean="0">
                <a:solidFill>
                  <a:srgbClr val="FFC000"/>
                </a:solidFill>
              </a:rPr>
              <a:t>OUTLINE</a:t>
            </a:r>
            <a:endParaRPr lang="en-US" dirty="0">
              <a:solidFill>
                <a:srgbClr val="FFC000"/>
              </a:solidFill>
            </a:endParaRPr>
          </a:p>
        </p:txBody>
      </p:sp>
      <p:sp>
        <p:nvSpPr>
          <p:cNvPr id="3" name="TextBox 2"/>
          <p:cNvSpPr txBox="1"/>
          <p:nvPr/>
        </p:nvSpPr>
        <p:spPr>
          <a:xfrm>
            <a:off x="1600200" y="2514600"/>
            <a:ext cx="5562600" cy="1938992"/>
          </a:xfrm>
          <a:prstGeom prst="rect">
            <a:avLst/>
          </a:prstGeom>
          <a:noFill/>
        </p:spPr>
        <p:txBody>
          <a:bodyPr wrap="square" rtlCol="0">
            <a:spAutoFit/>
          </a:bodyPr>
          <a:lstStyle/>
          <a:p>
            <a:pPr>
              <a:spcAft>
                <a:spcPts val="1200"/>
              </a:spcAft>
            </a:pPr>
            <a:r>
              <a:rPr lang="en-US" sz="3200" dirty="0" smtClean="0">
                <a:solidFill>
                  <a:schemeClr val="bg1"/>
                </a:solidFill>
              </a:rPr>
              <a:t>Who We Are</a:t>
            </a:r>
          </a:p>
          <a:p>
            <a:pPr>
              <a:spcAft>
                <a:spcPts val="1200"/>
              </a:spcAft>
            </a:pPr>
            <a:r>
              <a:rPr lang="en-US" sz="3200" dirty="0" smtClean="0">
                <a:solidFill>
                  <a:schemeClr val="bg1"/>
                </a:solidFill>
              </a:rPr>
              <a:t>How We Seek to Discover</a:t>
            </a:r>
          </a:p>
          <a:p>
            <a:pPr>
              <a:spcAft>
                <a:spcPts val="1200"/>
              </a:spcAft>
            </a:pPr>
            <a:r>
              <a:rPr lang="en-US" sz="3600" b="1" u="sng" dirty="0" smtClean="0">
                <a:solidFill>
                  <a:schemeClr val="bg1"/>
                </a:solidFill>
              </a:rPr>
              <a:t>How We Seek to Share</a:t>
            </a:r>
            <a:endParaRPr lang="en-US" sz="3600" b="1" u="sng" dirty="0">
              <a:solidFill>
                <a:schemeClr val="bg1"/>
              </a:solidFill>
            </a:endParaRPr>
          </a:p>
        </p:txBody>
      </p:sp>
    </p:spTree>
    <p:extLst>
      <p:ext uri="{BB962C8B-B14F-4D97-AF65-F5344CB8AC3E}">
        <p14:creationId xmlns:p14="http://schemas.microsoft.com/office/powerpoint/2010/main" val="3947236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2590800"/>
            <a:ext cx="3429000" cy="1143000"/>
          </a:xfrm>
        </p:spPr>
        <p:txBody>
          <a:bodyPr>
            <a:noAutofit/>
          </a:bodyPr>
          <a:lstStyle/>
          <a:p>
            <a:pPr eaLnBrk="1" hangingPunct="1"/>
            <a:r>
              <a:rPr lang="en-US" altLang="en-US" b="1" dirty="0" smtClean="0">
                <a:solidFill>
                  <a:srgbClr val="FFC000"/>
                </a:solidFill>
              </a:rPr>
              <a:t>Seminars, Lectures</a:t>
            </a:r>
          </a:p>
        </p:txBody>
      </p:sp>
      <p:pic>
        <p:nvPicPr>
          <p:cNvPr id="29699" name="Picture 5" descr="D:\in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
            <a:ext cx="2286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7"/>
          <p:cNvSpPr txBox="1">
            <a:spLocks noChangeArrowheads="1"/>
          </p:cNvSpPr>
          <p:nvPr/>
        </p:nvSpPr>
        <p:spPr bwMode="auto">
          <a:xfrm>
            <a:off x="8229600" y="4495800"/>
            <a:ext cx="9144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b="1">
                <a:solidFill>
                  <a:schemeClr val="bg1"/>
                </a:solidFill>
              </a:rPr>
              <a:t>IAD</a:t>
            </a:r>
          </a:p>
        </p:txBody>
      </p:sp>
      <p:sp>
        <p:nvSpPr>
          <p:cNvPr id="29702" name="Text Box 8"/>
          <p:cNvSpPr txBox="1">
            <a:spLocks noChangeArrowheads="1"/>
          </p:cNvSpPr>
          <p:nvPr/>
        </p:nvSpPr>
        <p:spPr bwMode="auto">
          <a:xfrm>
            <a:off x="6096000" y="1676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SUD</a:t>
            </a:r>
          </a:p>
        </p:txBody>
      </p:sp>
      <p:sp>
        <p:nvSpPr>
          <p:cNvPr id="29703" name="Text Box 9"/>
          <p:cNvSpPr txBox="1">
            <a:spLocks noChangeArrowheads="1"/>
          </p:cNvSpPr>
          <p:nvPr/>
        </p:nvSpPr>
        <p:spPr bwMode="auto">
          <a:xfrm>
            <a:off x="76200" y="44958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SAD</a:t>
            </a:r>
          </a:p>
        </p:txBody>
      </p:sp>
      <p:pic>
        <p:nvPicPr>
          <p:cNvPr id="29704" name="Picture 10" descr="D:\ClZaos_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 Box 11"/>
          <p:cNvSpPr txBox="1">
            <a:spLocks noChangeArrowheads="1"/>
          </p:cNvSpPr>
          <p:nvPr/>
        </p:nvSpPr>
        <p:spPr bwMode="auto">
          <a:xfrm>
            <a:off x="8077200" y="1676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ESD</a:t>
            </a:r>
          </a:p>
        </p:txBody>
      </p:sp>
      <p:sp>
        <p:nvSpPr>
          <p:cNvPr id="29706" name="Text Box 13"/>
          <p:cNvSpPr txBox="1">
            <a:spLocks noChangeArrowheads="1"/>
          </p:cNvSpPr>
          <p:nvPr/>
        </p:nvSpPr>
        <p:spPr bwMode="auto">
          <a:xfrm>
            <a:off x="76200" y="16764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a:solidFill>
                  <a:schemeClr val="bg1"/>
                </a:solidFill>
              </a:rPr>
              <a:t>SID</a:t>
            </a:r>
          </a:p>
        </p:txBody>
      </p:sp>
      <p:pic>
        <p:nvPicPr>
          <p:cNvPr id="29707" name="Picture 16" descr="C:\Documents and Settings\jgibson\Desktop\photos\Field Trips\NSD.1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886325"/>
            <a:ext cx="32766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 Box 17"/>
          <p:cNvSpPr txBox="1">
            <a:spLocks noChangeArrowheads="1"/>
          </p:cNvSpPr>
          <p:nvPr/>
        </p:nvSpPr>
        <p:spPr bwMode="auto">
          <a:xfrm>
            <a:off x="3962400" y="4495800"/>
            <a:ext cx="838200" cy="457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NSD</a:t>
            </a:r>
          </a:p>
        </p:txBody>
      </p:sp>
      <p:pic>
        <p:nvPicPr>
          <p:cNvPr id="29709" name="Picture 18" descr="C:\Documents and Settings\jgibson\Desktop\photos\Staff\Standish.AIIAS Studen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 Box 19"/>
          <p:cNvSpPr txBox="1">
            <a:spLocks noChangeArrowheads="1"/>
          </p:cNvSpPr>
          <p:nvPr/>
        </p:nvSpPr>
        <p:spPr bwMode="auto">
          <a:xfrm>
            <a:off x="2286000" y="1676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SSD</a:t>
            </a:r>
          </a:p>
        </p:txBody>
      </p:sp>
      <p:pic>
        <p:nvPicPr>
          <p:cNvPr id="29711" name="Picture 21" descr="C:\Documents and Settings\jgibson\Desktop\photos\brazil02\braz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84738"/>
            <a:ext cx="2895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22" descr="C:\Documents and Settings\jgibson\Desktop\photos\FSCs\FLS.Nigeri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1300" y="2607865"/>
            <a:ext cx="2552700" cy="188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 Box 23"/>
          <p:cNvSpPr txBox="1">
            <a:spLocks noChangeArrowheads="1"/>
          </p:cNvSpPr>
          <p:nvPr/>
        </p:nvSpPr>
        <p:spPr bwMode="auto">
          <a:xfrm>
            <a:off x="5715000" y="4024313"/>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a:solidFill>
                  <a:schemeClr val="bg1"/>
                </a:solidFill>
              </a:rPr>
              <a:t>WAD</a:t>
            </a:r>
          </a:p>
        </p:txBody>
      </p:sp>
      <p:pic>
        <p:nvPicPr>
          <p:cNvPr id="29714" name="Picture 24" descr="C:\Documents and Settings\jgibson\Desktop\photos\FSCs\Kennedy.England clas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667000"/>
            <a:ext cx="25146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Text Box 25"/>
          <p:cNvSpPr txBox="1">
            <a:spLocks noChangeArrowheads="1"/>
          </p:cNvSpPr>
          <p:nvPr/>
        </p:nvSpPr>
        <p:spPr bwMode="auto">
          <a:xfrm>
            <a:off x="76200" y="22860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chemeClr val="bg1"/>
                </a:solidFill>
              </a:rPr>
              <a:t>TED</a:t>
            </a:r>
          </a:p>
        </p:txBody>
      </p:sp>
      <p:pic>
        <p:nvPicPr>
          <p:cNvPr id="29716" name="Picture 26" descr="C:\Documents and Settings\jgibson\Desktop\photos\FSCs\AF03FSC.group.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2984" y="4884738"/>
            <a:ext cx="2631016" cy="1973262"/>
          </a:xfrm>
          <a:prstGeom prst="rect">
            <a:avLst/>
          </a:prstGeom>
        </p:spPr>
      </p:pic>
    </p:spTree>
    <p:extLst>
      <p:ext uri="{BB962C8B-B14F-4D97-AF65-F5344CB8AC3E}">
        <p14:creationId xmlns:p14="http://schemas.microsoft.com/office/powerpoint/2010/main" val="3121056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514600" y="1295400"/>
            <a:ext cx="3886200" cy="1752600"/>
          </a:xfrm>
        </p:spPr>
        <p:txBody>
          <a:bodyPr/>
          <a:lstStyle/>
          <a:p>
            <a:pPr eaLnBrk="1" hangingPunct="1"/>
            <a:r>
              <a:rPr lang="en-US" altLang="en-US" b="1" dirty="0" smtClean="0">
                <a:solidFill>
                  <a:srgbClr val="FFC000"/>
                </a:solidFill>
              </a:rPr>
              <a:t>Field Conferences</a:t>
            </a:r>
          </a:p>
        </p:txBody>
      </p:sp>
      <p:pic>
        <p:nvPicPr>
          <p:cNvPr id="30723" name="Picture 4" descr="C:\Documents and Settings\jgibson\Desktop\photos\Field Trips\australi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3048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C:\Documents and Settings\jgibson\Desktop\photos\Field Trips\EUD.pilatusj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587875"/>
            <a:ext cx="34290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C:\Documents and Settings\jgibson\Desktop\photos\Teach98WA\WA Mt St Helens7 Spirit Lake group pix 1998.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0"/>
            <a:ext cx="3429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8"/>
          <p:cNvSpPr txBox="1">
            <a:spLocks noChangeArrowheads="1"/>
          </p:cNvSpPr>
          <p:nvPr/>
        </p:nvSpPr>
        <p:spPr bwMode="auto">
          <a:xfrm>
            <a:off x="6477000" y="1981200"/>
            <a:ext cx="2286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a:solidFill>
                  <a:schemeClr val="bg1"/>
                </a:solidFill>
              </a:rPr>
              <a:t>SPD Workers</a:t>
            </a:r>
          </a:p>
          <a:p>
            <a:pPr algn="ctr" eaLnBrk="1" hangingPunct="1">
              <a:spcBef>
                <a:spcPct val="0"/>
              </a:spcBef>
              <a:buFontTx/>
              <a:buNone/>
            </a:pPr>
            <a:r>
              <a:rPr lang="en-US" altLang="en-US" sz="2400" b="1">
                <a:solidFill>
                  <a:schemeClr val="bg1"/>
                </a:solidFill>
              </a:rPr>
              <a:t>South Pacific</a:t>
            </a:r>
          </a:p>
        </p:txBody>
      </p:sp>
      <p:sp>
        <p:nvSpPr>
          <p:cNvPr id="30727" name="Text Box 9"/>
          <p:cNvSpPr txBox="1">
            <a:spLocks noChangeArrowheads="1"/>
          </p:cNvSpPr>
          <p:nvPr/>
        </p:nvSpPr>
        <p:spPr bwMode="auto">
          <a:xfrm>
            <a:off x="6400800" y="3810000"/>
            <a:ext cx="236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a:solidFill>
                  <a:schemeClr val="bg1"/>
                </a:solidFill>
              </a:rPr>
              <a:t>Church Leaders</a:t>
            </a:r>
          </a:p>
          <a:p>
            <a:pPr algn="ctr" eaLnBrk="1" hangingPunct="1">
              <a:spcBef>
                <a:spcPct val="0"/>
              </a:spcBef>
              <a:buFontTx/>
              <a:buNone/>
            </a:pPr>
            <a:r>
              <a:rPr lang="en-US" altLang="en-US" sz="2400" b="1">
                <a:solidFill>
                  <a:schemeClr val="bg1"/>
                </a:solidFill>
              </a:rPr>
              <a:t>Europe</a:t>
            </a:r>
          </a:p>
        </p:txBody>
      </p:sp>
      <p:sp>
        <p:nvSpPr>
          <p:cNvPr id="30728" name="Text Box 10"/>
          <p:cNvSpPr txBox="1">
            <a:spLocks noChangeArrowheads="1"/>
          </p:cNvSpPr>
          <p:nvPr/>
        </p:nvSpPr>
        <p:spPr bwMode="auto">
          <a:xfrm>
            <a:off x="228600" y="1920875"/>
            <a:ext cx="243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a:solidFill>
                  <a:schemeClr val="bg1"/>
                </a:solidFill>
              </a:rPr>
              <a:t>Church Leaders</a:t>
            </a:r>
          </a:p>
          <a:p>
            <a:pPr algn="ctr" eaLnBrk="1" hangingPunct="1">
              <a:spcBef>
                <a:spcPct val="0"/>
              </a:spcBef>
              <a:buFontTx/>
              <a:buNone/>
            </a:pPr>
            <a:r>
              <a:rPr lang="en-US" altLang="en-US" sz="2400" b="1">
                <a:solidFill>
                  <a:schemeClr val="bg1"/>
                </a:solidFill>
              </a:rPr>
              <a:t>Wyoming</a:t>
            </a:r>
          </a:p>
        </p:txBody>
      </p:sp>
      <p:sp>
        <p:nvSpPr>
          <p:cNvPr id="30729" name="Text Box 11"/>
          <p:cNvSpPr txBox="1">
            <a:spLocks noChangeArrowheads="1"/>
          </p:cNvSpPr>
          <p:nvPr/>
        </p:nvSpPr>
        <p:spPr bwMode="auto">
          <a:xfrm>
            <a:off x="457200" y="3825875"/>
            <a:ext cx="236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a:solidFill>
                  <a:schemeClr val="bg1"/>
                </a:solidFill>
              </a:rPr>
              <a:t>NAD Teachers</a:t>
            </a:r>
          </a:p>
          <a:p>
            <a:pPr algn="ctr" eaLnBrk="1" hangingPunct="1">
              <a:spcBef>
                <a:spcPct val="0"/>
              </a:spcBef>
              <a:buFontTx/>
              <a:buNone/>
            </a:pPr>
            <a:r>
              <a:rPr lang="en-US" altLang="en-US" sz="2400" b="1">
                <a:solidFill>
                  <a:schemeClr val="bg1"/>
                </a:solidFill>
              </a:rPr>
              <a:t>Mt St Helens</a:t>
            </a:r>
          </a:p>
        </p:txBody>
      </p:sp>
      <p:pic>
        <p:nvPicPr>
          <p:cNvPr id="30730" name="Picture 15" descr="C:\Documents and Settings\jgibson\Desktop\photos\Field Trips\GCynKore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587875"/>
            <a:ext cx="24384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16"/>
          <p:cNvSpPr txBox="1">
            <a:spLocks noChangeArrowheads="1"/>
          </p:cNvSpPr>
          <p:nvPr/>
        </p:nvSpPr>
        <p:spPr bwMode="auto">
          <a:xfrm>
            <a:off x="3352800" y="3810000"/>
            <a:ext cx="251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b="1">
                <a:solidFill>
                  <a:schemeClr val="bg1"/>
                </a:solidFill>
              </a:rPr>
              <a:t>Korean Teachers Grand Canyon</a:t>
            </a:r>
          </a:p>
        </p:txBody>
      </p:sp>
      <p:pic>
        <p:nvPicPr>
          <p:cNvPr id="30732" name="Picture 17" descr="C:\Documents and Settings\jgibson\Desktop\photos\Field Trips\FC92.Cathedrals.GC_001.jpg"/>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0" y="0"/>
            <a:ext cx="28956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879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smtClean="0">
                <a:solidFill>
                  <a:srgbClr val="FFC000"/>
                </a:solidFill>
              </a:rPr>
              <a:t>GRI Activities</a:t>
            </a:r>
            <a:br>
              <a:rPr lang="en-US" b="1" dirty="0" smtClean="0">
                <a:solidFill>
                  <a:srgbClr val="FFC000"/>
                </a:solidFill>
              </a:rPr>
            </a:br>
            <a:r>
              <a:rPr lang="en-US" b="1" dirty="0" smtClean="0">
                <a:solidFill>
                  <a:srgbClr val="FFC000"/>
                </a:solidFill>
              </a:rPr>
              <a:t>Web Publications</a:t>
            </a:r>
            <a:endParaRPr lang="en-US" b="1" dirty="0">
              <a:solidFill>
                <a:srgbClr val="FFC0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43200" y="4191000"/>
            <a:ext cx="1788732" cy="2314829"/>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48200" y="4191000"/>
            <a:ext cx="1776234" cy="2298656"/>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2000" y="4211666"/>
            <a:ext cx="1809367" cy="2341534"/>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553200" y="4191000"/>
            <a:ext cx="1776233" cy="22986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009" y="1407947"/>
            <a:ext cx="3687260" cy="281585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5401" y="1383417"/>
            <a:ext cx="3200399" cy="2864916"/>
          </a:xfrm>
          <a:prstGeom prst="rect">
            <a:avLst/>
          </a:prstGeom>
        </p:spPr>
      </p:pic>
    </p:spTree>
    <p:extLst>
      <p:ext uri="{BB962C8B-B14F-4D97-AF65-F5344CB8AC3E}">
        <p14:creationId xmlns:p14="http://schemas.microsoft.com/office/powerpoint/2010/main" val="152516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GRISDA.ORG</a:t>
            </a:r>
            <a:endParaRPr lang="en-US" b="1" dirty="0">
              <a:solidFill>
                <a:srgbClr val="FFC000"/>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267501"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8521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FFC000"/>
                </a:solidFill>
              </a:rPr>
              <a:t>Ciencia</a:t>
            </a:r>
            <a:r>
              <a:rPr lang="en-US" b="1" dirty="0" smtClean="0">
                <a:solidFill>
                  <a:srgbClr val="FFC000"/>
                </a:solidFill>
              </a:rPr>
              <a:t> de los </a:t>
            </a:r>
            <a:r>
              <a:rPr lang="en-US" b="1" dirty="0" err="1" smtClean="0">
                <a:solidFill>
                  <a:srgbClr val="FFC000"/>
                </a:solidFill>
              </a:rPr>
              <a:t>Orígenes</a:t>
            </a:r>
            <a:endParaRPr lang="en-US" b="1" dirty="0">
              <a:solidFill>
                <a:srgbClr val="FFC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8212077" cy="461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8022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C000"/>
                </a:solidFill>
              </a:rPr>
              <a:t>GRI Outreach Products</a:t>
            </a:r>
            <a:br>
              <a:rPr lang="en-US" b="1" dirty="0" smtClean="0">
                <a:solidFill>
                  <a:srgbClr val="FFC000"/>
                </a:solidFill>
              </a:rPr>
            </a:br>
            <a:r>
              <a:rPr lang="en-US" b="1" dirty="0" smtClean="0">
                <a:solidFill>
                  <a:srgbClr val="FFC000"/>
                </a:solidFill>
              </a:rPr>
              <a:t>Audio-Visual Products</a:t>
            </a:r>
            <a:endParaRPr lang="en-US" b="1" dirty="0">
              <a:solidFill>
                <a:srgbClr val="FFC000"/>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81400" y="1676400"/>
            <a:ext cx="1543803" cy="216950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79015" y="4126136"/>
            <a:ext cx="3052688" cy="2303016"/>
          </a:xfrm>
          <a:prstGeom prst="rect">
            <a:avLst/>
          </a:prstGeom>
        </p:spPr>
      </p:pic>
      <p:pic>
        <p:nvPicPr>
          <p:cNvPr id="5" name="Picture 4" descr="Geoscience - New curriculum introduces science in context of faith: Adventist News Network - Google Chrom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620" y="4226358"/>
            <a:ext cx="3739730" cy="2102572"/>
          </a:xfrm>
          <a:prstGeom prst="rect">
            <a:avLst/>
          </a:prstGeom>
        </p:spPr>
      </p:pic>
      <p:sp>
        <p:nvSpPr>
          <p:cNvPr id="12" name="TextBox 11"/>
          <p:cNvSpPr txBox="1"/>
          <p:nvPr/>
        </p:nvSpPr>
        <p:spPr>
          <a:xfrm>
            <a:off x="5562600" y="6344034"/>
            <a:ext cx="3352800" cy="369332"/>
          </a:xfrm>
          <a:prstGeom prst="rect">
            <a:avLst/>
          </a:prstGeom>
          <a:noFill/>
        </p:spPr>
        <p:txBody>
          <a:bodyPr wrap="square" rtlCol="0">
            <a:spAutoFit/>
          </a:bodyPr>
          <a:lstStyle/>
          <a:p>
            <a:pPr algn="ctr"/>
            <a:r>
              <a:rPr lang="en-US" b="1" dirty="0" smtClean="0">
                <a:solidFill>
                  <a:schemeClr val="bg1"/>
                </a:solidFill>
              </a:rPr>
              <a:t>SPD Media Center</a:t>
            </a:r>
            <a:endParaRPr lang="en-US" b="1" dirty="0">
              <a:solidFill>
                <a:schemeClr val="bg1"/>
              </a:solidFill>
            </a:endParaRPr>
          </a:p>
        </p:txBody>
      </p:sp>
      <p:sp>
        <p:nvSpPr>
          <p:cNvPr id="13" name="TextBox 12"/>
          <p:cNvSpPr txBox="1"/>
          <p:nvPr/>
        </p:nvSpPr>
        <p:spPr>
          <a:xfrm>
            <a:off x="1143000" y="3622671"/>
            <a:ext cx="2209800" cy="369332"/>
          </a:xfrm>
          <a:prstGeom prst="rect">
            <a:avLst/>
          </a:prstGeom>
          <a:noFill/>
        </p:spPr>
        <p:txBody>
          <a:bodyPr wrap="square" rtlCol="0">
            <a:spAutoFit/>
          </a:bodyPr>
          <a:lstStyle/>
          <a:p>
            <a:pPr algn="ctr"/>
            <a:r>
              <a:rPr lang="en-US" b="1" dirty="0" smtClean="0">
                <a:solidFill>
                  <a:schemeClr val="bg1"/>
                </a:solidFill>
              </a:rPr>
              <a:t>SPD Media Center</a:t>
            </a:r>
            <a:endParaRPr lang="en-US" b="1" dirty="0">
              <a:solidFill>
                <a:schemeClr val="bg1"/>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620" y="1676400"/>
            <a:ext cx="2583643" cy="203850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7535" y="1466517"/>
            <a:ext cx="3193066" cy="2379389"/>
          </a:xfrm>
          <a:prstGeom prst="rect">
            <a:avLst/>
          </a:prstGeom>
        </p:spPr>
      </p:pic>
      <p:sp>
        <p:nvSpPr>
          <p:cNvPr id="19" name="TextBox 18"/>
          <p:cNvSpPr txBox="1"/>
          <p:nvPr/>
        </p:nvSpPr>
        <p:spPr>
          <a:xfrm>
            <a:off x="5789254" y="3657600"/>
            <a:ext cx="2467320" cy="646331"/>
          </a:xfrm>
          <a:prstGeom prst="rect">
            <a:avLst/>
          </a:prstGeom>
          <a:noFill/>
        </p:spPr>
        <p:txBody>
          <a:bodyPr wrap="square" rtlCol="0">
            <a:spAutoFit/>
          </a:bodyPr>
          <a:lstStyle/>
          <a:p>
            <a:pPr algn="ctr"/>
            <a:r>
              <a:rPr lang="en-US" b="1" dirty="0" err="1" smtClean="0">
                <a:solidFill>
                  <a:schemeClr val="bg1"/>
                </a:solidFill>
              </a:rPr>
              <a:t>Newbold</a:t>
            </a:r>
            <a:r>
              <a:rPr lang="en-US" b="1" dirty="0" smtClean="0">
                <a:solidFill>
                  <a:schemeClr val="bg1"/>
                </a:solidFill>
              </a:rPr>
              <a:t> College Church</a:t>
            </a:r>
            <a:endParaRPr lang="en-US" b="1" dirty="0">
              <a:solidFill>
                <a:schemeClr val="bg1"/>
              </a:solidFill>
            </a:endParaRPr>
          </a:p>
        </p:txBody>
      </p:sp>
      <p:sp>
        <p:nvSpPr>
          <p:cNvPr id="20" name="TextBox 19"/>
          <p:cNvSpPr txBox="1"/>
          <p:nvPr/>
        </p:nvSpPr>
        <p:spPr>
          <a:xfrm>
            <a:off x="1905000" y="6344034"/>
            <a:ext cx="990600" cy="369332"/>
          </a:xfrm>
          <a:prstGeom prst="rect">
            <a:avLst/>
          </a:prstGeom>
          <a:noFill/>
        </p:spPr>
        <p:txBody>
          <a:bodyPr wrap="square" rtlCol="0">
            <a:spAutoFit/>
          </a:bodyPr>
          <a:lstStyle/>
          <a:p>
            <a:pPr algn="ctr"/>
            <a:r>
              <a:rPr lang="en-US" b="1" dirty="0" smtClean="0">
                <a:solidFill>
                  <a:schemeClr val="bg1"/>
                </a:solidFill>
              </a:rPr>
              <a:t>ANN</a:t>
            </a:r>
            <a:endParaRPr lang="en-US" b="1" dirty="0">
              <a:solidFill>
                <a:schemeClr val="bg1"/>
              </a:solidFill>
            </a:endParaRPr>
          </a:p>
        </p:txBody>
      </p:sp>
      <p:sp>
        <p:nvSpPr>
          <p:cNvPr id="21" name="TextBox 20"/>
          <p:cNvSpPr txBox="1"/>
          <p:nvPr/>
        </p:nvSpPr>
        <p:spPr>
          <a:xfrm>
            <a:off x="3785509" y="3857025"/>
            <a:ext cx="1696203" cy="369332"/>
          </a:xfrm>
          <a:prstGeom prst="rect">
            <a:avLst/>
          </a:prstGeom>
          <a:noFill/>
        </p:spPr>
        <p:txBody>
          <a:bodyPr wrap="square" rtlCol="0">
            <a:spAutoFit/>
          </a:bodyPr>
          <a:lstStyle/>
          <a:p>
            <a:pPr algn="ctr"/>
            <a:r>
              <a:rPr lang="en-US" b="1" dirty="0" err="1" smtClean="0">
                <a:solidFill>
                  <a:schemeClr val="bg1"/>
                </a:solidFill>
              </a:rPr>
              <a:t>Illustra</a:t>
            </a:r>
            <a:r>
              <a:rPr lang="en-US" b="1" dirty="0" smtClean="0">
                <a:solidFill>
                  <a:schemeClr val="bg1"/>
                </a:solidFill>
              </a:rPr>
              <a:t> Media</a:t>
            </a:r>
            <a:endParaRPr lang="en-US" b="1" dirty="0">
              <a:solidFill>
                <a:schemeClr val="bg1"/>
              </a:solidFill>
            </a:endParaRPr>
          </a:p>
        </p:txBody>
      </p:sp>
    </p:spTree>
    <p:extLst>
      <p:ext uri="{BB962C8B-B14F-4D97-AF65-F5344CB8AC3E}">
        <p14:creationId xmlns:p14="http://schemas.microsoft.com/office/powerpoint/2010/main" val="2455582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b="1" dirty="0" smtClean="0">
                <a:solidFill>
                  <a:srgbClr val="FFC000"/>
                </a:solidFill>
              </a:rPr>
              <a:t>The Most Difficult Lesson</a:t>
            </a:r>
            <a:endParaRPr lang="en-US" b="1" dirty="0">
              <a:solidFill>
                <a:srgbClr val="FFC000"/>
              </a:solidFill>
            </a:endParaRPr>
          </a:p>
        </p:txBody>
      </p:sp>
      <p:sp>
        <p:nvSpPr>
          <p:cNvPr id="3" name="Content Placeholder 2"/>
          <p:cNvSpPr>
            <a:spLocks noGrp="1"/>
          </p:cNvSpPr>
          <p:nvPr>
            <p:ph idx="1"/>
          </p:nvPr>
        </p:nvSpPr>
        <p:spPr>
          <a:xfrm>
            <a:off x="762000" y="2133600"/>
            <a:ext cx="7696200" cy="2057400"/>
          </a:xfrm>
        </p:spPr>
        <p:txBody>
          <a:bodyPr>
            <a:normAutofit/>
          </a:bodyPr>
          <a:lstStyle/>
          <a:p>
            <a:pPr marL="0" indent="0">
              <a:buNone/>
            </a:pPr>
            <a:r>
              <a:rPr lang="en-US" b="1" dirty="0">
                <a:solidFill>
                  <a:schemeClr val="bg1"/>
                </a:solidFill>
              </a:rPr>
              <a:t>Apart from Christ we are still incapable of interpreting rightly the language of nature. The most difficult and humiliating lesson that man has to learn </a:t>
            </a:r>
            <a:r>
              <a:rPr lang="en-US" b="1" dirty="0" smtClean="0">
                <a:solidFill>
                  <a:schemeClr val="bg1"/>
                </a:solidFill>
              </a:rPr>
              <a:t>is . . . </a:t>
            </a:r>
            <a:endParaRPr lang="en-US" b="1" dirty="0">
              <a:solidFill>
                <a:schemeClr val="bg1"/>
              </a:solidFill>
            </a:endParaRPr>
          </a:p>
        </p:txBody>
      </p:sp>
      <p:sp>
        <p:nvSpPr>
          <p:cNvPr id="4" name="TextBox 3"/>
          <p:cNvSpPr txBox="1"/>
          <p:nvPr/>
        </p:nvSpPr>
        <p:spPr>
          <a:xfrm>
            <a:off x="777240" y="4210050"/>
            <a:ext cx="7452360" cy="2062103"/>
          </a:xfrm>
          <a:prstGeom prst="rect">
            <a:avLst/>
          </a:prstGeom>
          <a:noFill/>
        </p:spPr>
        <p:txBody>
          <a:bodyPr wrap="square" rtlCol="0">
            <a:spAutoFit/>
          </a:bodyPr>
          <a:lstStyle/>
          <a:p>
            <a:r>
              <a:rPr lang="en-US" sz="3200" b="1" dirty="0" smtClean="0">
                <a:solidFill>
                  <a:schemeClr val="bg1"/>
                </a:solidFill>
              </a:rPr>
              <a:t> is his </a:t>
            </a:r>
            <a:r>
              <a:rPr lang="en-US" sz="3200" b="1" dirty="0">
                <a:solidFill>
                  <a:schemeClr val="bg1"/>
                </a:solidFill>
              </a:rPr>
              <a:t>own inefficiency in depending upon human wisdom, and the sure failure of his efforts to read nature correctly. </a:t>
            </a:r>
          </a:p>
          <a:p>
            <a:r>
              <a:rPr lang="en-US" sz="3200" b="1" dirty="0" smtClean="0">
                <a:solidFill>
                  <a:schemeClr val="bg1"/>
                </a:solidFill>
              </a:rPr>
              <a:t>8 T 257:1</a:t>
            </a:r>
            <a:endParaRPr lang="en-US" sz="3200" b="1" dirty="0">
              <a:solidFill>
                <a:schemeClr val="bg1"/>
              </a:solidFill>
            </a:endParaRPr>
          </a:p>
        </p:txBody>
      </p:sp>
    </p:spTree>
    <p:extLst>
      <p:ext uri="{BB962C8B-B14F-4D97-AF65-F5344CB8AC3E}">
        <p14:creationId xmlns:p14="http://schemas.microsoft.com/office/powerpoint/2010/main" val="1956600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8788"/>
            <a:ext cx="6985352" cy="1143000"/>
          </a:xfrm>
        </p:spPr>
        <p:txBody>
          <a:bodyPr/>
          <a:lstStyle/>
          <a:p>
            <a:r>
              <a:rPr lang="en-US" b="1" dirty="0" smtClean="0">
                <a:solidFill>
                  <a:srgbClr val="FFC000"/>
                </a:solidFill>
              </a:rPr>
              <a:t>Fulfilling the GRI Mission</a:t>
            </a:r>
            <a:endParaRPr lang="en-US" b="1" dirty="0">
              <a:solidFill>
                <a:srgbClr val="FFC000"/>
              </a:solidFill>
            </a:endParaRPr>
          </a:p>
        </p:txBody>
      </p:sp>
      <p:sp>
        <p:nvSpPr>
          <p:cNvPr id="3" name="TextBox 2"/>
          <p:cNvSpPr txBox="1"/>
          <p:nvPr/>
        </p:nvSpPr>
        <p:spPr>
          <a:xfrm>
            <a:off x="779255" y="1220323"/>
            <a:ext cx="7887153" cy="4893647"/>
          </a:xfrm>
          <a:prstGeom prst="rect">
            <a:avLst/>
          </a:prstGeom>
          <a:noFill/>
        </p:spPr>
        <p:txBody>
          <a:bodyPr wrap="square" rtlCol="0">
            <a:spAutoFit/>
          </a:bodyPr>
          <a:lstStyle/>
          <a:p>
            <a:r>
              <a:rPr lang="en-US" sz="2400" b="1" dirty="0" smtClean="0">
                <a:solidFill>
                  <a:schemeClr val="bg1"/>
                </a:solidFill>
              </a:rPr>
              <a:t>DISCOVERY</a:t>
            </a:r>
          </a:p>
          <a:p>
            <a:pPr marL="285750" indent="-285750">
              <a:buFont typeface="Wingdings" panose="05000000000000000000" pitchFamily="2" charset="2"/>
              <a:buChar char="ü"/>
            </a:pPr>
            <a:r>
              <a:rPr lang="en-US" sz="2400" b="1" dirty="0" smtClean="0">
                <a:solidFill>
                  <a:schemeClr val="bg1"/>
                </a:solidFill>
              </a:rPr>
              <a:t>   Research: projects in Italy, Spain, Peru, Utah.</a:t>
            </a:r>
          </a:p>
          <a:p>
            <a:pPr marL="285750" indent="-285750">
              <a:buFont typeface="Wingdings" panose="05000000000000000000" pitchFamily="2" charset="2"/>
              <a:buChar char="ü"/>
            </a:pPr>
            <a:r>
              <a:rPr lang="en-US" sz="2400" b="1" dirty="0">
                <a:solidFill>
                  <a:schemeClr val="bg1"/>
                </a:solidFill>
              </a:rPr>
              <a:t> </a:t>
            </a:r>
            <a:r>
              <a:rPr lang="en-US" sz="2400" b="1" dirty="0" smtClean="0">
                <a:solidFill>
                  <a:schemeClr val="bg1"/>
                </a:solidFill>
              </a:rPr>
              <a:t>  Literature study: continual and ongoing.</a:t>
            </a:r>
          </a:p>
          <a:p>
            <a:pPr marL="285750" indent="-285750">
              <a:buFont typeface="Wingdings" panose="05000000000000000000" pitchFamily="2" charset="2"/>
              <a:buChar char="ü"/>
            </a:pPr>
            <a:r>
              <a:rPr lang="en-US" sz="2400" b="1" dirty="0">
                <a:solidFill>
                  <a:schemeClr val="bg1"/>
                </a:solidFill>
              </a:rPr>
              <a:t> </a:t>
            </a:r>
            <a:r>
              <a:rPr lang="en-US" sz="2400" b="1" dirty="0" smtClean="0">
                <a:solidFill>
                  <a:schemeClr val="bg1"/>
                </a:solidFill>
              </a:rPr>
              <a:t>  Interaction: university meetings, GRICO, 	</a:t>
            </a:r>
          </a:p>
          <a:p>
            <a:pPr lvl="1"/>
            <a:r>
              <a:rPr lang="en-US" sz="2400" b="1" dirty="0" smtClean="0">
                <a:solidFill>
                  <a:schemeClr val="bg1"/>
                </a:solidFill>
              </a:rPr>
              <a:t>professional meetings. </a:t>
            </a:r>
          </a:p>
          <a:p>
            <a:endParaRPr lang="en-US" sz="2400" b="1" dirty="0">
              <a:solidFill>
                <a:schemeClr val="bg1"/>
              </a:solidFill>
            </a:endParaRPr>
          </a:p>
          <a:p>
            <a:r>
              <a:rPr lang="en-US" sz="2400" b="1" dirty="0" smtClean="0">
                <a:solidFill>
                  <a:schemeClr val="bg1"/>
                </a:solidFill>
              </a:rPr>
              <a:t>SHARING</a:t>
            </a:r>
          </a:p>
          <a:p>
            <a:pPr marL="285750" indent="-285750">
              <a:buFont typeface="Wingdings" panose="05000000000000000000" pitchFamily="2" charset="2"/>
              <a:buChar char="ü"/>
            </a:pPr>
            <a:r>
              <a:rPr lang="en-US" sz="2400" b="1" dirty="0">
                <a:solidFill>
                  <a:schemeClr val="bg1"/>
                </a:solidFill>
              </a:rPr>
              <a:t> </a:t>
            </a:r>
            <a:r>
              <a:rPr lang="en-US" sz="2400" b="1" dirty="0" smtClean="0">
                <a:solidFill>
                  <a:schemeClr val="bg1"/>
                </a:solidFill>
              </a:rPr>
              <a:t>  Web redesign; blog; Facebook; FAQs;</a:t>
            </a:r>
          </a:p>
          <a:p>
            <a:r>
              <a:rPr lang="en-US" sz="2400" b="1" dirty="0" smtClean="0">
                <a:solidFill>
                  <a:schemeClr val="bg1"/>
                </a:solidFill>
              </a:rPr>
              <a:t>	church articles; newsletters</a:t>
            </a:r>
            <a:r>
              <a:rPr lang="en-US" sz="2400" b="1" dirty="0">
                <a:solidFill>
                  <a:schemeClr val="bg1"/>
                </a:solidFill>
              </a:rPr>
              <a:t>; </a:t>
            </a:r>
            <a:r>
              <a:rPr lang="en-US" sz="2400" b="1" dirty="0" smtClean="0">
                <a:solidFill>
                  <a:schemeClr val="bg1"/>
                </a:solidFill>
              </a:rPr>
              <a:t>book </a:t>
            </a:r>
            <a:r>
              <a:rPr lang="en-US" sz="2400" b="1" i="1" dirty="0" smtClean="0">
                <a:solidFill>
                  <a:schemeClr val="bg1"/>
                </a:solidFill>
              </a:rPr>
              <a:t>Entrusted</a:t>
            </a:r>
            <a:r>
              <a:rPr lang="en-US" sz="2400" b="1" dirty="0" smtClean="0">
                <a:solidFill>
                  <a:schemeClr val="bg1"/>
                </a:solidFill>
              </a:rPr>
              <a:t>; 	helped with </a:t>
            </a:r>
            <a:r>
              <a:rPr lang="en-US" sz="2400" b="1" i="1" dirty="0" smtClean="0">
                <a:solidFill>
                  <a:schemeClr val="bg1"/>
                </a:solidFill>
              </a:rPr>
              <a:t>Flight</a:t>
            </a:r>
            <a:r>
              <a:rPr lang="en-US" sz="2400" b="1" dirty="0" smtClean="0">
                <a:solidFill>
                  <a:schemeClr val="bg1"/>
                </a:solidFill>
              </a:rPr>
              <a:t> DVD; TV and radio appearances.</a:t>
            </a:r>
          </a:p>
          <a:p>
            <a:pPr marL="285750" indent="-285750">
              <a:buFont typeface="Wingdings" panose="05000000000000000000" pitchFamily="2" charset="2"/>
              <a:buChar char="ü"/>
            </a:pPr>
            <a:r>
              <a:rPr lang="en-US" sz="2400" b="1" dirty="0" smtClean="0">
                <a:solidFill>
                  <a:schemeClr val="bg1"/>
                </a:solidFill>
              </a:rPr>
              <a:t>   Seminars and similar events in all Divisions. </a:t>
            </a:r>
          </a:p>
          <a:p>
            <a:pPr marL="285750" indent="-285750">
              <a:buFont typeface="Wingdings" panose="05000000000000000000" pitchFamily="2" charset="2"/>
              <a:buChar char="ü"/>
            </a:pPr>
            <a:r>
              <a:rPr lang="en-US" sz="2400" b="1" dirty="0">
                <a:solidFill>
                  <a:schemeClr val="bg1"/>
                </a:solidFill>
              </a:rPr>
              <a:t>   Visit universities; </a:t>
            </a:r>
            <a:r>
              <a:rPr lang="en-US" sz="2400" b="1" dirty="0" smtClean="0">
                <a:solidFill>
                  <a:schemeClr val="bg1"/>
                </a:solidFill>
              </a:rPr>
              <a:t>Workers’ meetings</a:t>
            </a:r>
          </a:p>
          <a:p>
            <a:pPr marL="285750" indent="-285750">
              <a:buFont typeface="Wingdings" panose="05000000000000000000" pitchFamily="2" charset="2"/>
              <a:buChar char="ü"/>
            </a:pPr>
            <a:r>
              <a:rPr lang="en-US" sz="2400" b="1" dirty="0">
                <a:solidFill>
                  <a:schemeClr val="bg1"/>
                </a:solidFill>
              </a:rPr>
              <a:t> </a:t>
            </a:r>
            <a:r>
              <a:rPr lang="en-US" sz="2400" b="1" dirty="0" smtClean="0">
                <a:solidFill>
                  <a:schemeClr val="bg1"/>
                </a:solidFill>
              </a:rPr>
              <a:t>  Off-campus </a:t>
            </a:r>
            <a:r>
              <a:rPr lang="en-US" sz="2400" b="1" dirty="0">
                <a:solidFill>
                  <a:schemeClr val="bg1"/>
                </a:solidFill>
              </a:rPr>
              <a:t>meetings for </a:t>
            </a:r>
            <a:r>
              <a:rPr lang="en-US" sz="2400" b="1" dirty="0" smtClean="0">
                <a:solidFill>
                  <a:schemeClr val="bg1"/>
                </a:solidFill>
              </a:rPr>
              <a:t>students, or local churches.</a:t>
            </a:r>
            <a:endParaRPr lang="en-US" sz="24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933" y="0"/>
            <a:ext cx="2125261" cy="2895600"/>
          </a:xfrm>
          <a:prstGeom prst="rect">
            <a:avLst/>
          </a:prstGeom>
        </p:spPr>
      </p:pic>
    </p:spTree>
    <p:extLst>
      <p:ext uri="{BB962C8B-B14F-4D97-AF65-F5344CB8AC3E}">
        <p14:creationId xmlns:p14="http://schemas.microsoft.com/office/powerpoint/2010/main" val="2923816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00200"/>
            <a:ext cx="8229600" cy="1143000"/>
          </a:xfrm>
        </p:spPr>
        <p:txBody>
          <a:bodyPr/>
          <a:lstStyle/>
          <a:p>
            <a:r>
              <a:rPr lang="en-US" b="1" dirty="0" smtClean="0">
                <a:solidFill>
                  <a:srgbClr val="FFC000"/>
                </a:solidFill>
              </a:rPr>
              <a:t>The End</a:t>
            </a:r>
            <a:endParaRPr lang="en-US" b="1" dirty="0">
              <a:solidFill>
                <a:srgbClr val="FFC000"/>
              </a:solidFill>
            </a:endParaRPr>
          </a:p>
        </p:txBody>
      </p:sp>
    </p:spTree>
    <p:extLst>
      <p:ext uri="{BB962C8B-B14F-4D97-AF65-F5344CB8AC3E}">
        <p14:creationId xmlns:p14="http://schemas.microsoft.com/office/powerpoint/2010/main" val="3973336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609600"/>
            <a:ext cx="3276600" cy="5562600"/>
          </a:xfrm>
        </p:spPr>
        <p:txBody>
          <a:bodyPr>
            <a:normAutofit fontScale="90000"/>
          </a:bodyPr>
          <a:lstStyle/>
          <a:p>
            <a:pPr eaLnBrk="1" hangingPunct="1"/>
            <a:r>
              <a:rPr lang="en-US" altLang="en-US" sz="4000" b="1" dirty="0" smtClean="0">
                <a:solidFill>
                  <a:srgbClr val="FFC000"/>
                </a:solidFill>
              </a:rPr>
              <a:t> “In the light shining from the cross, we can rightly interpret nature's teaching.” </a:t>
            </a:r>
            <a:br>
              <a:rPr lang="en-US" altLang="en-US" sz="4000" b="1" dirty="0" smtClean="0">
                <a:solidFill>
                  <a:srgbClr val="FFC000"/>
                </a:solidFill>
              </a:rPr>
            </a:br>
            <a:r>
              <a:rPr lang="en-US" altLang="en-US" sz="4000" b="1" dirty="0" smtClean="0">
                <a:solidFill>
                  <a:srgbClr val="FFC000"/>
                </a:solidFill>
              </a:rPr>
              <a:t>MH 462</a:t>
            </a:r>
            <a:br>
              <a:rPr lang="en-US" altLang="en-US" sz="4000" b="1" dirty="0" smtClean="0">
                <a:solidFill>
                  <a:srgbClr val="FFC000"/>
                </a:solidFill>
              </a:rPr>
            </a:br>
            <a:r>
              <a:rPr lang="en-US" altLang="en-US" sz="4000" b="1" dirty="0" smtClean="0">
                <a:solidFill>
                  <a:srgbClr val="FFC000"/>
                </a:solidFill>
              </a:rPr>
              <a:t>8T 324</a:t>
            </a:r>
          </a:p>
        </p:txBody>
      </p:sp>
      <p:sp>
        <p:nvSpPr>
          <p:cNvPr id="7171" name="Rectangle 4"/>
          <p:cNvSpPr>
            <a:spLocks noChangeArrowheads="1"/>
          </p:cNvSpPr>
          <p:nvPr/>
        </p:nvSpPr>
        <p:spPr bwMode="auto">
          <a:xfrm flipV="1">
            <a:off x="5486400" y="838200"/>
            <a:ext cx="19812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7172" name="Rectangle 5"/>
          <p:cNvSpPr>
            <a:spLocks noChangeArrowheads="1"/>
          </p:cNvSpPr>
          <p:nvPr/>
        </p:nvSpPr>
        <p:spPr bwMode="auto">
          <a:xfrm flipV="1">
            <a:off x="6400800" y="304800"/>
            <a:ext cx="152400" cy="304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pic>
        <p:nvPicPr>
          <p:cNvPr id="7173" name="Picture 6" descr="C:\Documents and Settings\jgibson\Desktop\photos\GRI LL\mikbib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124200"/>
            <a:ext cx="50292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descr="C:\Documents and Settings\jgibson\Desktop\photos\UT NV\UT Moab Dead Horse Point2.jpg"/>
          <p:cNvPicPr>
            <a:picLocks noChangeAspect="1" noChangeArrowheads="1"/>
          </p:cNvPicPr>
          <p:nvPr/>
        </p:nvPicPr>
        <p:blipFill>
          <a:blip r:embed="rId4" cstate="print">
            <a:extLst>
              <a:ext uri="{28A0092B-C50C-407E-A947-70E740481C1C}">
                <a14:useLocalDpi xmlns:a14="http://schemas.microsoft.com/office/drawing/2010/main" val="0"/>
              </a:ext>
            </a:extLst>
          </a:blip>
          <a:srcRect l="847" t="856"/>
          <a:stretch>
            <a:fillRect/>
          </a:stretch>
        </p:blipFill>
        <p:spPr bwMode="auto">
          <a:xfrm>
            <a:off x="3886200" y="1697038"/>
            <a:ext cx="21336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9" descr="C:\Documents and Settings\jgibson\Desktop\photos\humanoid\Hominid line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773238"/>
            <a:ext cx="19812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Line 11"/>
          <p:cNvSpPr>
            <a:spLocks noChangeShapeType="1"/>
          </p:cNvSpPr>
          <p:nvPr/>
        </p:nvSpPr>
        <p:spPr bwMode="auto">
          <a:xfrm flipH="1">
            <a:off x="4419600" y="1066800"/>
            <a:ext cx="16002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7" name="Line 12"/>
          <p:cNvSpPr>
            <a:spLocks noChangeShapeType="1"/>
          </p:cNvSpPr>
          <p:nvPr/>
        </p:nvSpPr>
        <p:spPr bwMode="auto">
          <a:xfrm flipH="1">
            <a:off x="5791200" y="1066800"/>
            <a:ext cx="2286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 name="Line 13"/>
          <p:cNvSpPr>
            <a:spLocks noChangeShapeType="1"/>
          </p:cNvSpPr>
          <p:nvPr/>
        </p:nvSpPr>
        <p:spPr bwMode="auto">
          <a:xfrm flipH="1">
            <a:off x="4953000" y="1066800"/>
            <a:ext cx="10668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9" name="Line 14"/>
          <p:cNvSpPr>
            <a:spLocks noChangeShapeType="1"/>
          </p:cNvSpPr>
          <p:nvPr/>
        </p:nvSpPr>
        <p:spPr bwMode="auto">
          <a:xfrm flipH="1">
            <a:off x="5257800" y="1066800"/>
            <a:ext cx="7620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0" name="Line 15"/>
          <p:cNvSpPr>
            <a:spLocks noChangeShapeType="1"/>
          </p:cNvSpPr>
          <p:nvPr/>
        </p:nvSpPr>
        <p:spPr bwMode="auto">
          <a:xfrm flipH="1">
            <a:off x="5562600" y="1066800"/>
            <a:ext cx="4572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1" name="Line 25"/>
          <p:cNvSpPr>
            <a:spLocks noChangeShapeType="1"/>
          </p:cNvSpPr>
          <p:nvPr/>
        </p:nvSpPr>
        <p:spPr bwMode="auto">
          <a:xfrm>
            <a:off x="6991350" y="1066800"/>
            <a:ext cx="14478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2" name="Line 26"/>
          <p:cNvSpPr>
            <a:spLocks noChangeShapeType="1"/>
          </p:cNvSpPr>
          <p:nvPr/>
        </p:nvSpPr>
        <p:spPr bwMode="auto">
          <a:xfrm>
            <a:off x="6991350" y="1066800"/>
            <a:ext cx="4572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3" name="Line 27"/>
          <p:cNvSpPr>
            <a:spLocks noChangeShapeType="1"/>
          </p:cNvSpPr>
          <p:nvPr/>
        </p:nvSpPr>
        <p:spPr bwMode="auto">
          <a:xfrm>
            <a:off x="7067550" y="1143000"/>
            <a:ext cx="9144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4" name="Line 28"/>
          <p:cNvSpPr>
            <a:spLocks noChangeShapeType="1"/>
          </p:cNvSpPr>
          <p:nvPr/>
        </p:nvSpPr>
        <p:spPr bwMode="auto">
          <a:xfrm>
            <a:off x="7067550" y="1143000"/>
            <a:ext cx="6096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5" name="Line 29"/>
          <p:cNvSpPr>
            <a:spLocks noChangeShapeType="1"/>
          </p:cNvSpPr>
          <p:nvPr/>
        </p:nvSpPr>
        <p:spPr bwMode="auto">
          <a:xfrm>
            <a:off x="6991350" y="1066800"/>
            <a:ext cx="1524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22599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b="1" dirty="0" smtClean="0">
                <a:solidFill>
                  <a:srgbClr val="FFC000"/>
                </a:solidFill>
              </a:rPr>
              <a:t>OUTLINE</a:t>
            </a:r>
            <a:endParaRPr lang="en-US" b="1" dirty="0">
              <a:solidFill>
                <a:srgbClr val="FFC000"/>
              </a:solidFill>
            </a:endParaRPr>
          </a:p>
        </p:txBody>
      </p:sp>
      <p:sp>
        <p:nvSpPr>
          <p:cNvPr id="3" name="TextBox 2"/>
          <p:cNvSpPr txBox="1"/>
          <p:nvPr/>
        </p:nvSpPr>
        <p:spPr>
          <a:xfrm>
            <a:off x="1790700" y="2667000"/>
            <a:ext cx="5562600" cy="1938992"/>
          </a:xfrm>
          <a:prstGeom prst="rect">
            <a:avLst/>
          </a:prstGeom>
          <a:noFill/>
        </p:spPr>
        <p:txBody>
          <a:bodyPr wrap="square" rtlCol="0">
            <a:spAutoFit/>
          </a:bodyPr>
          <a:lstStyle/>
          <a:p>
            <a:pPr>
              <a:spcAft>
                <a:spcPts val="1200"/>
              </a:spcAft>
            </a:pPr>
            <a:r>
              <a:rPr lang="en-US" sz="3600" b="1" u="sng" dirty="0" smtClean="0">
                <a:solidFill>
                  <a:schemeClr val="bg1"/>
                </a:solidFill>
              </a:rPr>
              <a:t>Who We Are</a:t>
            </a:r>
          </a:p>
          <a:p>
            <a:pPr>
              <a:spcAft>
                <a:spcPts val="1200"/>
              </a:spcAft>
            </a:pPr>
            <a:r>
              <a:rPr lang="en-US" sz="3200" b="1" dirty="0" smtClean="0">
                <a:solidFill>
                  <a:schemeClr val="bg1"/>
                </a:solidFill>
              </a:rPr>
              <a:t>How We Seek to Discover</a:t>
            </a:r>
          </a:p>
          <a:p>
            <a:pPr>
              <a:spcAft>
                <a:spcPts val="1200"/>
              </a:spcAft>
            </a:pPr>
            <a:r>
              <a:rPr lang="en-US" sz="3200" b="1" dirty="0" smtClean="0">
                <a:solidFill>
                  <a:schemeClr val="bg1"/>
                </a:solidFill>
              </a:rPr>
              <a:t>How We Seek to Share</a:t>
            </a:r>
            <a:endParaRPr lang="en-US" sz="3200" b="1" dirty="0">
              <a:solidFill>
                <a:schemeClr val="bg1"/>
              </a:solidFill>
            </a:endParaRPr>
          </a:p>
        </p:txBody>
      </p:sp>
    </p:spTree>
    <p:extLst>
      <p:ext uri="{BB962C8B-B14F-4D97-AF65-F5344CB8AC3E}">
        <p14:creationId xmlns:p14="http://schemas.microsoft.com/office/powerpoint/2010/main" val="1251430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2895600"/>
            <a:ext cx="4038600" cy="1143000"/>
          </a:xfrm>
        </p:spPr>
        <p:txBody>
          <a:bodyPr/>
          <a:lstStyle/>
          <a:p>
            <a:pPr eaLnBrk="1" hangingPunct="1"/>
            <a:r>
              <a:rPr lang="en-US" altLang="en-US" b="1" dirty="0" smtClean="0">
                <a:solidFill>
                  <a:srgbClr val="FFC000"/>
                </a:solidFill>
              </a:rPr>
              <a:t>GRI STAFF</a:t>
            </a:r>
          </a:p>
        </p:txBody>
      </p:sp>
      <p:sp>
        <p:nvSpPr>
          <p:cNvPr id="8195" name="Rectangle 3"/>
          <p:cNvSpPr>
            <a:spLocks noGrp="1" noChangeArrowheads="1"/>
          </p:cNvSpPr>
          <p:nvPr>
            <p:ph type="body" idx="1"/>
          </p:nvPr>
        </p:nvSpPr>
        <p:spPr>
          <a:xfrm>
            <a:off x="4495800" y="2438400"/>
            <a:ext cx="4800600" cy="4419600"/>
          </a:xfrm>
        </p:spPr>
        <p:txBody>
          <a:bodyPr/>
          <a:lstStyle/>
          <a:p>
            <a:pPr eaLnBrk="1" hangingPunct="1">
              <a:buFontTx/>
              <a:buNone/>
            </a:pPr>
            <a:r>
              <a:rPr lang="en-US" altLang="en-US" b="1" dirty="0" smtClean="0">
                <a:solidFill>
                  <a:schemeClr val="bg1"/>
                </a:solidFill>
              </a:rPr>
              <a:t>Research</a:t>
            </a:r>
          </a:p>
          <a:p>
            <a:pPr eaLnBrk="1" hangingPunct="1">
              <a:buFontTx/>
              <a:buNone/>
            </a:pPr>
            <a:r>
              <a:rPr lang="en-US" altLang="en-US" b="1" dirty="0" smtClean="0">
                <a:solidFill>
                  <a:schemeClr val="bg1"/>
                </a:solidFill>
              </a:rPr>
              <a:t>	  Staff Research</a:t>
            </a:r>
          </a:p>
          <a:p>
            <a:pPr eaLnBrk="1" hangingPunct="1">
              <a:buFontTx/>
              <a:buNone/>
            </a:pPr>
            <a:r>
              <a:rPr lang="en-US" altLang="en-US" b="1" dirty="0" smtClean="0">
                <a:solidFill>
                  <a:schemeClr val="bg1"/>
                </a:solidFill>
              </a:rPr>
              <a:t>	  Extramural Grants 	</a:t>
            </a:r>
          </a:p>
          <a:p>
            <a:pPr eaLnBrk="1" hangingPunct="1">
              <a:buFontTx/>
              <a:buNone/>
            </a:pPr>
            <a:r>
              <a:rPr lang="en-US" altLang="en-US" b="1" dirty="0" smtClean="0">
                <a:solidFill>
                  <a:schemeClr val="bg1"/>
                </a:solidFill>
              </a:rPr>
              <a:t>Education</a:t>
            </a:r>
          </a:p>
          <a:p>
            <a:pPr eaLnBrk="1" hangingPunct="1">
              <a:buFontTx/>
              <a:buNone/>
            </a:pPr>
            <a:r>
              <a:rPr lang="en-US" altLang="en-US" b="1" dirty="0" smtClean="0">
                <a:solidFill>
                  <a:schemeClr val="bg1"/>
                </a:solidFill>
              </a:rPr>
              <a:t>	  </a:t>
            </a:r>
            <a:r>
              <a:rPr lang="en-US" altLang="en-US" sz="3000" b="1" dirty="0" smtClean="0">
                <a:solidFill>
                  <a:schemeClr val="bg1"/>
                </a:solidFill>
              </a:rPr>
              <a:t>Publishing</a:t>
            </a:r>
          </a:p>
          <a:p>
            <a:pPr eaLnBrk="1" hangingPunct="1">
              <a:buFontTx/>
              <a:buNone/>
            </a:pPr>
            <a:r>
              <a:rPr lang="en-US" altLang="en-US" sz="3000" b="1" dirty="0" smtClean="0">
                <a:solidFill>
                  <a:schemeClr val="bg1"/>
                </a:solidFill>
              </a:rPr>
              <a:t>	  Seminars and Lectures</a:t>
            </a:r>
          </a:p>
          <a:p>
            <a:pPr eaLnBrk="1" hangingPunct="1">
              <a:buFontTx/>
              <a:buNone/>
            </a:pPr>
            <a:r>
              <a:rPr lang="en-US" altLang="en-US" sz="3000" b="1" dirty="0" smtClean="0">
                <a:solidFill>
                  <a:schemeClr val="bg1"/>
                </a:solidFill>
              </a:rPr>
              <a:t>	  Field Conferences</a:t>
            </a:r>
          </a:p>
        </p:txBody>
      </p:sp>
      <p:sp>
        <p:nvSpPr>
          <p:cNvPr id="8196" name="Text Box 7"/>
          <p:cNvSpPr txBox="1">
            <a:spLocks noChangeArrowheads="1"/>
          </p:cNvSpPr>
          <p:nvPr/>
        </p:nvSpPr>
        <p:spPr bwMode="auto">
          <a:xfrm>
            <a:off x="3048000" y="457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2400"/>
          </a:p>
        </p:txBody>
      </p:sp>
      <p:pic>
        <p:nvPicPr>
          <p:cNvPr id="8197" name="Picture 14" descr="Standi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0"/>
            <a:ext cx="31242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5" descr="Clausen Chile Contestando pregunta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8" descr="Esperan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0" descr="C:\Documents and Settings\jgibson\Desktop\photos\FSCs\AF03FSC.Veith.Gibs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2315" y="4686354"/>
            <a:ext cx="1628735" cy="217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G:\Photos September 2012\Photos September18 2012\GRI Activities\Staff and personnel\Nalin\valdorci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636342"/>
            <a:ext cx="2962315" cy="22206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456" y="1992868"/>
            <a:ext cx="1681144" cy="369332"/>
          </a:xfrm>
          <a:prstGeom prst="rect">
            <a:avLst/>
          </a:prstGeom>
          <a:noFill/>
        </p:spPr>
        <p:txBody>
          <a:bodyPr wrap="square" rtlCol="0">
            <a:spAutoFit/>
          </a:bodyPr>
          <a:lstStyle/>
          <a:p>
            <a:pPr algn="ctr"/>
            <a:r>
              <a:rPr lang="en-US" b="1" dirty="0" err="1" smtClean="0">
                <a:solidFill>
                  <a:schemeClr val="bg1"/>
                </a:solidFill>
              </a:rPr>
              <a:t>Raúl</a:t>
            </a:r>
            <a:r>
              <a:rPr lang="en-US" b="1" dirty="0" smtClean="0">
                <a:solidFill>
                  <a:schemeClr val="bg1"/>
                </a:solidFill>
              </a:rPr>
              <a:t> Esperante</a:t>
            </a:r>
            <a:endParaRPr lang="en-US" b="1" dirty="0">
              <a:solidFill>
                <a:schemeClr val="bg1"/>
              </a:solidFill>
            </a:endParaRPr>
          </a:p>
        </p:txBody>
      </p:sp>
      <p:sp>
        <p:nvSpPr>
          <p:cNvPr id="3" name="TextBox 2"/>
          <p:cNvSpPr txBox="1"/>
          <p:nvPr/>
        </p:nvSpPr>
        <p:spPr>
          <a:xfrm>
            <a:off x="4386282" y="1992868"/>
            <a:ext cx="1709718" cy="369332"/>
          </a:xfrm>
          <a:prstGeom prst="rect">
            <a:avLst/>
          </a:prstGeom>
          <a:noFill/>
        </p:spPr>
        <p:txBody>
          <a:bodyPr wrap="square" rtlCol="0">
            <a:spAutoFit/>
          </a:bodyPr>
          <a:lstStyle/>
          <a:p>
            <a:pPr algn="ctr"/>
            <a:r>
              <a:rPr lang="en-US" b="1" dirty="0" smtClean="0">
                <a:solidFill>
                  <a:schemeClr val="bg1"/>
                </a:solidFill>
              </a:rPr>
              <a:t>Ben Clausen</a:t>
            </a:r>
            <a:endParaRPr lang="en-US" b="1" dirty="0">
              <a:solidFill>
                <a:schemeClr val="bg1"/>
              </a:solidFill>
            </a:endParaRPr>
          </a:p>
        </p:txBody>
      </p:sp>
      <p:sp>
        <p:nvSpPr>
          <p:cNvPr id="4" name="TextBox 3"/>
          <p:cNvSpPr txBox="1"/>
          <p:nvPr/>
        </p:nvSpPr>
        <p:spPr>
          <a:xfrm>
            <a:off x="6096000" y="1992868"/>
            <a:ext cx="1676400" cy="369332"/>
          </a:xfrm>
          <a:prstGeom prst="rect">
            <a:avLst/>
          </a:prstGeom>
          <a:noFill/>
        </p:spPr>
        <p:txBody>
          <a:bodyPr wrap="square" rtlCol="0">
            <a:spAutoFit/>
          </a:bodyPr>
          <a:lstStyle/>
          <a:p>
            <a:pPr algn="ctr"/>
            <a:r>
              <a:rPr lang="en-US" b="1" dirty="0" smtClean="0">
                <a:solidFill>
                  <a:schemeClr val="bg1"/>
                </a:solidFill>
              </a:rPr>
              <a:t>Tim Standish</a:t>
            </a:r>
            <a:endParaRPr lang="en-US" b="1" dirty="0">
              <a:solidFill>
                <a:schemeClr val="bg1"/>
              </a:solidFill>
            </a:endParaRPr>
          </a:p>
        </p:txBody>
      </p:sp>
      <p:sp>
        <p:nvSpPr>
          <p:cNvPr id="5" name="TextBox 4"/>
          <p:cNvSpPr txBox="1"/>
          <p:nvPr/>
        </p:nvSpPr>
        <p:spPr>
          <a:xfrm>
            <a:off x="1080215" y="6487687"/>
            <a:ext cx="1752600" cy="369332"/>
          </a:xfrm>
          <a:prstGeom prst="rect">
            <a:avLst/>
          </a:prstGeom>
          <a:noFill/>
        </p:spPr>
        <p:txBody>
          <a:bodyPr wrap="square" rtlCol="0">
            <a:spAutoFit/>
          </a:bodyPr>
          <a:lstStyle/>
          <a:p>
            <a:pPr algn="ctr"/>
            <a:r>
              <a:rPr lang="en-US" b="1" dirty="0" smtClean="0"/>
              <a:t>Ronny Nalin</a:t>
            </a:r>
            <a:endParaRPr lang="en-US" b="1" dirty="0"/>
          </a:p>
        </p:txBody>
      </p:sp>
      <p:sp>
        <p:nvSpPr>
          <p:cNvPr id="6" name="TextBox 5"/>
          <p:cNvSpPr txBox="1"/>
          <p:nvPr/>
        </p:nvSpPr>
        <p:spPr>
          <a:xfrm>
            <a:off x="3200400" y="6477000"/>
            <a:ext cx="1543050" cy="369332"/>
          </a:xfrm>
          <a:prstGeom prst="rect">
            <a:avLst/>
          </a:prstGeom>
          <a:noFill/>
        </p:spPr>
        <p:txBody>
          <a:bodyPr wrap="square" rtlCol="0">
            <a:spAutoFit/>
          </a:bodyPr>
          <a:lstStyle/>
          <a:p>
            <a:pPr algn="ctr"/>
            <a:r>
              <a:rPr lang="en-US" b="1" dirty="0" smtClean="0">
                <a:solidFill>
                  <a:schemeClr val="bg1"/>
                </a:solidFill>
              </a:rPr>
              <a:t>Jim Gibson</a:t>
            </a:r>
            <a:endParaRPr lang="en-US" b="1" dirty="0">
              <a:solidFill>
                <a:schemeClr val="bg1"/>
              </a:solidFill>
            </a:endParaRPr>
          </a:p>
        </p:txBody>
      </p:sp>
    </p:spTree>
    <p:extLst>
      <p:ext uri="{BB962C8B-B14F-4D97-AF65-F5344CB8AC3E}">
        <p14:creationId xmlns:p14="http://schemas.microsoft.com/office/powerpoint/2010/main" val="3014308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971800" y="762000"/>
            <a:ext cx="7772400" cy="1143000"/>
          </a:xfrm>
        </p:spPr>
        <p:txBody>
          <a:bodyPr>
            <a:normAutofit fontScale="90000"/>
          </a:bodyPr>
          <a:lstStyle/>
          <a:p>
            <a:pPr eaLnBrk="1" hangingPunct="1"/>
            <a:r>
              <a:rPr lang="en-US" altLang="en-US" b="1" dirty="0" smtClean="0">
                <a:solidFill>
                  <a:srgbClr val="FFC000"/>
                </a:solidFill>
              </a:rPr>
              <a:t>GRI Staff</a:t>
            </a:r>
            <a:br>
              <a:rPr lang="en-US" altLang="en-US" b="1" dirty="0" smtClean="0">
                <a:solidFill>
                  <a:srgbClr val="FFC000"/>
                </a:solidFill>
              </a:rPr>
            </a:br>
            <a:r>
              <a:rPr lang="en-US" altLang="en-US" b="1" dirty="0" smtClean="0">
                <a:solidFill>
                  <a:srgbClr val="FFC000"/>
                </a:solidFill>
              </a:rPr>
              <a:t>Ben Clausen, PhD</a:t>
            </a:r>
          </a:p>
        </p:txBody>
      </p:sp>
      <p:sp>
        <p:nvSpPr>
          <p:cNvPr id="9219" name="Rectangle 3"/>
          <p:cNvSpPr>
            <a:spLocks noGrp="1" noChangeArrowheads="1"/>
          </p:cNvSpPr>
          <p:nvPr>
            <p:ph type="body" idx="1"/>
          </p:nvPr>
        </p:nvSpPr>
        <p:spPr>
          <a:xfrm>
            <a:off x="228600" y="3581400"/>
            <a:ext cx="4267200" cy="3200400"/>
          </a:xfrm>
        </p:spPr>
        <p:txBody>
          <a:bodyPr/>
          <a:lstStyle/>
          <a:p>
            <a:pPr eaLnBrk="1" hangingPunct="1">
              <a:buFontTx/>
              <a:buNone/>
            </a:pPr>
            <a:r>
              <a:rPr lang="en-US" altLang="en-US" b="1" dirty="0" smtClean="0">
                <a:solidFill>
                  <a:schemeClr val="bg1"/>
                </a:solidFill>
              </a:rPr>
              <a:t>Research Interests:</a:t>
            </a:r>
          </a:p>
          <a:p>
            <a:pPr eaLnBrk="1" hangingPunct="1">
              <a:buFontTx/>
              <a:buNone/>
            </a:pPr>
            <a:r>
              <a:rPr lang="en-US" altLang="en-US" b="1" dirty="0" smtClean="0">
                <a:solidFill>
                  <a:schemeClr val="bg1"/>
                </a:solidFill>
              </a:rPr>
              <a:t>	Nuclear physics shell            	modeling</a:t>
            </a:r>
          </a:p>
          <a:p>
            <a:pPr eaLnBrk="1" hangingPunct="1">
              <a:buFontTx/>
              <a:buNone/>
            </a:pPr>
            <a:r>
              <a:rPr lang="en-US" altLang="en-US" b="1" dirty="0" smtClean="0">
                <a:solidFill>
                  <a:schemeClr val="bg1"/>
                </a:solidFill>
              </a:rPr>
              <a:t>	Radioisotope dating</a:t>
            </a:r>
          </a:p>
          <a:p>
            <a:pPr eaLnBrk="1" hangingPunct="1">
              <a:buFontTx/>
              <a:buNone/>
            </a:pPr>
            <a:r>
              <a:rPr lang="en-US" altLang="en-US" b="1" dirty="0" smtClean="0">
                <a:solidFill>
                  <a:schemeClr val="bg1"/>
                </a:solidFill>
              </a:rPr>
              <a:t>	Igneous petrology</a:t>
            </a:r>
          </a:p>
        </p:txBody>
      </p:sp>
      <p:pic>
        <p:nvPicPr>
          <p:cNvPr id="9220" name="Picture 4" descr="Clausen AZ Flagstaff Sunset3  small frame 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89213"/>
            <a:ext cx="4648200"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Clausen Chile  close"/>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0" y="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636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685800"/>
            <a:ext cx="5715000" cy="1143000"/>
          </a:xfrm>
        </p:spPr>
        <p:txBody>
          <a:bodyPr>
            <a:normAutofit fontScale="90000"/>
          </a:bodyPr>
          <a:lstStyle/>
          <a:p>
            <a:pPr eaLnBrk="1" hangingPunct="1"/>
            <a:r>
              <a:rPr lang="en-US" altLang="en-US" b="1" dirty="0" smtClean="0">
                <a:solidFill>
                  <a:srgbClr val="FFC000"/>
                </a:solidFill>
              </a:rPr>
              <a:t>GRI Staff:</a:t>
            </a:r>
            <a:br>
              <a:rPr lang="en-US" altLang="en-US" b="1" dirty="0" smtClean="0">
                <a:solidFill>
                  <a:srgbClr val="FFC000"/>
                </a:solidFill>
              </a:rPr>
            </a:br>
            <a:r>
              <a:rPr lang="en-US" altLang="en-US" b="1" dirty="0" smtClean="0">
                <a:solidFill>
                  <a:srgbClr val="FFC000"/>
                </a:solidFill>
              </a:rPr>
              <a:t>Raul Esperante, PhD</a:t>
            </a:r>
          </a:p>
        </p:txBody>
      </p:sp>
      <p:sp>
        <p:nvSpPr>
          <p:cNvPr id="10243" name="Rectangle 3"/>
          <p:cNvSpPr>
            <a:spLocks noGrp="1" noChangeArrowheads="1"/>
          </p:cNvSpPr>
          <p:nvPr>
            <p:ph type="body" idx="1"/>
          </p:nvPr>
        </p:nvSpPr>
        <p:spPr>
          <a:xfrm>
            <a:off x="4038600" y="3429000"/>
            <a:ext cx="4800600" cy="2667000"/>
          </a:xfrm>
        </p:spPr>
        <p:txBody>
          <a:bodyPr/>
          <a:lstStyle/>
          <a:p>
            <a:pPr eaLnBrk="1" hangingPunct="1">
              <a:lnSpc>
                <a:spcPct val="90000"/>
              </a:lnSpc>
              <a:buFontTx/>
              <a:buNone/>
            </a:pPr>
            <a:r>
              <a:rPr lang="en-US" altLang="en-US" b="1" dirty="0" smtClean="0">
                <a:solidFill>
                  <a:schemeClr val="bg1"/>
                </a:solidFill>
              </a:rPr>
              <a:t>Research Interests:</a:t>
            </a:r>
          </a:p>
          <a:p>
            <a:pPr eaLnBrk="1" hangingPunct="1">
              <a:lnSpc>
                <a:spcPct val="90000"/>
              </a:lnSpc>
              <a:buFontTx/>
              <a:buNone/>
            </a:pPr>
            <a:r>
              <a:rPr lang="en-US" altLang="en-US" b="1" dirty="0" smtClean="0">
                <a:solidFill>
                  <a:schemeClr val="bg1"/>
                </a:solidFill>
              </a:rPr>
              <a:t>	Processes of fossilization</a:t>
            </a:r>
          </a:p>
          <a:p>
            <a:pPr eaLnBrk="1" hangingPunct="1">
              <a:lnSpc>
                <a:spcPct val="90000"/>
              </a:lnSpc>
              <a:buFontTx/>
              <a:buNone/>
            </a:pPr>
            <a:r>
              <a:rPr lang="en-US" altLang="en-US" b="1" dirty="0" smtClean="0">
                <a:solidFill>
                  <a:schemeClr val="bg1"/>
                </a:solidFill>
              </a:rPr>
              <a:t>	Whale fossils in Peru</a:t>
            </a:r>
          </a:p>
          <a:p>
            <a:pPr eaLnBrk="1" hangingPunct="1">
              <a:lnSpc>
                <a:spcPct val="90000"/>
              </a:lnSpc>
              <a:buFontTx/>
              <a:buNone/>
            </a:pPr>
            <a:r>
              <a:rPr lang="en-US" altLang="en-US" b="1" dirty="0" smtClean="0">
                <a:solidFill>
                  <a:schemeClr val="bg1"/>
                </a:solidFill>
              </a:rPr>
              <a:t>	Whale fossils in Spain</a:t>
            </a:r>
          </a:p>
        </p:txBody>
      </p:sp>
      <p:pic>
        <p:nvPicPr>
          <p:cNvPr id="10244" name="Picture 6" descr="C:\Documents and Settings\jgibson\Desktop\photos\Staff\Esperante.fossil wha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0"/>
            <a:ext cx="38100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C:\Documents and Settings\jgibson\Desktop\photos\Staff\Esperante.speak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36004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508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457200"/>
            <a:ext cx="5715000" cy="1143000"/>
          </a:xfrm>
        </p:spPr>
        <p:txBody>
          <a:bodyPr>
            <a:normAutofit fontScale="90000"/>
          </a:bodyPr>
          <a:lstStyle/>
          <a:p>
            <a:pPr eaLnBrk="1" hangingPunct="1"/>
            <a:r>
              <a:rPr lang="en-US" altLang="en-US" b="1" dirty="0" smtClean="0">
                <a:solidFill>
                  <a:srgbClr val="FFC000"/>
                </a:solidFill>
              </a:rPr>
              <a:t>GRI Staff:</a:t>
            </a:r>
            <a:br>
              <a:rPr lang="en-US" altLang="en-US" b="1" dirty="0" smtClean="0">
                <a:solidFill>
                  <a:srgbClr val="FFC000"/>
                </a:solidFill>
              </a:rPr>
            </a:br>
            <a:r>
              <a:rPr lang="en-US" altLang="en-US" b="1" dirty="0" smtClean="0">
                <a:solidFill>
                  <a:srgbClr val="FFC000"/>
                </a:solidFill>
              </a:rPr>
              <a:t>Ronny Nalin, PhD</a:t>
            </a:r>
          </a:p>
        </p:txBody>
      </p:sp>
      <p:sp>
        <p:nvSpPr>
          <p:cNvPr id="11267" name="Rectangle 3"/>
          <p:cNvSpPr>
            <a:spLocks noGrp="1" noChangeArrowheads="1"/>
          </p:cNvSpPr>
          <p:nvPr>
            <p:ph type="body" idx="1"/>
          </p:nvPr>
        </p:nvSpPr>
        <p:spPr>
          <a:xfrm>
            <a:off x="4038600" y="4151313"/>
            <a:ext cx="4800600" cy="2438400"/>
          </a:xfrm>
        </p:spPr>
        <p:txBody>
          <a:bodyPr/>
          <a:lstStyle/>
          <a:p>
            <a:pPr eaLnBrk="1" hangingPunct="1">
              <a:lnSpc>
                <a:spcPct val="90000"/>
              </a:lnSpc>
              <a:buFontTx/>
              <a:buNone/>
            </a:pPr>
            <a:r>
              <a:rPr lang="en-US" altLang="en-US" b="1" dirty="0" smtClean="0">
                <a:solidFill>
                  <a:schemeClr val="bg1"/>
                </a:solidFill>
              </a:rPr>
              <a:t>Research Interests:</a:t>
            </a:r>
          </a:p>
          <a:p>
            <a:pPr eaLnBrk="1" hangingPunct="1">
              <a:lnSpc>
                <a:spcPct val="90000"/>
              </a:lnSpc>
              <a:buFontTx/>
              <a:buNone/>
            </a:pPr>
            <a:r>
              <a:rPr lang="en-US" altLang="en-US" b="1" dirty="0" smtClean="0">
                <a:solidFill>
                  <a:schemeClr val="bg1"/>
                </a:solidFill>
              </a:rPr>
              <a:t>	Sedimentology	</a:t>
            </a:r>
          </a:p>
          <a:p>
            <a:pPr eaLnBrk="1" hangingPunct="1">
              <a:lnSpc>
                <a:spcPct val="90000"/>
              </a:lnSpc>
              <a:buFontTx/>
              <a:buNone/>
            </a:pPr>
            <a:r>
              <a:rPr lang="en-US" altLang="en-US" b="1" dirty="0" smtClean="0">
                <a:solidFill>
                  <a:schemeClr val="bg1"/>
                </a:solidFill>
              </a:rPr>
              <a:t>	Non-tropical carbonates</a:t>
            </a:r>
          </a:p>
          <a:p>
            <a:pPr eaLnBrk="1" hangingPunct="1">
              <a:lnSpc>
                <a:spcPct val="90000"/>
              </a:lnSpc>
              <a:buFontTx/>
              <a:buNone/>
            </a:pPr>
            <a:r>
              <a:rPr lang="en-US" altLang="en-US" b="1" dirty="0" smtClean="0">
                <a:solidFill>
                  <a:schemeClr val="bg1"/>
                </a:solidFill>
              </a:rPr>
              <a:t>	Sequence stratigraphy</a:t>
            </a:r>
          </a:p>
        </p:txBody>
      </p:sp>
      <p:pic>
        <p:nvPicPr>
          <p:cNvPr id="11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371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03200"/>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984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2313</TotalTime>
  <Words>1370</Words>
  <Application>Microsoft Office PowerPoint</Application>
  <PresentationFormat>On-screen Show (4:3)</PresentationFormat>
  <Paragraphs>180</Paragraphs>
  <Slides>31</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Times New Roman</vt:lpstr>
      <vt:lpstr>Wingdings</vt:lpstr>
      <vt:lpstr>Office Theme</vt:lpstr>
      <vt:lpstr>Serving the Seventh-day Adventist Church www.grisda.org</vt:lpstr>
      <vt:lpstr>GRI Mission Statement</vt:lpstr>
      <vt:lpstr>The Most Difficult Lesson</vt:lpstr>
      <vt:lpstr> “In the light shining from the cross, we can rightly interpret nature's teaching.”  MH 462 8T 324</vt:lpstr>
      <vt:lpstr>OUTLINE</vt:lpstr>
      <vt:lpstr>GRI STAFF</vt:lpstr>
      <vt:lpstr>GRI Staff Ben Clausen, PhD</vt:lpstr>
      <vt:lpstr>GRI Staff: Raul Esperante, PhD</vt:lpstr>
      <vt:lpstr>GRI Staff: Ronny Nalin, PhD</vt:lpstr>
      <vt:lpstr>GRI Staff:  Tim Standish, PhD </vt:lpstr>
      <vt:lpstr>GRI Staff: Jim Gibson, PhD</vt:lpstr>
      <vt:lpstr>GRI  Branch Offices</vt:lpstr>
      <vt:lpstr>GRI Branch Offices</vt:lpstr>
      <vt:lpstr>GRI Resource Centers</vt:lpstr>
      <vt:lpstr>GRI Resource Centers</vt:lpstr>
      <vt:lpstr>OUTLINE</vt:lpstr>
      <vt:lpstr>GRI  Sponsored Research</vt:lpstr>
      <vt:lpstr>Fossil Whales, Pisco Formation, Peru</vt:lpstr>
      <vt:lpstr>Geochemistry of Granites</vt:lpstr>
      <vt:lpstr>Yellowstone Fossil Forest</vt:lpstr>
      <vt:lpstr>Global Paleocurrents:</vt:lpstr>
      <vt:lpstr>Tapeats Sandstone, Grand Canyon</vt:lpstr>
      <vt:lpstr>OUTLINE</vt:lpstr>
      <vt:lpstr>Seminars, Lectures</vt:lpstr>
      <vt:lpstr>Field Conferences</vt:lpstr>
      <vt:lpstr>GRI Activities Web Publications</vt:lpstr>
      <vt:lpstr>GRISDA.ORG</vt:lpstr>
      <vt:lpstr>Ciencia de los Orígenes</vt:lpstr>
      <vt:lpstr>GRI Outreach Products Audio-Visual Products</vt:lpstr>
      <vt:lpstr>Fulfilling the GRI Mission</vt:lpstr>
      <vt:lpstr>The End</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Director’s Report</dc:title>
  <dc:creator>Gibson, Jim (LLU)</dc:creator>
  <cp:lastModifiedBy>Doug</cp:lastModifiedBy>
  <cp:revision>181</cp:revision>
  <dcterms:created xsi:type="dcterms:W3CDTF">2014-02-05T18:46:31Z</dcterms:created>
  <dcterms:modified xsi:type="dcterms:W3CDTF">2017-07-14T03:14:15Z</dcterms:modified>
</cp:coreProperties>
</file>