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30"/>
  </p:notesMasterIdLst>
  <p:sldIdLst>
    <p:sldId id="256" r:id="rId2"/>
    <p:sldId id="299" r:id="rId3"/>
    <p:sldId id="310" r:id="rId4"/>
    <p:sldId id="283" r:id="rId5"/>
    <p:sldId id="258" r:id="rId6"/>
    <p:sldId id="259" r:id="rId7"/>
    <p:sldId id="262" r:id="rId8"/>
    <p:sldId id="261" r:id="rId9"/>
    <p:sldId id="282" r:id="rId10"/>
    <p:sldId id="306" r:id="rId11"/>
    <p:sldId id="305" r:id="rId12"/>
    <p:sldId id="298" r:id="rId13"/>
    <p:sldId id="294" r:id="rId14"/>
    <p:sldId id="295" r:id="rId15"/>
    <p:sldId id="293" r:id="rId16"/>
    <p:sldId id="269" r:id="rId17"/>
    <p:sldId id="264" r:id="rId18"/>
    <p:sldId id="266" r:id="rId19"/>
    <p:sldId id="297" r:id="rId20"/>
    <p:sldId id="268" r:id="rId21"/>
    <p:sldId id="287" r:id="rId22"/>
    <p:sldId id="285" r:id="rId23"/>
    <p:sldId id="289" r:id="rId24"/>
    <p:sldId id="286" r:id="rId25"/>
    <p:sldId id="263" r:id="rId26"/>
    <p:sldId id="301" r:id="rId27"/>
    <p:sldId id="300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038D9-C985-444F-AA36-F17442DE7000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E6A70-D663-42F6-A31E-E8A037A0B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0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God said, let there be light, and there</a:t>
            </a:r>
            <a:r>
              <a:rPr lang="en-US" baseline="0" dirty="0" smtClean="0"/>
              <a:t> was light</a:t>
            </a:r>
            <a:r>
              <a:rPr lang="en-US" dirty="0" smtClean="0"/>
              <a:t>. So the </a:t>
            </a:r>
            <a:r>
              <a:rPr lang="en-US" baseline="0" dirty="0" smtClean="0"/>
              <a:t>evening and morning were the first day. Genesis 1:3, 5, NKJV.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E6A70-D663-42F6-A31E-E8A037A0B1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3161-0829-4833-8BBC-90C4BC02BE1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505BB0-DC9D-4289-A486-1CB92B203E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3161-0829-4833-8BBC-90C4BC02BE1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5BB0-DC9D-4289-A486-1CB92B203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3161-0829-4833-8BBC-90C4BC02BE1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5BB0-DC9D-4289-A486-1CB92B203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3161-0829-4833-8BBC-90C4BC02BE1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5BB0-DC9D-4289-A486-1CB92B203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3161-0829-4833-8BBC-90C4BC02BE1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5BB0-DC9D-4289-A486-1CB92B203E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3161-0829-4833-8BBC-90C4BC02BE1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5BB0-DC9D-4289-A486-1CB92B203E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3161-0829-4833-8BBC-90C4BC02BE1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5BB0-DC9D-4289-A486-1CB92B203E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3161-0829-4833-8BBC-90C4BC02BE1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5BB0-DC9D-4289-A486-1CB92B203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3161-0829-4833-8BBC-90C4BC02BE1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5BB0-DC9D-4289-A486-1CB92B203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3161-0829-4833-8BBC-90C4BC02BE1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5BB0-DC9D-4289-A486-1CB92B203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3161-0829-4833-8BBC-90C4BC02BE1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5BB0-DC9D-4289-A486-1CB92B203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A163161-0829-4833-8BBC-90C4BC02BE1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C505BB0-DC9D-4289-A486-1CB92B203E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924050"/>
          </a:xfrm>
          <a:noFill/>
        </p:spPr>
        <p:txBody>
          <a:bodyPr>
            <a:normAutofit/>
          </a:bodyPr>
          <a:lstStyle/>
          <a:p>
            <a:r>
              <a:rPr lang="en-US" sz="4000" b="1" dirty="0" smtClean="0"/>
              <a:t>The Creator of Nature and the Nature of the Creator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419600"/>
            <a:ext cx="6553200" cy="1066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L. J. Gibson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Geoscience Research Institute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www.grisda.org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012"/>
            <a:ext cx="8229600" cy="1600200"/>
          </a:xfrm>
        </p:spPr>
        <p:txBody>
          <a:bodyPr/>
          <a:lstStyle/>
          <a:p>
            <a:r>
              <a:rPr lang="en-US" sz="4400" b="1" dirty="0" smtClean="0"/>
              <a:t>Beauty in Nature</a:t>
            </a:r>
            <a:br>
              <a:rPr lang="en-US" sz="4400" b="1" dirty="0" smtClean="0"/>
            </a:br>
            <a:r>
              <a:rPr lang="en-US" sz="3600" b="1" dirty="0" smtClean="0"/>
              <a:t>“Consider the Lilies”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54" y="2159330"/>
            <a:ext cx="4076204" cy="27174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33600"/>
            <a:ext cx="27432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51816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Troupial</a:t>
            </a:r>
            <a:endParaRPr lang="en-US" sz="2800" b="1" dirty="0" smtClean="0"/>
          </a:p>
          <a:p>
            <a:r>
              <a:rPr lang="en-US" dirty="0" smtClean="0"/>
              <a:t>Andreas </a:t>
            </a:r>
            <a:r>
              <a:rPr lang="en-US" dirty="0" err="1" smtClean="0"/>
              <a:t>Trepte</a:t>
            </a:r>
            <a:r>
              <a:rPr lang="en-US" dirty="0" smtClean="0"/>
              <a:t>.  CCA4.0</a:t>
            </a:r>
          </a:p>
          <a:p>
            <a:r>
              <a:rPr lang="en-US" dirty="0" smtClean="0"/>
              <a:t>www.photo-natur.de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1816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Dahlia Flower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Ragesoss</a:t>
            </a:r>
            <a:r>
              <a:rPr lang="en-US" dirty="0" smtClean="0"/>
              <a:t>. Commons.</a:t>
            </a:r>
          </a:p>
          <a:p>
            <a:r>
              <a:rPr lang="en-US" dirty="0" smtClean="0"/>
              <a:t>GNU Free Doc.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371600"/>
          </a:xfrm>
        </p:spPr>
        <p:txBody>
          <a:bodyPr/>
          <a:lstStyle/>
          <a:p>
            <a:r>
              <a:rPr lang="en-US" sz="4400" b="1" dirty="0" smtClean="0"/>
              <a:t>The Dark Side of Nature</a:t>
            </a:r>
            <a:br>
              <a:rPr lang="en-US" sz="4400" b="1" dirty="0" smtClean="0"/>
            </a:br>
            <a:r>
              <a:rPr lang="en-US" sz="4400" b="1" dirty="0" smtClean="0"/>
              <a:t>Violence, Suffering, Death</a:t>
            </a:r>
            <a:endParaRPr lang="en-US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6096974" cy="4001139"/>
          </a:xfrm>
        </p:spPr>
      </p:pic>
      <p:sp>
        <p:nvSpPr>
          <p:cNvPr id="5" name="TextBox 4"/>
          <p:cNvSpPr txBox="1"/>
          <p:nvPr/>
        </p:nvSpPr>
        <p:spPr>
          <a:xfrm>
            <a:off x="1219200" y="5899882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Wolves eating a deer</a:t>
            </a:r>
            <a:r>
              <a:rPr lang="en-US" dirty="0" smtClean="0"/>
              <a:t>. Photo by </a:t>
            </a:r>
            <a:r>
              <a:rPr lang="en-US" dirty="0" err="1" smtClean="0"/>
              <a:t>Ipuser</a:t>
            </a:r>
            <a:r>
              <a:rPr lang="en-US" dirty="0" smtClean="0"/>
              <a:t>, CCA2.0,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7804"/>
          </a:xfrm>
        </p:spPr>
        <p:txBody>
          <a:bodyPr/>
          <a:lstStyle/>
          <a:p>
            <a:r>
              <a:rPr lang="en-US" sz="4000" b="1" dirty="0" smtClean="0">
                <a:effectLst/>
              </a:rPr>
              <a:t>The Creator of Nature</a:t>
            </a:r>
            <a:endParaRPr lang="en-US" sz="32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“What a book a Devil’s Chaplain might write on the clumsy, wasteful, blundering low and horridly cruel works of nature.”</a:t>
            </a:r>
          </a:p>
          <a:p>
            <a:pPr marL="0" indent="0" algn="r"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Charles Darwin. Letter to Joseph Hooker, July 13, 1856.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“But I own that I cannot see as plainly as others do, and as I should wish to do, evidence of design and beneficence on all sides of us. There seems to me too much misery in the world.”</a:t>
            </a:r>
          </a:p>
          <a:p>
            <a:pPr marL="0" indent="0" algn="r"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Charles Darwin. Letter to </a:t>
            </a:r>
            <a:r>
              <a:rPr lang="en-US" sz="2200" b="1" dirty="0" err="1" smtClean="0">
                <a:solidFill>
                  <a:srgbClr val="002060"/>
                </a:solidFill>
              </a:rPr>
              <a:t>Asa</a:t>
            </a:r>
            <a:r>
              <a:rPr lang="en-US" sz="2200" b="1" dirty="0" smtClean="0">
                <a:solidFill>
                  <a:srgbClr val="002060"/>
                </a:solidFill>
              </a:rPr>
              <a:t> Gray. May 22, 1860.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“What kind of  God can one infer from the sort of phenomena epitomized by the species on Darwin’s Galapagos Islands? . . . The God of the Galapagos is careless, wasteful, indifferent, almost diabolical. He is certainly not the sort of God to whom anyone would be inclined to pray.”</a:t>
            </a:r>
          </a:p>
          <a:p>
            <a:pPr marL="0" indent="0" algn="r"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David Hull. The God of the Galapagos. </a:t>
            </a:r>
            <a:r>
              <a:rPr lang="en-US" sz="2200" b="1" i="1" dirty="0" smtClean="0">
                <a:solidFill>
                  <a:srgbClr val="002060"/>
                </a:solidFill>
              </a:rPr>
              <a:t>Nature</a:t>
            </a:r>
            <a:r>
              <a:rPr lang="en-US" sz="2200" b="1" dirty="0" smtClean="0">
                <a:solidFill>
                  <a:srgbClr val="002060"/>
                </a:solidFill>
              </a:rPr>
              <a:t> 353:485-486 (1991).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9144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What Kind of Creator from Natural Theology?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7443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ctr"/>
            <a:r>
              <a:rPr lang="en-US" sz="4000" b="1" dirty="0" smtClean="0">
                <a:effectLst/>
              </a:rPr>
              <a:t>The Truthful Creator</a:t>
            </a:r>
            <a:endParaRPr lang="en-US" sz="40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98637"/>
            <a:ext cx="1828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I am the way, the </a:t>
            </a:r>
            <a:r>
              <a:rPr lang="en-US" sz="2800" b="1" u="sng" dirty="0" smtClean="0">
                <a:solidFill>
                  <a:srgbClr val="002060"/>
                </a:solidFill>
              </a:rPr>
              <a:t>truth</a:t>
            </a:r>
            <a:r>
              <a:rPr lang="en-US" sz="2800" b="1" dirty="0" smtClean="0">
                <a:solidFill>
                  <a:schemeClr val="tx1"/>
                </a:solidFill>
              </a:rPr>
              <a:t>, and the life. No one comes to the Father except through Me.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John 14:6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1782358"/>
            <a:ext cx="2667000" cy="423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For this cause I was born, and for this cause I have come into the world, that I should bear witness to the </a:t>
            </a:r>
            <a:r>
              <a:rPr lang="en-US" sz="2800" b="1" u="sng" dirty="0" smtClean="0">
                <a:solidFill>
                  <a:srgbClr val="002060"/>
                </a:solidFill>
              </a:rPr>
              <a:t>truth</a:t>
            </a:r>
            <a:r>
              <a:rPr lang="en-US" sz="2800" b="1" dirty="0" smtClean="0"/>
              <a:t>. Everyone who is of the truth hears My voice.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John 18:37</a:t>
            </a:r>
            <a:endParaRPr lang="en-US" sz="2800" b="1" dirty="0"/>
          </a:p>
        </p:txBody>
      </p:sp>
      <p:pic>
        <p:nvPicPr>
          <p:cNvPr id="7170" name="Picture 2" descr="http://upload.wikimedia.org/wikipedia/commons/5/5c/64_Mark%E2%80%99s_Gospel_W._the_Roman_trial_and_mocking_image_1_of_4._Jesus_brought_before_Pilate._Morti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752600"/>
            <a:ext cx="39719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3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algn="ctr"/>
            <a:r>
              <a:rPr lang="en-US" sz="4000" b="1" dirty="0" smtClean="0">
                <a:effectLst/>
              </a:rPr>
              <a:t>Jesus’ Words Are True</a:t>
            </a:r>
            <a:endParaRPr lang="en-US" sz="40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996" y="1222401"/>
            <a:ext cx="3661834" cy="12954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If it were not so, I would have told you.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John 14:2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30868"/>
            <a:ext cx="4572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3516868"/>
            <a:ext cx="317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Leonardo da Vinci. 1498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432518"/>
            <a:ext cx="4571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If you abide in My word, you are My disciples indeed. And you shall know the truth, and the truth shall make you free.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John 8:31-32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673528"/>
            <a:ext cx="3323827" cy="2276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5879068"/>
            <a:ext cx="259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James </a:t>
            </a:r>
            <a:r>
              <a:rPr lang="en-US" b="1" dirty="0" err="1" smtClean="0"/>
              <a:t>Tissot</a:t>
            </a:r>
            <a:r>
              <a:rPr lang="en-US" b="1" dirty="0" smtClean="0"/>
              <a:t>. 1886-1894.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4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/>
              </a:rPr>
              <a:t>The Compassionate Healing Creator</a:t>
            </a:r>
            <a:endParaRPr lang="en-US" sz="40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295400"/>
            <a:ext cx="1905000" cy="48768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Now a certain man was there who had an infirmity thirty-eight years. . . 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>
                <a:solidFill>
                  <a:schemeClr val="tx1"/>
                </a:solidFill>
              </a:rPr>
              <a:t>J</a:t>
            </a:r>
            <a:r>
              <a:rPr lang="en-US" sz="2800" b="1" dirty="0" smtClean="0">
                <a:solidFill>
                  <a:schemeClr val="tx1"/>
                </a:solidFill>
              </a:rPr>
              <a:t>esus said to him “Rise, take  up your bed and walk.”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John 5:5, 8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1371600"/>
            <a:ext cx="2438400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The Spirit of the Lord is upon Me, Because He has anointed Me to preach the gospel to the poor. He has sent Me to heal the brokenhearted . . .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Luke 4:18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488066"/>
            <a:ext cx="4419600" cy="3998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5638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Bartolomé</a:t>
            </a:r>
            <a:r>
              <a:rPr lang="en-US" b="1" dirty="0" smtClean="0"/>
              <a:t> Esteban Murillo.</a:t>
            </a:r>
          </a:p>
          <a:p>
            <a:pPr algn="ctr"/>
            <a:r>
              <a:rPr lang="en-US" b="1" dirty="0" smtClean="0"/>
              <a:t>1670.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0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 smtClean="0">
                <a:effectLst/>
              </a:rPr>
              <a:t>Jesus Treated the Weak With Compassion and Favor</a:t>
            </a:r>
            <a:endParaRPr lang="en-US" sz="40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3429000" cy="41148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So ought not this woman, being a daughter of Abraham, whom Satan has bound – think of it – for eighteen years, be loosed from this bond on the Sabbath?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Luke 13:16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G:\Photos September 2012\Photos September18 2012\Lectures\CreatorNature\JesusHealingWomanSabbath.JamesTissot.1886-1896. Commons.Publ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858368"/>
            <a:ext cx="3363145" cy="44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57544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James </a:t>
            </a:r>
            <a:r>
              <a:rPr lang="en-US" b="1" dirty="0" err="1" smtClean="0"/>
              <a:t>Tissot</a:t>
            </a:r>
            <a:r>
              <a:rPr lang="en-US" b="1" dirty="0" smtClean="0"/>
              <a:t>.</a:t>
            </a:r>
          </a:p>
          <a:p>
            <a:pPr algn="ctr"/>
            <a:r>
              <a:rPr lang="en-US" b="1" dirty="0" smtClean="0"/>
              <a:t>1886-1896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0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/>
              </a:rPr>
              <a:t>Jesus Believed Scripture</a:t>
            </a:r>
            <a:endParaRPr lang="en-US" sz="40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618037"/>
            <a:ext cx="5335867" cy="16303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Jesus answered and said to them,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You are mistaken, not knowing the Scriptures nor the power of God.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Matt 22:29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1447800"/>
            <a:ext cx="243840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But he said to him “If they do not hear Moses and the prophets, neither will they be persuaded though one rise from the dead.”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Luke 16:31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4194735" cy="2721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4114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James </a:t>
            </a:r>
            <a:r>
              <a:rPr lang="en-US" b="1" dirty="0" err="1" smtClean="0"/>
              <a:t>Tissot</a:t>
            </a:r>
            <a:r>
              <a:rPr lang="en-US" b="1" dirty="0" smtClean="0"/>
              <a:t>. 1886-1894.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00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1346009"/>
            <a:ext cx="4648200" cy="5317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/>
              </a:rPr>
              <a:t>Jesus Believed in Genesis</a:t>
            </a:r>
            <a:endParaRPr lang="en-US" sz="40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3657600" cy="4767481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 He answered and said to them, “Have you not read that He who made them at the beginning made them male and female, and said, For this reason a man shall leave his father and mother and be joined to his wife, and the two shall become one flesh?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Matthew 19:4-5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 smtClean="0">
                <a:effectLst/>
              </a:rPr>
              <a:t>Jesus’ Disciples Believed in Creation and the Flood</a:t>
            </a:r>
            <a:endParaRPr lang="en-US" sz="40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429000" cy="204311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But as the days of Noah were, so also will the </a:t>
            </a:r>
            <a:r>
              <a:rPr lang="en-US" sz="2800" b="1" dirty="0">
                <a:solidFill>
                  <a:schemeClr val="tx1"/>
                </a:solidFill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</a:rPr>
              <a:t>oming of the Son of Man be.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Matthew 24:37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1457099"/>
            <a:ext cx="4876800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. . . By the word of God the heavens were of old, and the earth standing out of water and in the water,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By which the world that then existed perished, being flooded with water. 2 Peter 3:5,6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962401"/>
            <a:ext cx="7696201" cy="27056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6692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Willem de </a:t>
            </a:r>
            <a:r>
              <a:rPr lang="en-US" b="1" dirty="0" err="1" smtClean="0"/>
              <a:t>Zwart</a:t>
            </a:r>
            <a:r>
              <a:rPr lang="en-US" b="1" dirty="0" smtClean="0"/>
              <a:t>. 1900-1031.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61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Three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56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Nature reveals both good and evil, producing a dilemma for “natural theology” by </a:t>
            </a:r>
            <a:r>
              <a:rPr lang="en-US" sz="2800" b="1" dirty="0">
                <a:solidFill>
                  <a:schemeClr val="tx1"/>
                </a:solidFill>
              </a:rPr>
              <a:t>pointing to the Creator as the source of evil.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Jesus revealed to us the true nature of the Creator.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The Creator is truthful, compassionate, a healer.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The Creator acts in nature with absolute power, but preserves freedom of choice.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The Creator is the God of life, while the devil is the god of death.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The life and teachings of Jesus falsify origins theories, such as evolutionary creation, that are based on death.</a:t>
            </a:r>
          </a:p>
          <a:p>
            <a:pPr marL="57150" indent="0">
              <a:buNone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lvl="1"/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/>
              </a:rPr>
              <a:t>Jesus Demonstrated Creation by Fiat</a:t>
            </a:r>
            <a:endParaRPr lang="en-US" sz="40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447800"/>
            <a:ext cx="5410200" cy="2514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And Jesus took the loaves, and when He had given thanks He distributed them to the disciples, and the disciples to those sitting down; and likewise of the fish, as much as they wanted.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John 6:11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63469"/>
            <a:ext cx="2612081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893544"/>
            <a:ext cx="5105400" cy="2675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49924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Ambrosius</a:t>
            </a:r>
            <a:r>
              <a:rPr lang="en-US" dirty="0" smtClean="0"/>
              <a:t> Franck.</a:t>
            </a:r>
          </a:p>
          <a:p>
            <a:pPr algn="ctr"/>
            <a:r>
              <a:rPr lang="en-US" dirty="0" smtClean="0"/>
              <a:t>c1544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592293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Giovanni </a:t>
            </a:r>
            <a:r>
              <a:rPr lang="en-US" dirty="0" err="1" smtClean="0"/>
              <a:t>Lanfranco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1620-1623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10800000">
            <a:off x="849702" y="5129054"/>
            <a:ext cx="121158" cy="37605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6200000">
            <a:off x="3104195" y="5734908"/>
            <a:ext cx="121158" cy="37605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/>
              </a:rPr>
              <a:t>Fiat Creation: Wine From Water</a:t>
            </a:r>
            <a:endParaRPr lang="en-US" sz="4000" b="1" dirty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1"/>
            <a:ext cx="4724400" cy="205739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Jesus said, “Fill the </a:t>
            </a:r>
            <a:r>
              <a:rPr lang="en-US" sz="2800" b="1" dirty="0" err="1" smtClean="0">
                <a:solidFill>
                  <a:schemeClr val="tx1"/>
                </a:solidFill>
              </a:rPr>
              <a:t>waterpots</a:t>
            </a:r>
            <a:r>
              <a:rPr lang="en-US" sz="2800" b="1" dirty="0" smtClean="0">
                <a:solidFill>
                  <a:schemeClr val="tx1"/>
                </a:solidFill>
              </a:rPr>
              <a:t> with water” . . . “Draw some out now, and take it to the master of the feast.”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John2:7,8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G:\Photos September 2012\Photos September18 2012\Lectures\CreatorNature\JesusCanaWedding.JuliusSchnorrVonCarolsfeld.1819. Commons.Publ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3657600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6096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Julius </a:t>
            </a:r>
            <a:r>
              <a:rPr lang="en-US" b="1" dirty="0" err="1" smtClean="0"/>
              <a:t>Schnorr</a:t>
            </a:r>
            <a:r>
              <a:rPr lang="en-US" b="1" dirty="0" smtClean="0"/>
              <a:t> von </a:t>
            </a:r>
            <a:r>
              <a:rPr lang="en-US" b="1" dirty="0" err="1" smtClean="0"/>
              <a:t>Carolsfeld</a:t>
            </a:r>
            <a:r>
              <a:rPr lang="en-US" b="1" dirty="0" smtClean="0"/>
              <a:t>. 1819.</a:t>
            </a:r>
            <a:endParaRPr lang="en-US" b="1" dirty="0"/>
          </a:p>
        </p:txBody>
      </p:sp>
      <p:pic>
        <p:nvPicPr>
          <p:cNvPr id="3075" name="Picture 3" descr="G:\Photos September 2012\Photos September18 2012\Lectures\CreatorNature\JesusCanaWedding._Milizac,France. Commons.Moreau.henri.CCA3Unported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66" y="1295400"/>
            <a:ext cx="3275757" cy="436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42699" y="5726668"/>
            <a:ext cx="3443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Church of St Peter. </a:t>
            </a:r>
            <a:r>
              <a:rPr lang="en-US" b="1" dirty="0" err="1" smtClean="0"/>
              <a:t>Milizac</a:t>
            </a:r>
            <a:r>
              <a:rPr lang="en-US" b="1" dirty="0" smtClean="0"/>
              <a:t>, France.</a:t>
            </a:r>
          </a:p>
          <a:p>
            <a:pPr algn="ctr"/>
            <a:r>
              <a:rPr lang="en-US" sz="1400" b="1" dirty="0" smtClean="0"/>
              <a:t>Copyright </a:t>
            </a:r>
            <a:r>
              <a:rPr lang="en-US" sz="1400" b="1" dirty="0" err="1" smtClean="0"/>
              <a:t>Moreau.henri</a:t>
            </a:r>
            <a:r>
              <a:rPr lang="en-US" sz="1400" b="1" dirty="0" smtClean="0"/>
              <a:t>. </a:t>
            </a:r>
          </a:p>
          <a:p>
            <a:pPr algn="ctr"/>
            <a:r>
              <a:rPr lang="en-US" sz="1400" b="1" dirty="0" smtClean="0"/>
              <a:t>Creative Commons Attribution-Share Alike 3.0 </a:t>
            </a:r>
            <a:r>
              <a:rPr lang="en-US" sz="1400" b="1" dirty="0" err="1" smtClean="0"/>
              <a:t>Unported</a:t>
            </a:r>
            <a:r>
              <a:rPr lang="en-US" sz="1400" b="1" dirty="0" smtClean="0"/>
              <a:t> license.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5842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 smtClean="0">
                <a:effectLst/>
              </a:rPr>
              <a:t>Jesus Demonstrated Power Over Nature by Fiat</a:t>
            </a:r>
            <a:endParaRPr lang="en-US" sz="4000" b="1" dirty="0"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721033"/>
            <a:ext cx="2896985" cy="36035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74195"/>
            <a:ext cx="3248297" cy="3350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500628"/>
            <a:ext cx="678180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Then He arose and rebuked the wind, and said to the sea, “Peace, be still!” And the wind ceased and there was a great calm.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Mark 4:39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5715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Rembrandt. </a:t>
            </a:r>
          </a:p>
          <a:p>
            <a:pPr algn="ctr"/>
            <a:r>
              <a:rPr lang="en-US" b="1" dirty="0" smtClean="0"/>
              <a:t>1633.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3200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Jarnefelt</a:t>
            </a:r>
            <a:r>
              <a:rPr lang="en-US" b="1" dirty="0" smtClean="0"/>
              <a:t> </a:t>
            </a:r>
            <a:r>
              <a:rPr lang="en-US" b="1" dirty="0" err="1" smtClean="0"/>
              <a:t>Eero</a:t>
            </a:r>
            <a:r>
              <a:rPr lang="en-US" b="1" dirty="0" smtClean="0"/>
              <a:t>. 1926.</a:t>
            </a:r>
            <a:endParaRPr lang="en-US" b="1" dirty="0"/>
          </a:p>
        </p:txBody>
      </p:sp>
      <p:sp>
        <p:nvSpPr>
          <p:cNvPr id="9" name="Right Arrow 8"/>
          <p:cNvSpPr/>
          <p:nvPr/>
        </p:nvSpPr>
        <p:spPr>
          <a:xfrm>
            <a:off x="5181600" y="5601299"/>
            <a:ext cx="381000" cy="11370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3962400" y="3086698"/>
            <a:ext cx="381000" cy="11370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 smtClean="0">
                <a:effectLst/>
              </a:rPr>
              <a:t>Fiat Power Over Nature: </a:t>
            </a:r>
            <a:br>
              <a:rPr lang="en-US" sz="4000" b="1" dirty="0" smtClean="0">
                <a:effectLst/>
              </a:rPr>
            </a:br>
            <a:r>
              <a:rPr lang="en-US" sz="4000" b="1" dirty="0" smtClean="0">
                <a:effectLst/>
              </a:rPr>
              <a:t>Walking On Water</a:t>
            </a:r>
            <a:endParaRPr lang="en-US" sz="4000" b="1" dirty="0">
              <a:effectLst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65543"/>
            <a:ext cx="3173940" cy="22629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054" y="1676400"/>
            <a:ext cx="2731946" cy="45782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1676400"/>
            <a:ext cx="38100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And about the fourth watch of the night He came to them, walking on the sea, and would have passed them by.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Mark 6:48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6248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Paul </a:t>
            </a:r>
            <a:r>
              <a:rPr lang="en-US" b="1" dirty="0" err="1" smtClean="0"/>
              <a:t>Bril</a:t>
            </a:r>
            <a:r>
              <a:rPr lang="en-US" b="1" dirty="0" smtClean="0"/>
              <a:t>. 1590’s.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9054" y="6248400"/>
            <a:ext cx="265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 </a:t>
            </a:r>
            <a:r>
              <a:rPr lang="en-US" b="1" dirty="0" err="1" smtClean="0"/>
              <a:t>Vodem</a:t>
            </a:r>
            <a:r>
              <a:rPr lang="en-US" b="1" dirty="0" smtClean="0"/>
              <a:t>. 1888.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2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 smtClean="0">
                <a:effectLst/>
              </a:rPr>
              <a:t>Jesus Demonstrated Fiat Power Over Death</a:t>
            </a:r>
            <a:endParaRPr lang="en-US" sz="40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9943"/>
            <a:ext cx="3276600" cy="276965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Jesus said to her, “I am the resurrection and the life. . . 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He cried with a loud voice, “Lazarus, come forth!”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John 11:25, 43.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G:\Photos September 2012\Photos September18 2012\Lectures\CreatorNature\JesusRaisingLazarus. Commons.PublicDo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433492"/>
            <a:ext cx="3096095" cy="20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Photos September 2012\Photos September18 2012\Lectures\CreatorNature\JesusRaisesLazarus.José_Casado_del_Alisal.1855. Commons.Public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49942"/>
            <a:ext cx="469011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8755" y="518265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Jose </a:t>
            </a:r>
            <a:r>
              <a:rPr lang="en-US" b="1" dirty="0" err="1" smtClean="0"/>
              <a:t>Casado</a:t>
            </a:r>
            <a:r>
              <a:rPr lang="en-US" b="1" dirty="0" smtClean="0"/>
              <a:t> del </a:t>
            </a:r>
            <a:r>
              <a:rPr lang="en-US" b="1" dirty="0" err="1" smtClean="0"/>
              <a:t>Alisal</a:t>
            </a:r>
            <a:r>
              <a:rPr lang="en-US" b="1" dirty="0" smtClean="0"/>
              <a:t>. 1855.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58306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Church of St Nicolai. </a:t>
            </a:r>
            <a:r>
              <a:rPr lang="en-US" b="1" dirty="0" err="1" smtClean="0"/>
              <a:t>Örebro</a:t>
            </a:r>
            <a:r>
              <a:rPr lang="en-US" b="1" dirty="0" smtClean="0"/>
              <a:t>, Sweden. 1860-1899.</a:t>
            </a:r>
            <a:endParaRPr lang="en-US" b="1" dirty="0"/>
          </a:p>
        </p:txBody>
      </p:sp>
      <p:sp>
        <p:nvSpPr>
          <p:cNvPr id="6" name="Right Arrow 5"/>
          <p:cNvSpPr/>
          <p:nvPr/>
        </p:nvSpPr>
        <p:spPr>
          <a:xfrm rot="16200000">
            <a:off x="5225796" y="5442205"/>
            <a:ext cx="368808" cy="1524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4377267" y="5676590"/>
            <a:ext cx="368808" cy="1524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/>
              </a:rPr>
              <a:t>The God of Life</a:t>
            </a:r>
            <a:endParaRPr lang="en-US" sz="40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1981200" cy="25908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God is not the God of the dead, but of the living.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Matthew 22:32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1447800"/>
            <a:ext cx="2209800" cy="465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He Himself likewise shared in the same, that through death He might destroy him who had the power of death, that is, the devil.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800" b="1" dirty="0" smtClean="0"/>
              <a:t>Hebrews 2:14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2133600" cy="154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I am the resurrection and the life.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800" b="1" dirty="0" smtClean="0"/>
              <a:t>John 11:25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80734" y="4895851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Resurrection of the Saved</a:t>
            </a:r>
          </a:p>
          <a:p>
            <a:pPr algn="ctr"/>
            <a:r>
              <a:rPr lang="en-US" b="1" dirty="0" smtClean="0"/>
              <a:t>Lobby, General Conference Building</a:t>
            </a:r>
          </a:p>
          <a:p>
            <a:pPr algn="ctr"/>
            <a:r>
              <a:rPr lang="en-US" b="1" dirty="0" smtClean="0"/>
              <a:t>Silver Spring, MD</a:t>
            </a:r>
            <a:endParaRPr lang="en-US" b="1" dirty="0"/>
          </a:p>
        </p:txBody>
      </p:sp>
      <p:pic>
        <p:nvPicPr>
          <p:cNvPr id="1027" name="Picture 3" descr="G:\Photos September 2012\Photos September18 2012\Places\Trips North America\Maryland\Sculpture Resurre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524000"/>
            <a:ext cx="4292601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3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4400" b="1" dirty="0" smtClean="0"/>
              <a:t>So Why a Mixed Message?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“An enemy has done this.” Matthew 13:24-30</a:t>
            </a:r>
          </a:p>
          <a:p>
            <a:r>
              <a:rPr lang="en-US" b="1" dirty="0">
                <a:solidFill>
                  <a:schemeClr val="tx1"/>
                </a:solidFill>
              </a:rPr>
              <a:t>Then the </a:t>
            </a:r>
            <a:r>
              <a:rPr lang="en-US" b="1" cap="small" dirty="0">
                <a:solidFill>
                  <a:schemeClr val="tx1"/>
                </a:solidFill>
              </a:rPr>
              <a:t>Lord</a:t>
            </a:r>
            <a:r>
              <a:rPr lang="en-US" b="1" dirty="0">
                <a:solidFill>
                  <a:schemeClr val="tx1"/>
                </a:solidFill>
              </a:rPr>
              <a:t> said to Satan, “Behold, all that he has is in your </a:t>
            </a:r>
            <a:r>
              <a:rPr lang="en-US" b="1" dirty="0" smtClean="0">
                <a:solidFill>
                  <a:schemeClr val="tx1"/>
                </a:solidFill>
              </a:rPr>
              <a:t>power</a:t>
            </a:r>
            <a:r>
              <a:rPr lang="en-US" b="1" dirty="0">
                <a:solidFill>
                  <a:schemeClr val="tx1"/>
                </a:solidFill>
              </a:rPr>
              <a:t>, only do not put forth your hand on him.” So Satan departed from the presence of the </a:t>
            </a:r>
            <a:r>
              <a:rPr lang="en-US" b="1" cap="small" dirty="0">
                <a:solidFill>
                  <a:schemeClr val="tx1"/>
                </a:solidFill>
              </a:rPr>
              <a:t>Lord</a:t>
            </a:r>
            <a:r>
              <a:rPr lang="en-US" b="1" dirty="0" smtClean="0">
                <a:solidFill>
                  <a:schemeClr val="tx1"/>
                </a:solidFill>
              </a:rPr>
              <a:t>. Job 1:12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The results: fire from heaven; great wind; boils; violent attacks by humans.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“Now the ruler of this world will be cast out.” John 12:31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“I </a:t>
            </a:r>
            <a:r>
              <a:rPr lang="en-US" b="1" dirty="0">
                <a:solidFill>
                  <a:schemeClr val="tx1"/>
                </a:solidFill>
              </a:rPr>
              <a:t>will not speak much more with you, for the ruler of the world is </a:t>
            </a:r>
            <a:r>
              <a:rPr lang="en-US" b="1" dirty="0" smtClean="0">
                <a:solidFill>
                  <a:schemeClr val="tx1"/>
                </a:solidFill>
              </a:rPr>
              <a:t>coming</a:t>
            </a:r>
            <a:r>
              <a:rPr lang="en-US" b="1" dirty="0">
                <a:solidFill>
                  <a:schemeClr val="tx1"/>
                </a:solidFill>
              </a:rPr>
              <a:t>, and he has nothing in </a:t>
            </a:r>
            <a:r>
              <a:rPr lang="en-US" b="1" dirty="0" smtClean="0">
                <a:solidFill>
                  <a:schemeClr val="tx1"/>
                </a:solidFill>
              </a:rPr>
              <a:t>Me.” John 14:30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“according </a:t>
            </a:r>
            <a:r>
              <a:rPr lang="en-US" b="1" dirty="0">
                <a:solidFill>
                  <a:schemeClr val="tx1"/>
                </a:solidFill>
              </a:rPr>
              <a:t>to the prince of the </a:t>
            </a:r>
            <a:r>
              <a:rPr lang="en-US" b="1" dirty="0" smtClean="0">
                <a:solidFill>
                  <a:schemeClr val="tx1"/>
                </a:solidFill>
              </a:rPr>
              <a:t>power of</a:t>
            </a:r>
            <a:r>
              <a:rPr lang="en-US" b="1" dirty="0">
                <a:solidFill>
                  <a:schemeClr val="tx1"/>
                </a:solidFill>
              </a:rPr>
              <a:t> the air, of the spirit that is now working in </a:t>
            </a:r>
            <a:r>
              <a:rPr lang="en-US" b="1" dirty="0" smtClean="0">
                <a:solidFill>
                  <a:schemeClr val="tx1"/>
                </a:solidFill>
              </a:rPr>
              <a:t>the sons</a:t>
            </a:r>
            <a:r>
              <a:rPr lang="en-US" b="1" dirty="0">
                <a:solidFill>
                  <a:schemeClr val="tx1"/>
                </a:solidFill>
              </a:rPr>
              <a:t> of </a:t>
            </a:r>
            <a:r>
              <a:rPr lang="en-US" b="1" dirty="0" smtClean="0">
                <a:solidFill>
                  <a:schemeClr val="tx1"/>
                </a:solidFill>
              </a:rPr>
              <a:t>disobedience.” </a:t>
            </a:r>
            <a:r>
              <a:rPr lang="en-US" b="1" dirty="0" err="1" smtClean="0">
                <a:solidFill>
                  <a:schemeClr val="tx1"/>
                </a:solidFill>
              </a:rPr>
              <a:t>Eph</a:t>
            </a:r>
            <a:r>
              <a:rPr lang="en-US" b="1" dirty="0" smtClean="0">
                <a:solidFill>
                  <a:schemeClr val="tx1"/>
                </a:solidFill>
              </a:rPr>
              <a:t> 2:2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“that</a:t>
            </a:r>
            <a:r>
              <a:rPr lang="en-US" b="1" dirty="0">
                <a:solidFill>
                  <a:schemeClr val="tx1"/>
                </a:solidFill>
              </a:rPr>
              <a:t> through death He might render powerless him who had the power of death, that is, the </a:t>
            </a:r>
            <a:r>
              <a:rPr lang="en-US" b="1" dirty="0" smtClean="0">
                <a:solidFill>
                  <a:schemeClr val="tx1"/>
                </a:solidFill>
              </a:rPr>
              <a:t>devil.” Hebrews 2:14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Contrasting Principles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257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         </a:t>
            </a:r>
            <a:r>
              <a:rPr lang="en-US" b="1" u="sng" dirty="0" smtClean="0">
                <a:solidFill>
                  <a:schemeClr val="tx1"/>
                </a:solidFill>
              </a:rPr>
              <a:t>Biblical Creation</a:t>
            </a:r>
            <a:r>
              <a:rPr lang="en-US" b="1" dirty="0" smtClean="0">
                <a:solidFill>
                  <a:schemeClr val="tx1"/>
                </a:solidFill>
              </a:rPr>
              <a:t>			  </a:t>
            </a:r>
            <a:r>
              <a:rPr lang="en-US" b="1" u="sng" dirty="0" smtClean="0">
                <a:solidFill>
                  <a:schemeClr val="tx1"/>
                </a:solidFill>
              </a:rPr>
              <a:t>Evolutionary “Creation”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					    (or “Theistic Evolution”)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  -  Based on the Bible,		-  Based on natural theology,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        divine revelation			      human discovery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  -  Death an enemy caused by sin	-  Death an </a:t>
            </a:r>
            <a:r>
              <a:rPr lang="en-US" b="1" smtClean="0">
                <a:solidFill>
                  <a:schemeClr val="tx1"/>
                </a:solidFill>
              </a:rPr>
              <a:t>agent of progress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  -  Principle of compassion		-  Principle of elimination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      for the weak			    of the weak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-  Principle of truthfulness		-  Principle of pragmatism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-  Righteousness by faith		-  Progressive improvement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  -  Based </a:t>
            </a:r>
            <a:r>
              <a:rPr lang="en-US" b="1" dirty="0">
                <a:solidFill>
                  <a:schemeClr val="tx1"/>
                </a:solidFill>
              </a:rPr>
              <a:t>on life			</a:t>
            </a:r>
            <a:r>
              <a:rPr lang="en-US" b="1" dirty="0" smtClean="0">
                <a:solidFill>
                  <a:schemeClr val="tx1"/>
                </a:solidFill>
              </a:rPr>
              <a:t>-  </a:t>
            </a:r>
            <a:r>
              <a:rPr lang="en-US" b="1" dirty="0">
                <a:solidFill>
                  <a:schemeClr val="tx1"/>
                </a:solidFill>
              </a:rPr>
              <a:t>Based on </a:t>
            </a:r>
            <a:r>
              <a:rPr lang="en-US" b="1" dirty="0" smtClean="0">
                <a:solidFill>
                  <a:schemeClr val="tx1"/>
                </a:solidFill>
              </a:rPr>
              <a:t>death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Fits the characteristics Jesus		Fits the characteristics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  demonstrated (John 10:10)	</a:t>
            </a: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   Satan (Hebrews 2:14)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			 	</a:t>
            </a:r>
          </a:p>
        </p:txBody>
      </p:sp>
    </p:spTree>
    <p:extLst>
      <p:ext uri="{BB962C8B-B14F-4D97-AF65-F5344CB8AC3E}">
        <p14:creationId xmlns:p14="http://schemas.microsoft.com/office/powerpoint/2010/main" val="238009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Conclusion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1066800"/>
            <a:ext cx="2667000" cy="57287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biblical creation story recorded in Genesis and alluded to through Scripture is the only story of origins that is consistent with the life and teachings of Jesus Christ.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93" y="1752600"/>
            <a:ext cx="3218407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273800"/>
            <a:ext cx="310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Bernhard </a:t>
            </a:r>
            <a:r>
              <a:rPr lang="en-US" b="1" dirty="0" err="1" smtClean="0"/>
              <a:t>Plockhorst</a:t>
            </a:r>
            <a:r>
              <a:rPr lang="en-US" b="1" dirty="0" smtClean="0"/>
              <a:t>. d1907</a:t>
            </a:r>
            <a:r>
              <a:rPr lang="en-US" b="1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733" y="3846969"/>
            <a:ext cx="2514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From Scripture:</a:t>
            </a:r>
          </a:p>
          <a:p>
            <a:pPr algn="ctr"/>
            <a:r>
              <a:rPr lang="en-US" sz="2800" b="1" dirty="0" smtClean="0"/>
              <a:t>Truth</a:t>
            </a:r>
          </a:p>
          <a:p>
            <a:pPr algn="ctr"/>
            <a:r>
              <a:rPr lang="en-US" sz="2800" b="1" dirty="0" smtClean="0"/>
              <a:t>Compassion </a:t>
            </a:r>
            <a:endParaRPr lang="en-US" sz="2800" b="1" dirty="0"/>
          </a:p>
          <a:p>
            <a:pPr algn="ctr"/>
            <a:r>
              <a:rPr lang="en-US" sz="2800" b="1" dirty="0" smtClean="0"/>
              <a:t>Fiat Power</a:t>
            </a:r>
          </a:p>
          <a:p>
            <a:pPr algn="ctr"/>
            <a:r>
              <a:rPr lang="en-US" sz="2800" b="1" dirty="0" smtClean="0"/>
              <a:t>Life</a:t>
            </a:r>
            <a:endParaRPr lang="en-US" sz="2800" b="1" dirty="0"/>
          </a:p>
          <a:p>
            <a:pPr algn="ctr"/>
            <a:r>
              <a:rPr lang="en-US" sz="2800" b="1" dirty="0" smtClean="0"/>
              <a:t>Faith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600200"/>
            <a:ext cx="228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From Nature:</a:t>
            </a:r>
          </a:p>
          <a:p>
            <a:pPr algn="ctr"/>
            <a:r>
              <a:rPr lang="en-US" sz="2800" b="1" dirty="0" smtClean="0"/>
              <a:t>Eternal</a:t>
            </a:r>
          </a:p>
          <a:p>
            <a:pPr algn="ctr"/>
            <a:r>
              <a:rPr lang="en-US" sz="2800" b="1" dirty="0" smtClean="0"/>
              <a:t>Power</a:t>
            </a:r>
          </a:p>
          <a:p>
            <a:pPr algn="ctr"/>
            <a:r>
              <a:rPr lang="en-US" sz="2800" b="1" dirty="0" smtClean="0"/>
              <a:t>Supernatural</a:t>
            </a:r>
          </a:p>
          <a:p>
            <a:pPr algn="ctr"/>
            <a:r>
              <a:rPr lang="en-US" sz="2800" b="1" dirty="0" smtClean="0"/>
              <a:t>Provident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600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99" y="990600"/>
            <a:ext cx="8229600" cy="1219200"/>
          </a:xfrm>
        </p:spPr>
        <p:txBody>
          <a:bodyPr/>
          <a:lstStyle/>
          <a:p>
            <a:r>
              <a:rPr lang="en-US" sz="4400" b="1" dirty="0" smtClean="0"/>
              <a:t>The Creator of Nature</a:t>
            </a:r>
            <a:br>
              <a:rPr lang="en-US" sz="4400" b="1" dirty="0" smtClean="0"/>
            </a:br>
            <a:r>
              <a:rPr lang="en-US" sz="3200" b="1" dirty="0" smtClean="0"/>
              <a:t>Creation Through God the Son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99" y="2819400"/>
            <a:ext cx="8229600" cy="3048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God, who at various times and in various ways spoke in time past to the fathers by the prophets, </a:t>
            </a:r>
            <a:r>
              <a:rPr lang="en-US" sz="2800" b="1" baseline="30000" dirty="0">
                <a:solidFill>
                  <a:schemeClr val="tx1"/>
                </a:solidFill>
              </a:rPr>
              <a:t>2 </a:t>
            </a:r>
            <a:r>
              <a:rPr lang="en-US" sz="2800" b="1" dirty="0">
                <a:solidFill>
                  <a:schemeClr val="tx1"/>
                </a:solidFill>
              </a:rPr>
              <a:t>has in these last days spoken to us by </a:t>
            </a:r>
            <a:r>
              <a:rPr lang="en-US" sz="2800" b="1" i="1" dirty="0">
                <a:solidFill>
                  <a:schemeClr val="tx1"/>
                </a:solidFill>
              </a:rPr>
              <a:t>His</a:t>
            </a:r>
            <a:r>
              <a:rPr lang="en-US" sz="2800" b="1" dirty="0">
                <a:solidFill>
                  <a:schemeClr val="tx1"/>
                </a:solidFill>
              </a:rPr>
              <a:t> Son, whom He has appointed heir of all things, </a:t>
            </a:r>
            <a:r>
              <a:rPr lang="en-US" sz="2800" b="1" u="sng" dirty="0">
                <a:solidFill>
                  <a:schemeClr val="tx1"/>
                </a:solidFill>
              </a:rPr>
              <a:t>through whom also He made the worlds</a:t>
            </a:r>
            <a:r>
              <a:rPr lang="en-US" sz="2800" b="1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   Hebrews 1:1-2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Creator of Nature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2116666" cy="49831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700" b="1" dirty="0">
                <a:solidFill>
                  <a:schemeClr val="tx1"/>
                </a:solidFill>
              </a:rPr>
              <a:t>For since the creation of the world His invisible attributes are clearly seen, being understood by the things that are made, even His </a:t>
            </a:r>
            <a:r>
              <a:rPr lang="en-US" sz="4700" b="1" u="sng" dirty="0">
                <a:solidFill>
                  <a:srgbClr val="002060"/>
                </a:solidFill>
              </a:rPr>
              <a:t>eternal</a:t>
            </a:r>
            <a:r>
              <a:rPr lang="en-US" sz="4700" b="1" dirty="0">
                <a:solidFill>
                  <a:srgbClr val="002060"/>
                </a:solidFill>
              </a:rPr>
              <a:t> </a:t>
            </a:r>
            <a:r>
              <a:rPr lang="en-US" sz="4700" b="1" u="sng" dirty="0">
                <a:solidFill>
                  <a:srgbClr val="0070C0"/>
                </a:solidFill>
              </a:rPr>
              <a:t>power</a:t>
            </a:r>
            <a:r>
              <a:rPr lang="en-US" sz="4700" b="1" dirty="0">
                <a:solidFill>
                  <a:schemeClr val="tx1"/>
                </a:solidFill>
              </a:rPr>
              <a:t> and </a:t>
            </a:r>
            <a:r>
              <a:rPr lang="en-US" sz="4700" b="1" u="sng" dirty="0">
                <a:solidFill>
                  <a:srgbClr val="002060"/>
                </a:solidFill>
              </a:rPr>
              <a:t>Godhead</a:t>
            </a:r>
            <a:r>
              <a:rPr lang="en-US" sz="4700" b="1" dirty="0">
                <a:solidFill>
                  <a:schemeClr val="tx1"/>
                </a:solidFill>
              </a:rPr>
              <a:t>  . . 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700" b="1" dirty="0">
                <a:solidFill>
                  <a:schemeClr val="tx1"/>
                </a:solidFill>
              </a:rPr>
              <a:t>Romans 1:20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53340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Wildflowers in the Dolomites of Italy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1676400"/>
            <a:ext cx="2209800" cy="494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 dirty="0"/>
              <a:t>He did not leave Himself without witness, in that He did good, </a:t>
            </a:r>
            <a:r>
              <a:rPr lang="en-US" sz="2600" b="1" dirty="0">
                <a:solidFill>
                  <a:srgbClr val="002060"/>
                </a:solidFill>
              </a:rPr>
              <a:t>gave us rain</a:t>
            </a:r>
            <a:r>
              <a:rPr lang="en-US" sz="2600" b="1" dirty="0"/>
              <a:t> from heaven and </a:t>
            </a:r>
            <a:r>
              <a:rPr lang="en-US" sz="2600" b="1" dirty="0">
                <a:solidFill>
                  <a:srgbClr val="002060"/>
                </a:solidFill>
              </a:rPr>
              <a:t>fruitful seasons</a:t>
            </a:r>
            <a:r>
              <a:rPr lang="en-US" sz="2600" b="1" dirty="0"/>
              <a:t>, filling our hearts with </a:t>
            </a:r>
            <a:r>
              <a:rPr lang="en-US" sz="2600" b="1" u="sng" dirty="0">
                <a:solidFill>
                  <a:srgbClr val="002060"/>
                </a:solidFill>
              </a:rPr>
              <a:t>food</a:t>
            </a:r>
            <a:r>
              <a:rPr lang="en-US" sz="2600" b="1" dirty="0"/>
              <a:t> and gladness. </a:t>
            </a:r>
            <a:endParaRPr lang="en-US" sz="2600" b="1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600" b="1" dirty="0" smtClean="0"/>
              <a:t>Acts 14:15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b="1" dirty="0" smtClean="0"/>
              <a:t>(Sermon at </a:t>
            </a:r>
            <a:r>
              <a:rPr lang="en-US" b="1" dirty="0" err="1" smtClean="0"/>
              <a:t>Lystra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6146" name="Picture 2" descr="G:\Photos September 2012\Photos September18 2012\Places\Trips EU\Italy FieldConferences\Dolomites 2012\D39 Catinaccio f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298281" cy="322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990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What can we learn about God from observing nature?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186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hotos September 2012\Photos September18 2012\Lectures\CreatorNature\Universe_expan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953694" cy="495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033"/>
            <a:ext cx="8229600" cy="8359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Eternal Creator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0" y="1720965"/>
            <a:ext cx="20574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Before the mountains were brought forth . . . From everlasting to everlasting, you are God.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Psalm 90:2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1981200" cy="292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/>
              <a:t>In the beginning God created the heavens and the earth. </a:t>
            </a:r>
            <a:endParaRPr lang="en-US" sz="2800" b="1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800" b="1" dirty="0" smtClean="0"/>
              <a:t>Genesis </a:t>
            </a:r>
            <a:r>
              <a:rPr lang="en-US" sz="2800" b="1" dirty="0"/>
              <a:t>1:1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6019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Universe Expansion.</a:t>
            </a:r>
          </a:p>
          <a:p>
            <a:pPr algn="ctr"/>
            <a:r>
              <a:rPr lang="en-US" b="1" dirty="0" smtClean="0"/>
              <a:t>By Fredrik, Public Domain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762000" y="988367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Seen In The Creation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335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3" y="228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Powerful Creator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22860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Ah! Lord God! You have made the heavens and the earth by Your great power and outstretched arm. There is nothing too hard for You.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Jeremiah 32:17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1524000"/>
            <a:ext cx="1981200" cy="396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Who stretches out the heavens like a curtain, and spreads them out like a tent to dwell in.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800" b="1" dirty="0" smtClean="0"/>
              <a:t>Isaiah 40:12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650468"/>
            <a:ext cx="460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Hubble Deep Field. NASA.</a:t>
            </a:r>
            <a:endParaRPr lang="en-US" b="1" dirty="0"/>
          </a:p>
        </p:txBody>
      </p:sp>
      <p:pic>
        <p:nvPicPr>
          <p:cNvPr id="3076" name="Picture 4" descr="G:\Photos September 2012\Photos September18 2012\Lectures\CreatorNature\997px-Hubble_deep_fie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39" y="1628937"/>
            <a:ext cx="3757761" cy="38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86366" y="109043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Seen In The Creation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703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925315"/>
            <a:ext cx="2661321" cy="2856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05" y="463654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Supernatural Creator</a:t>
            </a:r>
            <a:endParaRPr lang="en-US" sz="40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00200"/>
            <a:ext cx="2590800" cy="2590800"/>
          </a:xfrm>
        </p:spPr>
      </p:pic>
      <p:sp>
        <p:nvSpPr>
          <p:cNvPr id="4" name="TextBox 3"/>
          <p:cNvSpPr txBox="1"/>
          <p:nvPr/>
        </p:nvSpPr>
        <p:spPr>
          <a:xfrm>
            <a:off x="6324600" y="1600200"/>
            <a:ext cx="2514600" cy="465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By faith we understand that the worlds were framed by the word of God, so that the things which are seen were not made of things which are visible.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800" b="1" dirty="0" smtClean="0"/>
              <a:t>Hebrews 11:3 NKJV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175505" y="11058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Seen In The Creation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524000"/>
            <a:ext cx="228600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Oh Lord, how manifold are Your works! In </a:t>
            </a:r>
            <a:r>
              <a:rPr lang="en-US" sz="2800" b="1" dirty="0"/>
              <a:t>w</a:t>
            </a:r>
            <a:r>
              <a:rPr lang="en-US" sz="2800" b="1" dirty="0" smtClean="0"/>
              <a:t>isdom You have made them all. The earth is full of your possessions.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800" b="1" dirty="0" smtClean="0"/>
              <a:t>Psalm 104:24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4102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Photos (in Public Domain) </a:t>
            </a:r>
          </a:p>
          <a:p>
            <a:r>
              <a:rPr lang="en-US" b="1" dirty="0" smtClean="0"/>
              <a:t>Cartwheel Galaxy. </a:t>
            </a:r>
          </a:p>
          <a:p>
            <a:r>
              <a:rPr lang="en-US" b="1" dirty="0" smtClean="0"/>
              <a:t>Dynein Molecule Model.</a:t>
            </a:r>
          </a:p>
          <a:p>
            <a:r>
              <a:rPr lang="en-US" b="1" dirty="0" smtClean="0"/>
              <a:t>From US gov.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85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7" y="76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Provident Creator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24384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Also to every beast of the earth, to every bird of the air, and to everything that creeps on the earth, in which there is life, I have given every green herb for food.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Genesis 1:30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1456498"/>
            <a:ext cx="2057400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. . . He makes His sun rise on the evil and on the good, and sends rain on the just and on the unjust.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Matthew 5:45</a:t>
            </a:r>
            <a:endParaRPr lang="en-US" sz="2800" b="1" dirty="0"/>
          </a:p>
        </p:txBody>
      </p:sp>
      <p:pic>
        <p:nvPicPr>
          <p:cNvPr id="4098" name="Picture 2" descr="G:\Photos September 2012\Photos September18 2012\Lectures\CreatorNature\Zebra_in_the_Serengeti_Wildebeest_Migration. Commons.DavidDennis.CreativeCommonsAttributionShare2.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33" y="1456498"/>
            <a:ext cx="3429000" cy="244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37933" y="3919888"/>
            <a:ext cx="3547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Serengeti migration. Copyright David Dennis. </a:t>
            </a:r>
          </a:p>
          <a:p>
            <a:pPr algn="ctr"/>
            <a:r>
              <a:rPr lang="en-US" sz="1400" b="1" dirty="0" smtClean="0"/>
              <a:t>Used by permission under Creative Commons Attribution Share 2.0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12534" y="914400"/>
            <a:ext cx="331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Seen In The Creation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33" y="4648200"/>
            <a:ext cx="3428999" cy="22312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0800" y="57251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Rainbow over Oder River in Europe. </a:t>
            </a:r>
            <a:r>
              <a:rPr lang="en-US" sz="1400" b="1" dirty="0" err="1" smtClean="0"/>
              <a:t>Boerkevitz</a:t>
            </a:r>
            <a:r>
              <a:rPr lang="en-US" sz="1400" b="1" dirty="0" smtClean="0"/>
              <a:t>. Public.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669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/>
              </a:rPr>
              <a:t>The Creator of Nature</a:t>
            </a:r>
            <a:endParaRPr lang="en-US" sz="40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2362200" cy="5334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For since the creation of the world His invisible attributes are clearly seen, being understood by the things that are made, even His </a:t>
            </a:r>
            <a:r>
              <a:rPr lang="en-US" sz="2800" b="1" u="sng" dirty="0" smtClean="0">
                <a:solidFill>
                  <a:schemeClr val="tx1"/>
                </a:solidFill>
              </a:rPr>
              <a:t>eternal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u="sng" dirty="0" smtClean="0">
                <a:solidFill>
                  <a:schemeClr val="tx1"/>
                </a:solidFill>
              </a:rPr>
              <a:t>power</a:t>
            </a:r>
            <a:r>
              <a:rPr lang="en-US" sz="2800" b="1" dirty="0" smtClean="0">
                <a:solidFill>
                  <a:schemeClr val="tx1"/>
                </a:solidFill>
              </a:rPr>
              <a:t> and </a:t>
            </a:r>
            <a:r>
              <a:rPr lang="en-US" sz="2800" b="1" u="sng" dirty="0" smtClean="0">
                <a:solidFill>
                  <a:schemeClr val="tx1"/>
                </a:solidFill>
              </a:rPr>
              <a:t>Godhead</a:t>
            </a:r>
            <a:r>
              <a:rPr lang="en-US" sz="2800" b="1" dirty="0" smtClean="0">
                <a:solidFill>
                  <a:schemeClr val="tx1"/>
                </a:solidFill>
              </a:rPr>
              <a:t>  . . 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Romans 1:20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1447800"/>
            <a:ext cx="2743200" cy="396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He did not leave Himself without witness, in that He did good, </a:t>
            </a:r>
            <a:r>
              <a:rPr lang="en-US" sz="2800" b="1" u="sng" dirty="0" smtClean="0"/>
              <a:t>gave us rain</a:t>
            </a:r>
            <a:r>
              <a:rPr lang="en-US" sz="2800" b="1" dirty="0" smtClean="0"/>
              <a:t> from heaven and </a:t>
            </a:r>
            <a:r>
              <a:rPr lang="en-US" sz="2800" b="1" u="sng" dirty="0" smtClean="0"/>
              <a:t>fruitful seasons</a:t>
            </a:r>
            <a:r>
              <a:rPr lang="en-US" sz="2800" b="1" dirty="0" smtClean="0"/>
              <a:t>, filling our hearts with food and gladness.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800" b="1" dirty="0" smtClean="0"/>
              <a:t>Acts 14:15</a:t>
            </a:r>
            <a:endParaRPr lang="en-US" sz="2800" b="1" dirty="0"/>
          </a:p>
        </p:txBody>
      </p:sp>
      <p:pic>
        <p:nvPicPr>
          <p:cNvPr id="7170" name="Picture 2" descr="G:\Photos September 2012\Photos September18 2012\Places\Trips EU\Italy FieldConferences\Flowers\FlowersDolomites\Gentianaceae Gentiana utriculosa Dolomites157 Blue Flow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Photos September 2012\Photos September18 2012\Geology\LunarEclipse\LunarEclips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243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06067" y="57912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Photos: GRI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838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Summary: What We Can See in the Creation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056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2809</TotalTime>
  <Words>1736</Words>
  <Application>Microsoft Office PowerPoint</Application>
  <PresentationFormat>On-screen Show (4:3)</PresentationFormat>
  <Paragraphs>201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Courier New</vt:lpstr>
      <vt:lpstr>Executive</vt:lpstr>
      <vt:lpstr>The Creator of Nature and the Nature of the Creator</vt:lpstr>
      <vt:lpstr>Three Points</vt:lpstr>
      <vt:lpstr>The Creator of Nature Creation Through God the Son</vt:lpstr>
      <vt:lpstr>The Creator of Nature</vt:lpstr>
      <vt:lpstr>Eternal Creator</vt:lpstr>
      <vt:lpstr>Powerful Creator</vt:lpstr>
      <vt:lpstr>Supernatural Creator</vt:lpstr>
      <vt:lpstr>Provident Creator</vt:lpstr>
      <vt:lpstr>The Creator of Nature</vt:lpstr>
      <vt:lpstr>Beauty in Nature “Consider the Lilies”</vt:lpstr>
      <vt:lpstr>The Dark Side of Nature Violence, Suffering, Death</vt:lpstr>
      <vt:lpstr>The Creator of Nature</vt:lpstr>
      <vt:lpstr>The Truthful Creator</vt:lpstr>
      <vt:lpstr>Jesus’ Words Are True</vt:lpstr>
      <vt:lpstr>The Compassionate Healing Creator</vt:lpstr>
      <vt:lpstr>Jesus Treated the Weak With Compassion and Favor</vt:lpstr>
      <vt:lpstr>Jesus Believed Scripture</vt:lpstr>
      <vt:lpstr>Jesus Believed in Genesis</vt:lpstr>
      <vt:lpstr>Jesus’ Disciples Believed in Creation and the Flood</vt:lpstr>
      <vt:lpstr>Jesus Demonstrated Creation by Fiat</vt:lpstr>
      <vt:lpstr>Fiat Creation: Wine From Water</vt:lpstr>
      <vt:lpstr>Jesus Demonstrated Power Over Nature by Fiat</vt:lpstr>
      <vt:lpstr>Fiat Power Over Nature:  Walking On Water</vt:lpstr>
      <vt:lpstr>Jesus Demonstrated Fiat Power Over Death</vt:lpstr>
      <vt:lpstr>The God of Life</vt:lpstr>
      <vt:lpstr>So Why a Mixed Message?</vt:lpstr>
      <vt:lpstr>Contrasting Principles</vt:lpstr>
      <vt:lpstr>Conclusion</vt:lpstr>
    </vt:vector>
  </TitlesOfParts>
  <Company>Loma Linda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Creator of Nature and The Nature of the Creator</dc:title>
  <dc:creator>Gibson, Jim (LLU)</dc:creator>
  <cp:lastModifiedBy>Doug</cp:lastModifiedBy>
  <cp:revision>127</cp:revision>
  <dcterms:created xsi:type="dcterms:W3CDTF">2014-07-22T00:55:30Z</dcterms:created>
  <dcterms:modified xsi:type="dcterms:W3CDTF">2017-07-14T03:13:00Z</dcterms:modified>
</cp:coreProperties>
</file>