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89" r:id="rId3"/>
    <p:sldId id="259" r:id="rId4"/>
    <p:sldId id="257" r:id="rId5"/>
    <p:sldId id="258" r:id="rId6"/>
    <p:sldId id="260" r:id="rId7"/>
    <p:sldId id="261" r:id="rId8"/>
    <p:sldId id="265" r:id="rId9"/>
    <p:sldId id="262" r:id="rId10"/>
    <p:sldId id="269" r:id="rId11"/>
    <p:sldId id="290" r:id="rId12"/>
    <p:sldId id="291" r:id="rId13"/>
    <p:sldId id="264" r:id="rId14"/>
    <p:sldId id="271" r:id="rId15"/>
    <p:sldId id="266" r:id="rId16"/>
    <p:sldId id="270" r:id="rId17"/>
    <p:sldId id="267" r:id="rId18"/>
    <p:sldId id="282" r:id="rId19"/>
    <p:sldId id="275" r:id="rId20"/>
    <p:sldId id="293" r:id="rId21"/>
    <p:sldId id="274" r:id="rId22"/>
    <p:sldId id="273" r:id="rId23"/>
    <p:sldId id="281" r:id="rId24"/>
    <p:sldId id="280" r:id="rId25"/>
    <p:sldId id="272" r:id="rId26"/>
    <p:sldId id="276" r:id="rId27"/>
    <p:sldId id="277" r:id="rId28"/>
    <p:sldId id="278" r:id="rId29"/>
    <p:sldId id="279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83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8A0F1-8395-4486-9426-401AECBAF510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C5B9B-F0C5-4550-AEA4-018373C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4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6577" y="4343204"/>
            <a:ext cx="5483292" cy="4112065"/>
          </a:xfrm>
          <a:prstGeom prst="rect">
            <a:avLst/>
          </a:prstGeom>
        </p:spPr>
        <p:txBody>
          <a:bodyPr lIns="89724" tIns="89724" rIns="89724" bIns="89724" anchor="t" anchorCtr="0">
            <a:noAutofit/>
          </a:bodyPr>
          <a:lstStyle/>
          <a:p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-13971588" y="-11606213"/>
            <a:ext cx="16397288" cy="122999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37949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8037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92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Photos are not mine</a:t>
            </a:r>
          </a:p>
        </p:txBody>
      </p:sp>
    </p:spTree>
    <p:extLst>
      <p:ext uri="{BB962C8B-B14F-4D97-AF65-F5344CB8AC3E}">
        <p14:creationId xmlns:p14="http://schemas.microsoft.com/office/powerpoint/2010/main" val="202595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576" y="4343361"/>
            <a:ext cx="5486400" cy="411707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mtClean="0"/>
              <a:t>Photos are not mine</a:t>
            </a:r>
          </a:p>
        </p:txBody>
      </p:sp>
    </p:spTree>
    <p:extLst>
      <p:ext uri="{BB962C8B-B14F-4D97-AF65-F5344CB8AC3E}">
        <p14:creationId xmlns:p14="http://schemas.microsoft.com/office/powerpoint/2010/main" val="71713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205"/>
            <a:ext cx="5486400" cy="411675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mtClean="0"/>
              <a:t>Some photos not mine</a:t>
            </a:r>
          </a:p>
        </p:txBody>
      </p:sp>
    </p:spTree>
    <p:extLst>
      <p:ext uri="{BB962C8B-B14F-4D97-AF65-F5344CB8AC3E}">
        <p14:creationId xmlns:p14="http://schemas.microsoft.com/office/powerpoint/2010/main" val="184749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D62B-1E3F-4D06-86FF-88FD707BB96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3D31-2542-4C74-8CDF-AF2EF179281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D62B-1E3F-4D06-86FF-88FD707BB96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3D31-2542-4C74-8CDF-AF2EF1792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D62B-1E3F-4D06-86FF-88FD707BB96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3D31-2542-4C74-8CDF-AF2EF1792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D62B-1E3F-4D06-86FF-88FD707BB96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3D31-2542-4C74-8CDF-AF2EF1792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D62B-1E3F-4D06-86FF-88FD707BB96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3D31-2542-4C74-8CDF-AF2EF179281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D62B-1E3F-4D06-86FF-88FD707BB96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3D31-2542-4C74-8CDF-AF2EF1792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D62B-1E3F-4D06-86FF-88FD707BB96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3D31-2542-4C74-8CDF-AF2EF1792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D62B-1E3F-4D06-86FF-88FD707BB96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A3D31-2542-4C74-8CDF-AF2EF17928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D62B-1E3F-4D06-86FF-88FD707BB96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3D31-2542-4C74-8CDF-AF2EF1792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D62B-1E3F-4D06-86FF-88FD707BB96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E6A3D31-2542-4C74-8CDF-AF2EF1792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997D62B-1E3F-4D06-86FF-88FD707BB96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3D31-2542-4C74-8CDF-AF2EF1792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997D62B-1E3F-4D06-86FF-88FD707BB96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E6A3D31-2542-4C74-8CDF-AF2EF179281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17" Type="http://schemas.openxmlformats.org/officeDocument/2006/relationships/image" Target="../media/image6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5" Type="http://schemas.openxmlformats.org/officeDocument/2006/relationships/image" Target="../media/image6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295400"/>
            <a:ext cx="6480048" cy="1676400"/>
          </a:xfrm>
        </p:spPr>
        <p:txBody>
          <a:bodyPr/>
          <a:lstStyle/>
          <a:p>
            <a:pPr algn="ctr"/>
            <a:r>
              <a:rPr lang="en-US" dirty="0" smtClean="0"/>
              <a:t>WHAT IS REAL ABOUT Evolution?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19400"/>
            <a:ext cx="6480048" cy="914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What Aspects of Evolutionary Theory Fit With Creation Theory?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4648200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L.J. Gibson</a:t>
            </a:r>
          </a:p>
          <a:p>
            <a:pPr algn="ctr"/>
            <a:r>
              <a:rPr lang="en-US" sz="2800" b="1" dirty="0" smtClean="0"/>
              <a:t>Geoscience Research Institute</a:t>
            </a:r>
          </a:p>
          <a:p>
            <a:pPr algn="ctr"/>
            <a:r>
              <a:rPr lang="en-US" sz="2800" b="1" smtClean="0"/>
              <a:t>www.grisda.org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538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87061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3. Local Adaptation: Is It Real?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199" y="1697473"/>
            <a:ext cx="76329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Yes. Species generally show minor differences in different environments. These differences often appear to be adaptive, although this is difficult to test.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" y="3758289"/>
            <a:ext cx="2419767" cy="16036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737" y="3778765"/>
            <a:ext cx="2110863" cy="15831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006" y="3778765"/>
            <a:ext cx="2448994" cy="16330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33590" y="5410200"/>
            <a:ext cx="90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Pikiwiki</a:t>
            </a:r>
            <a:r>
              <a:rPr lang="en-US" sz="1400" b="1" dirty="0" smtClean="0"/>
              <a:t> Israel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305299" y="5517921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GRI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277286" y="533400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Yiwenyiwen</a:t>
            </a:r>
            <a:r>
              <a:rPr lang="en-US" sz="1400" b="1" dirty="0" smtClean="0"/>
              <a:t>.</a:t>
            </a:r>
            <a:r>
              <a:rPr lang="en-US" sz="1400" b="1" dirty="0"/>
              <a:t> </a:t>
            </a:r>
            <a:r>
              <a:rPr lang="en-US" sz="1400" b="1" dirty="0" smtClean="0"/>
              <a:t>License GNU</a:t>
            </a:r>
            <a:endParaRPr lang="en-US" sz="1400" b="1" dirty="0"/>
          </a:p>
          <a:p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5916" y="5981707"/>
            <a:ext cx="7698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Three closely related species of sparrows.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691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299" y="3810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4. Cumulative Heritable Change?</a:t>
            </a:r>
            <a:br>
              <a:rPr lang="en-US" sz="4000" b="1" dirty="0" smtClean="0"/>
            </a:br>
            <a:r>
              <a:rPr lang="en-US" sz="4000" b="1" dirty="0" smtClean="0"/>
              <a:t>Is It Real?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800099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Yes? Conventional </a:t>
            </a:r>
            <a:r>
              <a:rPr lang="en-US" sz="2800" b="1" dirty="0" err="1" smtClean="0"/>
              <a:t>neodarwinian</a:t>
            </a:r>
            <a:r>
              <a:rPr lang="en-US" sz="2800" b="1" dirty="0" smtClean="0"/>
              <a:t> theory proposes that species differences are due to accumulation of mutations, which produces creative potential.</a:t>
            </a:r>
          </a:p>
          <a:p>
            <a:pPr>
              <a:spcBef>
                <a:spcPts val="600"/>
              </a:spcBef>
            </a:pPr>
            <a:r>
              <a:rPr lang="en-US" sz="2800" b="1" dirty="0" smtClean="0"/>
              <a:t>But mutations are rarely beneficial, and slightly harmful mutations tend to accumulate faster than helpful mutations, leading to genetic deterioration. </a:t>
            </a:r>
          </a:p>
          <a:p>
            <a:pPr>
              <a:spcBef>
                <a:spcPts val="600"/>
              </a:spcBef>
            </a:pPr>
            <a:r>
              <a:rPr lang="en-US" sz="2800" b="1" dirty="0" smtClean="0"/>
              <a:t>Accumulation of mistakes (mutations) is not a likely mechanism for producing adaptation.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727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299" y="1524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4. Cumulative Heritable Change?</a:t>
            </a:r>
            <a:br>
              <a:rPr lang="en-US" sz="4000" b="1" dirty="0" smtClean="0"/>
            </a:br>
            <a:r>
              <a:rPr lang="en-US" sz="4000" b="1" dirty="0" smtClean="0"/>
              <a:t>Is It Real?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414820"/>
            <a:ext cx="8077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/>
              <a:t>No? It is now known that genetic information can be turned on and off in response to environmental stresses.</a:t>
            </a:r>
          </a:p>
          <a:p>
            <a:pPr>
              <a:spcAft>
                <a:spcPts val="600"/>
              </a:spcAft>
            </a:pPr>
            <a:r>
              <a:rPr lang="en-US" sz="2800" b="1" dirty="0" smtClean="0"/>
              <a:t>Genes may be turned off by attachment of a small molecule (methyl group) and turned on again by removal of the molecule. There is no need for change in DNA sequence.</a:t>
            </a:r>
          </a:p>
          <a:p>
            <a:pPr>
              <a:spcAft>
                <a:spcPts val="600"/>
              </a:spcAft>
            </a:pPr>
            <a:r>
              <a:rPr lang="en-US" sz="2800" b="1" dirty="0" smtClean="0"/>
              <a:t>This mechanism allows rapid local adaptation without waiting for helpful mutations, but does not provide a means of creation by cumulative changes. (Think “genomic piano.”)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1908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5</a:t>
            </a:r>
            <a:r>
              <a:rPr lang="en-US" sz="4000" b="1" dirty="0" smtClean="0"/>
              <a:t>. Speciation and Lineage Formation</a:t>
            </a:r>
            <a:br>
              <a:rPr lang="en-US" sz="4000" b="1" dirty="0" smtClean="0"/>
            </a:br>
            <a:r>
              <a:rPr lang="en-US" sz="4000" b="1" dirty="0" smtClean="0"/>
              <a:t>Is It Real?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315200" cy="20574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800" b="1" dirty="0" smtClean="0"/>
              <a:t>Yes. Although not directly observed, speciation is readily inferred and can be explained using mechanisms currently observed in operation.</a:t>
            </a:r>
            <a:endParaRPr lang="en-US" sz="2800" b="1" dirty="0"/>
          </a:p>
        </p:txBody>
      </p:sp>
      <p:pic>
        <p:nvPicPr>
          <p:cNvPr id="1028" name="Picture 4" descr="G:\Photos September 2012\Photos September18 2012\Living Diversity\Diversity Plants\Dicots Identified to Family\Campanulaceae\Campanulaceae Campanula scheuchzeri D91V blue bell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Photos September 2012\Photos September18 2012\Living Diversity\Diversity Plants\Dicots Identified to Family\Campanulaceae\Campanulaceae Campanula rapunculus2 Rampion Italy 20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Photos September 2012\Photos September18 2012\Living Diversity\Diversity Plants\Dicots Identified to Family\Campanulaceae\Campanulaceae Campanula MB51V Purple Bells spik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16573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3810000"/>
            <a:ext cx="22267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Three species in the genus </a:t>
            </a:r>
            <a:r>
              <a:rPr lang="en-US" sz="2800" b="1" i="1" dirty="0" smtClean="0"/>
              <a:t>Campanula</a:t>
            </a:r>
            <a:r>
              <a:rPr lang="en-US" sz="2400" b="1" dirty="0" smtClean="0"/>
              <a:t>.</a:t>
            </a:r>
          </a:p>
          <a:p>
            <a:pPr algn="ctr"/>
            <a:r>
              <a:rPr lang="en-US" sz="1400" b="1" dirty="0" smtClean="0"/>
              <a:t>Photos: GRI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307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Bears: A Proposed Example of a Lineage Formed By Speciation</a:t>
            </a:r>
            <a:endParaRPr lang="en-US" sz="4000" b="1" dirty="0"/>
          </a:p>
        </p:txBody>
      </p:sp>
      <p:pic>
        <p:nvPicPr>
          <p:cNvPr id="1027" name="Picture 3" descr="G:\Photos September 2012\Photos September18 2012\Living Diversity\Diversity Mammals\Carnivora\Ursidae\1280px-Map_of_Bear_species_distribution.PublicDomain.Commons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67" y="2208741"/>
            <a:ext cx="8603733" cy="426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Photos September 2012\Photos September18 2012\Living Diversity\Diversity Mammals\Carnivora\Ursidae\Helarctos.malayanus.1280px-Sun_Bear,_Pengo. Pengo.Common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130" y="413213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Photos September 2012\Photos September18 2012\Living Diversity\Diversity Mammals\Carnivora\Ursidae\Melursus.1280px-Ursus_ursinus_sloth_bear_at_IGZoopark_Visakhapatnam.Adityamadhav83.Common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6133" y="4120434"/>
            <a:ext cx="1016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Photos September 2012\Photos September18 2012\Living Diversity\Diversity Mammals\Carnivora\Ursidae\Tremarctos.ornatus.Osoandino.PublicDomainCommon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923" y="4822163"/>
            <a:ext cx="886691" cy="6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Photos September 2012\Photos September18 2012\Living Diversity\Diversity Mammals\Carnivora\Ursidae\Ursus.maritimus.Polarbär_12_2004-11-17. AnsgarWalk.Common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443" y="1539610"/>
            <a:ext cx="1066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Photos September 2012\Photos September18 2012\Living Diversity\Diversity Mammals\Carnivora\Ursidae\Ursus.arctos.Brown_bear_in_creek. USFWS PublicDomain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558632"/>
            <a:ext cx="1279814" cy="8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Photos September 2012\Photos September18 2012\Living Diversity\Diversity Mammals\Carnivora\Ursidae\Ursus.thibetanus.1280px-Himalayan_bear.JoydeepCommons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680" y="1898613"/>
            <a:ext cx="1036320" cy="70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Photos September 2012\Photos September18 2012\Living Diversity\Diversity Mammals\Carnivora\Ursidae\Ursus_americanus_PO_03. Cephas.Commons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099" y="2892160"/>
            <a:ext cx="1143000" cy="76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:\Photos September 2012\Photos September18 2012\Living Diversity\Diversity Mammals\Carnivora\Ursidae\Ailuropoda.melanoleuca.Giant_Panda_2004-03-2.PublicDomain.Commons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240" y="3217907"/>
            <a:ext cx="865960" cy="57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inus 3"/>
          <p:cNvSpPr/>
          <p:nvPr/>
        </p:nvSpPr>
        <p:spPr>
          <a:xfrm rot="5400000">
            <a:off x="6084897" y="4503463"/>
            <a:ext cx="3550179" cy="327579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2057400" y="5836247"/>
            <a:ext cx="6743700" cy="279888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7216222" y="3200400"/>
            <a:ext cx="807555" cy="290713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5400000">
            <a:off x="1287568" y="5467340"/>
            <a:ext cx="287968" cy="276680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719577" y="4835876"/>
            <a:ext cx="449972" cy="32553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140918" y="5074118"/>
            <a:ext cx="307296" cy="364867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 rot="5400000">
            <a:off x="1084864" y="2999628"/>
            <a:ext cx="1686163" cy="258907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 rot="5400000">
            <a:off x="3786332" y="3210869"/>
            <a:ext cx="1959202" cy="3048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 rot="5400000">
            <a:off x="5422494" y="4854921"/>
            <a:ext cx="401463" cy="335947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Minus 26"/>
          <p:cNvSpPr/>
          <p:nvPr/>
        </p:nvSpPr>
        <p:spPr>
          <a:xfrm rot="5400000">
            <a:off x="2378038" y="2262030"/>
            <a:ext cx="258034" cy="31642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27"/>
          <p:cNvSpPr/>
          <p:nvPr/>
        </p:nvSpPr>
        <p:spPr>
          <a:xfrm>
            <a:off x="5334000" y="5004699"/>
            <a:ext cx="1905000" cy="32930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1092281" y="2383668"/>
            <a:ext cx="1650919" cy="24179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1752600" y="3616060"/>
            <a:ext cx="1150543" cy="35610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inus 30"/>
          <p:cNvSpPr/>
          <p:nvPr/>
        </p:nvSpPr>
        <p:spPr>
          <a:xfrm>
            <a:off x="838200" y="5521060"/>
            <a:ext cx="4598294" cy="315187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inus 31"/>
          <p:cNvSpPr/>
          <p:nvPr/>
        </p:nvSpPr>
        <p:spPr>
          <a:xfrm>
            <a:off x="2743200" y="5159258"/>
            <a:ext cx="4038599" cy="337096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1917740" y="3958959"/>
            <a:ext cx="3317993" cy="30824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 rot="5400000">
            <a:off x="2619845" y="3510814"/>
            <a:ext cx="178050" cy="38854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inus 34"/>
          <p:cNvSpPr/>
          <p:nvPr/>
        </p:nvSpPr>
        <p:spPr>
          <a:xfrm rot="5400000">
            <a:off x="5120303" y="5973743"/>
            <a:ext cx="640754" cy="51816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35"/>
          <p:cNvSpPr/>
          <p:nvPr/>
        </p:nvSpPr>
        <p:spPr>
          <a:xfrm rot="5400000">
            <a:off x="2490967" y="4608779"/>
            <a:ext cx="1622508" cy="32975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inus 36"/>
          <p:cNvSpPr/>
          <p:nvPr/>
        </p:nvSpPr>
        <p:spPr>
          <a:xfrm rot="5400000">
            <a:off x="2110775" y="3794722"/>
            <a:ext cx="457201" cy="335357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inus 37"/>
          <p:cNvSpPr/>
          <p:nvPr/>
        </p:nvSpPr>
        <p:spPr>
          <a:xfrm rot="5400000">
            <a:off x="2760156" y="5677273"/>
            <a:ext cx="436433" cy="317947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inus 38"/>
          <p:cNvSpPr/>
          <p:nvPr/>
        </p:nvSpPr>
        <p:spPr>
          <a:xfrm rot="5400000">
            <a:off x="4546149" y="5342813"/>
            <a:ext cx="508901" cy="304800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 rot="5400000">
            <a:off x="1180655" y="2286493"/>
            <a:ext cx="225114" cy="30042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98800" y="61161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9269" y="1794808"/>
            <a:ext cx="1620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Red lines </a:t>
            </a:r>
            <a:r>
              <a:rPr lang="en-US" sz="2400" b="1" dirty="0"/>
              <a:t>indicate reported hybrids.</a:t>
            </a:r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362200"/>
            <a:ext cx="884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USFWS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3604736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Cephas</a:t>
            </a:r>
            <a:r>
              <a:rPr lang="en-US" sz="1400" b="1" dirty="0" smtClean="0"/>
              <a:t>. License CCA3.0.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2514600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Joydeep</a:t>
            </a:r>
            <a:r>
              <a:rPr lang="en-US" sz="1400" b="1" dirty="0" smtClean="0"/>
              <a:t>. License CCA3.0.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69331" y="4132130"/>
            <a:ext cx="15794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PeterHalasz</a:t>
            </a:r>
            <a:r>
              <a:rPr lang="en-US" sz="1400" b="1" dirty="0" smtClean="0"/>
              <a:t>. License </a:t>
            </a:r>
          </a:p>
          <a:p>
            <a:r>
              <a:rPr lang="en-US" sz="1400" b="1" dirty="0" smtClean="0"/>
              <a:t>CCA2.5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49931" y="5388921"/>
            <a:ext cx="165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Adityamadhav83. License CCA3.0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13696" y="5943600"/>
            <a:ext cx="270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Map courtesy of </a:t>
            </a:r>
            <a:r>
              <a:rPr lang="en-US" sz="1400" b="1" dirty="0" err="1" smtClean="0"/>
              <a:t>Tbjornstad</a:t>
            </a:r>
            <a:r>
              <a:rPr lang="en-US" sz="1400" b="1" dirty="0" smtClean="0"/>
              <a:t>. Commons. Public Domain.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13696" y="2630553"/>
            <a:ext cx="1482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Jeff </a:t>
            </a:r>
            <a:r>
              <a:rPr lang="en-US" sz="1400" b="1" dirty="0" err="1" smtClean="0"/>
              <a:t>Kubina</a:t>
            </a:r>
            <a:r>
              <a:rPr lang="en-US" sz="1400" b="1" dirty="0" smtClean="0"/>
              <a:t>. </a:t>
            </a:r>
            <a:r>
              <a:rPr lang="en-US" sz="1400" b="1" dirty="0" err="1" smtClean="0"/>
              <a:t>PublicDomain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4277380"/>
            <a:ext cx="143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Osoandino</a:t>
            </a:r>
            <a:r>
              <a:rPr lang="en-US" sz="1400" b="1" dirty="0" smtClean="0"/>
              <a:t>. </a:t>
            </a:r>
          </a:p>
          <a:p>
            <a:r>
              <a:rPr lang="en-US" sz="1400" b="1" dirty="0" smtClean="0"/>
              <a:t>Public Domain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65268" y="2296180"/>
            <a:ext cx="1632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Ansgar</a:t>
            </a:r>
            <a:r>
              <a:rPr lang="en-US" sz="1400" b="1" dirty="0" smtClean="0"/>
              <a:t> Walk. License GNU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668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782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6. Innovation – Formation of New Organs and Body Plans:</a:t>
            </a:r>
            <a:br>
              <a:rPr lang="en-US" sz="4000" b="1" dirty="0" smtClean="0"/>
            </a:br>
            <a:r>
              <a:rPr lang="en-US" sz="4000" b="1" dirty="0" smtClean="0"/>
              <a:t>Is It Real?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6096000" cy="330041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No. The empirical evidence does not support the evolution of new morphological structure. 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/>
              <a:t>Creation theory is consistent with the evidence, but opposed by scientists committed to materialistic philosophy.</a:t>
            </a:r>
            <a:endParaRPr lang="en-US" sz="2800" b="1" dirty="0"/>
          </a:p>
        </p:txBody>
      </p:sp>
      <p:pic>
        <p:nvPicPr>
          <p:cNvPr id="3074" name="Picture 2" descr="G:\Photos September 2012\Photos September18 2012\Living Diversity\Diversity Inverts\Living Echinodermata\Echino Asteroidea Solaster dowsons 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2766" y="2362200"/>
            <a:ext cx="213883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Photos September 2012\Photos September18 2012\Lectures\biolprobevol\Moon_Snail_(5118402884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99" y="3909931"/>
            <a:ext cx="2149475" cy="143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Photos September 2012\Photos September18 2012\Living Diversity\Diversity Inverts\Living Insects\Lepidoptera\Painted Lady prob Living Desert 20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5480050"/>
            <a:ext cx="1728880" cy="121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4815" y="1715869"/>
            <a:ext cx="207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Echinoderm Tube Feet. </a:t>
            </a:r>
            <a:r>
              <a:rPr lang="en-US" sz="1400" b="1" dirty="0" smtClean="0"/>
              <a:t>GRI.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21564" y="5343937"/>
            <a:ext cx="24309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Molluscan</a:t>
            </a:r>
            <a:r>
              <a:rPr lang="en-US" b="1" dirty="0" smtClean="0"/>
              <a:t> Foot.</a:t>
            </a:r>
          </a:p>
          <a:p>
            <a:pPr algn="ctr"/>
            <a:r>
              <a:rPr lang="en-US" sz="1400" b="1" dirty="0" err="1" smtClean="0"/>
              <a:t>LeslieSeaton</a:t>
            </a:r>
            <a:r>
              <a:rPr lang="en-US" sz="1400" b="1" dirty="0" smtClean="0"/>
              <a:t>. License CCA2.0.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83932" y="5758169"/>
            <a:ext cx="973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Insect Wings. </a:t>
            </a:r>
            <a:r>
              <a:rPr lang="en-US" sz="1400" b="1" dirty="0" smtClean="0"/>
              <a:t>GRI.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5475982"/>
            <a:ext cx="1676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Cnidarian Stinging </a:t>
            </a:r>
            <a:r>
              <a:rPr lang="en-US" b="1" dirty="0"/>
              <a:t>C</a:t>
            </a:r>
            <a:r>
              <a:rPr lang="en-US" b="1" dirty="0" smtClean="0"/>
              <a:t>ells</a:t>
            </a:r>
          </a:p>
          <a:p>
            <a:r>
              <a:rPr lang="en-US" sz="1400" b="1" dirty="0" smtClean="0"/>
              <a:t>Stan </a:t>
            </a:r>
            <a:r>
              <a:rPr lang="en-US" sz="1400" b="1" dirty="0" err="1" smtClean="0"/>
              <a:t>Shebs</a:t>
            </a:r>
            <a:r>
              <a:rPr lang="en-US" sz="1400" b="1" dirty="0" smtClean="0"/>
              <a:t>. License GNU1.2.</a:t>
            </a:r>
            <a:endParaRPr lang="en-US" sz="1400" b="1" dirty="0"/>
          </a:p>
        </p:txBody>
      </p:sp>
      <p:pic>
        <p:nvPicPr>
          <p:cNvPr id="1026" name="Picture 2" descr="http://upload.wikimedia.org/wikipedia/commons/a/a9/Anthopleura_xanthogrammica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73" y="5410200"/>
            <a:ext cx="1417142" cy="120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7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Summary</a:t>
            </a:r>
            <a:br>
              <a:rPr lang="en-US" sz="4000" b="1" dirty="0" smtClean="0"/>
            </a:br>
            <a:r>
              <a:rPr lang="en-US" sz="4000" b="1" dirty="0" smtClean="0"/>
              <a:t>What Is Real About Evolution?</a:t>
            </a:r>
            <a:endParaRPr lang="en-US" sz="4000" b="1" dirty="0"/>
          </a:p>
        </p:txBody>
      </p:sp>
      <p:pic>
        <p:nvPicPr>
          <p:cNvPr id="4098" name="Picture 2" descr="G:\Photos September 2012\Photos September18 2012\Lectures\biolprobevol\Haeckel Tree Human-evolutio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867" y="1981200"/>
            <a:ext cx="234156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43500" y="2804815"/>
            <a:ext cx="3429000" cy="21881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pic>
        <p:nvPicPr>
          <p:cNvPr id="4099" name="Picture 3" descr="G:\Photos September 2012\Photos September18 2012\Lectures\biolprobevol\1024px-Phylogenetic_tree.sv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2804815"/>
            <a:ext cx="3200400" cy="216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34933" y="5782733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Creation of original life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1676400"/>
            <a:ext cx="4944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Creation of innovations, morphological “disparity.”</a:t>
            </a:r>
            <a:endParaRPr lang="en-US" sz="2800" b="1" dirty="0"/>
          </a:p>
        </p:txBody>
      </p:sp>
      <p:sp>
        <p:nvSpPr>
          <p:cNvPr id="9" name="Left Arrow 8"/>
          <p:cNvSpPr/>
          <p:nvPr/>
        </p:nvSpPr>
        <p:spPr>
          <a:xfrm>
            <a:off x="2406536" y="5548884"/>
            <a:ext cx="780774" cy="2423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6705600" y="4769951"/>
            <a:ext cx="780774" cy="2423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356530" y="5528735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1355090" y="4572000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1295400" y="4724400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387093" y="4992985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919564" y="3115737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919565" y="3276600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447800" y="3429000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447800" y="3581400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1415795" y="3822700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051730" y="4114800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1017863" y="4267200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322663" y="4419600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1305730" y="3187702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1221063" y="5257800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1102530" y="2550075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1371600" y="2634742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1634067" y="2895600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1415795" y="2766715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1085597" y="2745550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2174623" y="3805767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/>
          <p:cNvSpPr/>
          <p:nvPr/>
        </p:nvSpPr>
        <p:spPr>
          <a:xfrm>
            <a:off x="2590800" y="34290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Arrow 39"/>
          <p:cNvSpPr/>
          <p:nvPr/>
        </p:nvSpPr>
        <p:spPr>
          <a:xfrm>
            <a:off x="2286000" y="39624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>
            <a:off x="2525069" y="4097867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/>
          <p:cNvSpPr/>
          <p:nvPr/>
        </p:nvSpPr>
        <p:spPr>
          <a:xfrm>
            <a:off x="2343956" y="4385733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/>
          <p:cNvSpPr/>
          <p:nvPr/>
        </p:nvSpPr>
        <p:spPr>
          <a:xfrm>
            <a:off x="2728269" y="4385733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Arrow 43"/>
          <p:cNvSpPr/>
          <p:nvPr/>
        </p:nvSpPr>
        <p:spPr>
          <a:xfrm>
            <a:off x="2406536" y="46101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Arrow 44"/>
          <p:cNvSpPr/>
          <p:nvPr/>
        </p:nvSpPr>
        <p:spPr>
          <a:xfrm>
            <a:off x="2609736" y="48006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Arrow 45"/>
          <p:cNvSpPr/>
          <p:nvPr/>
        </p:nvSpPr>
        <p:spPr>
          <a:xfrm>
            <a:off x="2631823" y="5249333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>
            <a:off x="2304936" y="53340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Arrow 47"/>
          <p:cNvSpPr/>
          <p:nvPr/>
        </p:nvSpPr>
        <p:spPr>
          <a:xfrm>
            <a:off x="1596896" y="41910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Arrow 48"/>
          <p:cNvSpPr/>
          <p:nvPr/>
        </p:nvSpPr>
        <p:spPr>
          <a:xfrm>
            <a:off x="2631823" y="33528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eft Arrow 49"/>
          <p:cNvSpPr/>
          <p:nvPr/>
        </p:nvSpPr>
        <p:spPr>
          <a:xfrm>
            <a:off x="2101736" y="3310467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Arrow 50"/>
          <p:cNvSpPr/>
          <p:nvPr/>
        </p:nvSpPr>
        <p:spPr>
          <a:xfrm>
            <a:off x="2575869" y="3246967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Arrow 51"/>
          <p:cNvSpPr/>
          <p:nvPr/>
        </p:nvSpPr>
        <p:spPr>
          <a:xfrm>
            <a:off x="2152536" y="29337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eft Arrow 53"/>
          <p:cNvSpPr/>
          <p:nvPr/>
        </p:nvSpPr>
        <p:spPr>
          <a:xfrm>
            <a:off x="2479423" y="28194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 Arrow 54"/>
          <p:cNvSpPr/>
          <p:nvPr/>
        </p:nvSpPr>
        <p:spPr>
          <a:xfrm>
            <a:off x="2304936" y="2766715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Arrow 55"/>
          <p:cNvSpPr/>
          <p:nvPr/>
        </p:nvSpPr>
        <p:spPr>
          <a:xfrm>
            <a:off x="2711336" y="2583942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eft Arrow 56"/>
          <p:cNvSpPr/>
          <p:nvPr/>
        </p:nvSpPr>
        <p:spPr>
          <a:xfrm>
            <a:off x="2364202" y="2558542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 Arrow 57"/>
          <p:cNvSpPr/>
          <p:nvPr/>
        </p:nvSpPr>
        <p:spPr>
          <a:xfrm>
            <a:off x="2022223" y="2703215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eft Arrow 58"/>
          <p:cNvSpPr/>
          <p:nvPr/>
        </p:nvSpPr>
        <p:spPr>
          <a:xfrm>
            <a:off x="1981200" y="2473875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eft Arrow 59"/>
          <p:cNvSpPr/>
          <p:nvPr/>
        </p:nvSpPr>
        <p:spPr>
          <a:xfrm>
            <a:off x="2030689" y="22860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eft Arrow 60"/>
          <p:cNvSpPr/>
          <p:nvPr/>
        </p:nvSpPr>
        <p:spPr>
          <a:xfrm>
            <a:off x="1278467" y="2473875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Left Arrow 61"/>
          <p:cNvSpPr/>
          <p:nvPr/>
        </p:nvSpPr>
        <p:spPr>
          <a:xfrm>
            <a:off x="1447800" y="23622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eft Arrow 62"/>
          <p:cNvSpPr/>
          <p:nvPr/>
        </p:nvSpPr>
        <p:spPr>
          <a:xfrm>
            <a:off x="8170333" y="36576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eft Arrow 63"/>
          <p:cNvSpPr/>
          <p:nvPr/>
        </p:nvSpPr>
        <p:spPr>
          <a:xfrm>
            <a:off x="2609736" y="51689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eft Arrow 64"/>
          <p:cNvSpPr/>
          <p:nvPr/>
        </p:nvSpPr>
        <p:spPr>
          <a:xfrm>
            <a:off x="8382000" y="45339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eft Arrow 65"/>
          <p:cNvSpPr/>
          <p:nvPr/>
        </p:nvSpPr>
        <p:spPr>
          <a:xfrm>
            <a:off x="8077200" y="35433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eft Arrow 66"/>
          <p:cNvSpPr/>
          <p:nvPr/>
        </p:nvSpPr>
        <p:spPr>
          <a:xfrm>
            <a:off x="8153400" y="3780367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Arrow 67"/>
          <p:cNvSpPr/>
          <p:nvPr/>
        </p:nvSpPr>
        <p:spPr>
          <a:xfrm>
            <a:off x="8153400" y="38862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eft Arrow 68"/>
          <p:cNvSpPr/>
          <p:nvPr/>
        </p:nvSpPr>
        <p:spPr>
          <a:xfrm>
            <a:off x="8305800" y="4059767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 Arrow 69"/>
          <p:cNvSpPr/>
          <p:nvPr/>
        </p:nvSpPr>
        <p:spPr>
          <a:xfrm>
            <a:off x="8382000" y="42164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eft Arrow 70"/>
          <p:cNvSpPr/>
          <p:nvPr/>
        </p:nvSpPr>
        <p:spPr>
          <a:xfrm>
            <a:off x="8382000" y="4351867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>
            <a:off x="1373463" y="5410200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>
            <a:off x="5056463" y="4601635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>
            <a:off x="5056463" y="4432300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>
            <a:off x="5029200" y="4241800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75"/>
          <p:cNvSpPr/>
          <p:nvPr/>
        </p:nvSpPr>
        <p:spPr>
          <a:xfrm>
            <a:off x="4980263" y="4047067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Arrow 76"/>
          <p:cNvSpPr/>
          <p:nvPr/>
        </p:nvSpPr>
        <p:spPr>
          <a:xfrm>
            <a:off x="5056463" y="3898900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>
            <a:off x="5334000" y="3784600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ight Arrow 78"/>
          <p:cNvSpPr/>
          <p:nvPr/>
        </p:nvSpPr>
        <p:spPr>
          <a:xfrm>
            <a:off x="5437463" y="3581400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6908334" y="4267200"/>
            <a:ext cx="51731" cy="2667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Up Arrow 83"/>
          <p:cNvSpPr/>
          <p:nvPr/>
        </p:nvSpPr>
        <p:spPr>
          <a:xfrm>
            <a:off x="7315200" y="3837517"/>
            <a:ext cx="51731" cy="2667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Up Arrow 84"/>
          <p:cNvSpPr/>
          <p:nvPr/>
        </p:nvSpPr>
        <p:spPr>
          <a:xfrm>
            <a:off x="6477000" y="4123267"/>
            <a:ext cx="51731" cy="2667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Up Arrow 85"/>
          <p:cNvSpPr/>
          <p:nvPr/>
        </p:nvSpPr>
        <p:spPr>
          <a:xfrm>
            <a:off x="6730069" y="4267200"/>
            <a:ext cx="51731" cy="2667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Down Arrow 86"/>
          <p:cNvSpPr/>
          <p:nvPr/>
        </p:nvSpPr>
        <p:spPr>
          <a:xfrm>
            <a:off x="6553200" y="3585634"/>
            <a:ext cx="76200" cy="2667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Down Arrow 87"/>
          <p:cNvSpPr/>
          <p:nvPr/>
        </p:nvSpPr>
        <p:spPr>
          <a:xfrm>
            <a:off x="7010400" y="3409950"/>
            <a:ext cx="76200" cy="2667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Down Arrow 88"/>
          <p:cNvSpPr/>
          <p:nvPr/>
        </p:nvSpPr>
        <p:spPr>
          <a:xfrm>
            <a:off x="7251700" y="3295650"/>
            <a:ext cx="76200" cy="2667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Down Arrow 89"/>
          <p:cNvSpPr/>
          <p:nvPr/>
        </p:nvSpPr>
        <p:spPr>
          <a:xfrm>
            <a:off x="7632700" y="3259669"/>
            <a:ext cx="76200" cy="2667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Down Arrow 90"/>
          <p:cNvSpPr/>
          <p:nvPr/>
        </p:nvSpPr>
        <p:spPr>
          <a:xfrm>
            <a:off x="6324600" y="3124200"/>
            <a:ext cx="76200" cy="2667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Down Arrow 91"/>
          <p:cNvSpPr/>
          <p:nvPr/>
        </p:nvSpPr>
        <p:spPr>
          <a:xfrm>
            <a:off x="6091766" y="3390900"/>
            <a:ext cx="76200" cy="2667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wn Arrow 92"/>
          <p:cNvSpPr/>
          <p:nvPr/>
        </p:nvSpPr>
        <p:spPr>
          <a:xfrm>
            <a:off x="6760167" y="3486150"/>
            <a:ext cx="76200" cy="2667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Up Arrow 93"/>
          <p:cNvSpPr/>
          <p:nvPr/>
        </p:nvSpPr>
        <p:spPr>
          <a:xfrm>
            <a:off x="6977929" y="4174067"/>
            <a:ext cx="51731" cy="2667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Up Arrow 94"/>
          <p:cNvSpPr/>
          <p:nvPr/>
        </p:nvSpPr>
        <p:spPr>
          <a:xfrm flipH="1">
            <a:off x="7040881" y="4129617"/>
            <a:ext cx="45719" cy="2667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429000" y="3009900"/>
            <a:ext cx="1680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Evolution of locally adapted species and varieties.</a:t>
            </a:r>
            <a:endParaRPr lang="en-US" sz="2400" b="1" dirty="0"/>
          </a:p>
        </p:txBody>
      </p:sp>
      <p:sp>
        <p:nvSpPr>
          <p:cNvPr id="4097" name="Diamond 4096"/>
          <p:cNvSpPr/>
          <p:nvPr/>
        </p:nvSpPr>
        <p:spPr>
          <a:xfrm>
            <a:off x="3276600" y="3103038"/>
            <a:ext cx="304800" cy="275162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Diamond 98"/>
          <p:cNvSpPr/>
          <p:nvPr/>
        </p:nvSpPr>
        <p:spPr>
          <a:xfrm>
            <a:off x="5193656" y="3348567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Left Arrow 99"/>
          <p:cNvSpPr/>
          <p:nvPr/>
        </p:nvSpPr>
        <p:spPr>
          <a:xfrm>
            <a:off x="3551766" y="5929884"/>
            <a:ext cx="780774" cy="2423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Arrow 100"/>
          <p:cNvSpPr/>
          <p:nvPr/>
        </p:nvSpPr>
        <p:spPr>
          <a:xfrm>
            <a:off x="3429000" y="1905000"/>
            <a:ext cx="277537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Diamond 101"/>
          <p:cNvSpPr/>
          <p:nvPr/>
        </p:nvSpPr>
        <p:spPr>
          <a:xfrm>
            <a:off x="5295532" y="3107272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Diamond 102"/>
          <p:cNvSpPr/>
          <p:nvPr/>
        </p:nvSpPr>
        <p:spPr>
          <a:xfrm>
            <a:off x="5498319" y="3009900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Diamond 103"/>
          <p:cNvSpPr/>
          <p:nvPr/>
        </p:nvSpPr>
        <p:spPr>
          <a:xfrm>
            <a:off x="5772150" y="3018370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Diamond 104"/>
          <p:cNvSpPr/>
          <p:nvPr/>
        </p:nvSpPr>
        <p:spPr>
          <a:xfrm>
            <a:off x="6379633" y="3048007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Diamond 105"/>
          <p:cNvSpPr/>
          <p:nvPr/>
        </p:nvSpPr>
        <p:spPr>
          <a:xfrm>
            <a:off x="6698784" y="3064935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Diamond 106"/>
          <p:cNvSpPr/>
          <p:nvPr/>
        </p:nvSpPr>
        <p:spPr>
          <a:xfrm>
            <a:off x="7029660" y="3048007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Diamond 107"/>
          <p:cNvSpPr/>
          <p:nvPr/>
        </p:nvSpPr>
        <p:spPr>
          <a:xfrm>
            <a:off x="7505424" y="3035307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Diamond 108"/>
          <p:cNvSpPr/>
          <p:nvPr/>
        </p:nvSpPr>
        <p:spPr>
          <a:xfrm>
            <a:off x="7772400" y="3035305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iamond 109"/>
          <p:cNvSpPr/>
          <p:nvPr/>
        </p:nvSpPr>
        <p:spPr>
          <a:xfrm>
            <a:off x="5136506" y="3549652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Diamond 110"/>
          <p:cNvSpPr/>
          <p:nvPr/>
        </p:nvSpPr>
        <p:spPr>
          <a:xfrm>
            <a:off x="5143500" y="3818467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Diamond 111"/>
          <p:cNvSpPr/>
          <p:nvPr/>
        </p:nvSpPr>
        <p:spPr>
          <a:xfrm>
            <a:off x="5159501" y="4131732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Diamond 112"/>
          <p:cNvSpPr/>
          <p:nvPr/>
        </p:nvSpPr>
        <p:spPr>
          <a:xfrm>
            <a:off x="5105400" y="4343400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Diamond 113"/>
          <p:cNvSpPr/>
          <p:nvPr/>
        </p:nvSpPr>
        <p:spPr>
          <a:xfrm>
            <a:off x="5136506" y="4512735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Diamond 114"/>
          <p:cNvSpPr/>
          <p:nvPr/>
        </p:nvSpPr>
        <p:spPr>
          <a:xfrm>
            <a:off x="5136506" y="4724400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iamond 115"/>
          <p:cNvSpPr/>
          <p:nvPr/>
        </p:nvSpPr>
        <p:spPr>
          <a:xfrm>
            <a:off x="8001000" y="3056472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Diamond 116"/>
          <p:cNvSpPr/>
          <p:nvPr/>
        </p:nvSpPr>
        <p:spPr>
          <a:xfrm>
            <a:off x="6072716" y="3048000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Diamond 117"/>
          <p:cNvSpPr/>
          <p:nvPr/>
        </p:nvSpPr>
        <p:spPr>
          <a:xfrm>
            <a:off x="7283915" y="3056472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Diamond 118"/>
          <p:cNvSpPr/>
          <p:nvPr/>
        </p:nvSpPr>
        <p:spPr>
          <a:xfrm>
            <a:off x="8265583" y="3064935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Diamond 119"/>
          <p:cNvSpPr/>
          <p:nvPr/>
        </p:nvSpPr>
        <p:spPr>
          <a:xfrm>
            <a:off x="8458200" y="3200404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Diamond 120"/>
          <p:cNvSpPr/>
          <p:nvPr/>
        </p:nvSpPr>
        <p:spPr>
          <a:xfrm>
            <a:off x="8462157" y="3435352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Diamond 121"/>
          <p:cNvSpPr/>
          <p:nvPr/>
        </p:nvSpPr>
        <p:spPr>
          <a:xfrm>
            <a:off x="8487833" y="3598335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iamond 122"/>
          <p:cNvSpPr/>
          <p:nvPr/>
        </p:nvSpPr>
        <p:spPr>
          <a:xfrm>
            <a:off x="8475133" y="3956932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Diamond 123"/>
          <p:cNvSpPr/>
          <p:nvPr/>
        </p:nvSpPr>
        <p:spPr>
          <a:xfrm>
            <a:off x="8461242" y="4115083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Diamond 124"/>
          <p:cNvSpPr/>
          <p:nvPr/>
        </p:nvSpPr>
        <p:spPr>
          <a:xfrm>
            <a:off x="8457924" y="4423833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Diamond 125"/>
          <p:cNvSpPr/>
          <p:nvPr/>
        </p:nvSpPr>
        <p:spPr>
          <a:xfrm>
            <a:off x="8472976" y="4665135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Diamond 126"/>
          <p:cNvSpPr/>
          <p:nvPr/>
        </p:nvSpPr>
        <p:spPr>
          <a:xfrm>
            <a:off x="1046964" y="5203489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Diamond 127"/>
          <p:cNvSpPr/>
          <p:nvPr/>
        </p:nvSpPr>
        <p:spPr>
          <a:xfrm>
            <a:off x="1068277" y="4971820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Diamond 128"/>
          <p:cNvSpPr/>
          <p:nvPr/>
        </p:nvSpPr>
        <p:spPr>
          <a:xfrm>
            <a:off x="862415" y="4741335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iamond 129"/>
          <p:cNvSpPr/>
          <p:nvPr/>
        </p:nvSpPr>
        <p:spPr>
          <a:xfrm>
            <a:off x="862415" y="4256096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Diamond 130"/>
          <p:cNvSpPr/>
          <p:nvPr/>
        </p:nvSpPr>
        <p:spPr>
          <a:xfrm>
            <a:off x="862415" y="3856567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Diamond 131"/>
          <p:cNvSpPr/>
          <p:nvPr/>
        </p:nvSpPr>
        <p:spPr>
          <a:xfrm>
            <a:off x="1125427" y="3679809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Diamond 132"/>
          <p:cNvSpPr/>
          <p:nvPr/>
        </p:nvSpPr>
        <p:spPr>
          <a:xfrm>
            <a:off x="1028447" y="3435352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Diamond 133"/>
          <p:cNvSpPr/>
          <p:nvPr/>
        </p:nvSpPr>
        <p:spPr>
          <a:xfrm>
            <a:off x="895379" y="3158070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Diamond 134"/>
          <p:cNvSpPr/>
          <p:nvPr/>
        </p:nvSpPr>
        <p:spPr>
          <a:xfrm>
            <a:off x="994580" y="2971800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Diamond 135"/>
          <p:cNvSpPr/>
          <p:nvPr/>
        </p:nvSpPr>
        <p:spPr>
          <a:xfrm>
            <a:off x="862414" y="2674598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Diamond 136"/>
          <p:cNvSpPr/>
          <p:nvPr/>
        </p:nvSpPr>
        <p:spPr>
          <a:xfrm>
            <a:off x="927222" y="2562777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Diamond 137"/>
          <p:cNvSpPr/>
          <p:nvPr/>
        </p:nvSpPr>
        <p:spPr>
          <a:xfrm>
            <a:off x="1012901" y="2264835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Diamond 139"/>
          <p:cNvSpPr/>
          <p:nvPr/>
        </p:nvSpPr>
        <p:spPr>
          <a:xfrm>
            <a:off x="1430867" y="2192865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Diamond 140"/>
          <p:cNvSpPr/>
          <p:nvPr/>
        </p:nvSpPr>
        <p:spPr>
          <a:xfrm>
            <a:off x="1191646" y="2205570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Diamond 141"/>
          <p:cNvSpPr/>
          <p:nvPr/>
        </p:nvSpPr>
        <p:spPr>
          <a:xfrm>
            <a:off x="1554563" y="2277775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Diamond 142"/>
          <p:cNvSpPr/>
          <p:nvPr/>
        </p:nvSpPr>
        <p:spPr>
          <a:xfrm>
            <a:off x="1715685" y="2203013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Diamond 143"/>
          <p:cNvSpPr/>
          <p:nvPr/>
        </p:nvSpPr>
        <p:spPr>
          <a:xfrm>
            <a:off x="2391125" y="2311395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Diamond 144"/>
          <p:cNvSpPr/>
          <p:nvPr/>
        </p:nvSpPr>
        <p:spPr>
          <a:xfrm>
            <a:off x="2506310" y="2231767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Diamond 145"/>
          <p:cNvSpPr/>
          <p:nvPr/>
        </p:nvSpPr>
        <p:spPr>
          <a:xfrm>
            <a:off x="2728269" y="2218510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Diamond 146"/>
          <p:cNvSpPr/>
          <p:nvPr/>
        </p:nvSpPr>
        <p:spPr>
          <a:xfrm>
            <a:off x="2823519" y="2431545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Diamond 147"/>
          <p:cNvSpPr/>
          <p:nvPr/>
        </p:nvSpPr>
        <p:spPr>
          <a:xfrm>
            <a:off x="2727073" y="2722754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Diamond 148"/>
          <p:cNvSpPr/>
          <p:nvPr/>
        </p:nvSpPr>
        <p:spPr>
          <a:xfrm>
            <a:off x="2728269" y="2893126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Diamond 149"/>
          <p:cNvSpPr/>
          <p:nvPr/>
        </p:nvSpPr>
        <p:spPr>
          <a:xfrm>
            <a:off x="2749879" y="3064217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Diamond 150"/>
          <p:cNvSpPr/>
          <p:nvPr/>
        </p:nvSpPr>
        <p:spPr>
          <a:xfrm>
            <a:off x="2880669" y="3173096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Diamond 151"/>
          <p:cNvSpPr/>
          <p:nvPr/>
        </p:nvSpPr>
        <p:spPr>
          <a:xfrm>
            <a:off x="1965073" y="2152213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Diamond 152"/>
          <p:cNvSpPr/>
          <p:nvPr/>
        </p:nvSpPr>
        <p:spPr>
          <a:xfrm>
            <a:off x="1257300" y="2952391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Diamond 153"/>
          <p:cNvSpPr/>
          <p:nvPr/>
        </p:nvSpPr>
        <p:spPr>
          <a:xfrm>
            <a:off x="1114844" y="3860800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Diamond 154"/>
          <p:cNvSpPr/>
          <p:nvPr/>
        </p:nvSpPr>
        <p:spPr>
          <a:xfrm>
            <a:off x="1214967" y="4936065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Diamond 155"/>
          <p:cNvSpPr/>
          <p:nvPr/>
        </p:nvSpPr>
        <p:spPr>
          <a:xfrm>
            <a:off x="2774560" y="5300135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Diamond 156"/>
          <p:cNvSpPr/>
          <p:nvPr/>
        </p:nvSpPr>
        <p:spPr>
          <a:xfrm>
            <a:off x="2823519" y="5012267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Diamond 157"/>
          <p:cNvSpPr/>
          <p:nvPr/>
        </p:nvSpPr>
        <p:spPr>
          <a:xfrm>
            <a:off x="2692286" y="4876800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Diamond 158"/>
          <p:cNvSpPr/>
          <p:nvPr/>
        </p:nvSpPr>
        <p:spPr>
          <a:xfrm>
            <a:off x="2787374" y="4690532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Diamond 159"/>
          <p:cNvSpPr/>
          <p:nvPr/>
        </p:nvSpPr>
        <p:spPr>
          <a:xfrm>
            <a:off x="2806586" y="4491570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Diamond 160"/>
          <p:cNvSpPr/>
          <p:nvPr/>
        </p:nvSpPr>
        <p:spPr>
          <a:xfrm>
            <a:off x="2696686" y="4182535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Diamond 161"/>
          <p:cNvSpPr/>
          <p:nvPr/>
        </p:nvSpPr>
        <p:spPr>
          <a:xfrm>
            <a:off x="2766369" y="3970867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Diamond 162"/>
          <p:cNvSpPr/>
          <p:nvPr/>
        </p:nvSpPr>
        <p:spPr>
          <a:xfrm>
            <a:off x="2537493" y="3877735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Diamond 163"/>
          <p:cNvSpPr/>
          <p:nvPr/>
        </p:nvSpPr>
        <p:spPr>
          <a:xfrm>
            <a:off x="2730224" y="3835402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Diamond 164"/>
          <p:cNvSpPr/>
          <p:nvPr/>
        </p:nvSpPr>
        <p:spPr>
          <a:xfrm>
            <a:off x="2838940" y="3679809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Diamond 165"/>
          <p:cNvSpPr/>
          <p:nvPr/>
        </p:nvSpPr>
        <p:spPr>
          <a:xfrm>
            <a:off x="2590800" y="3581400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Diamond 166"/>
          <p:cNvSpPr/>
          <p:nvPr/>
        </p:nvSpPr>
        <p:spPr>
          <a:xfrm>
            <a:off x="2728269" y="3607797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Diamond 167"/>
          <p:cNvSpPr/>
          <p:nvPr/>
        </p:nvSpPr>
        <p:spPr>
          <a:xfrm>
            <a:off x="2838450" y="3543300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Diamond 168"/>
          <p:cNvSpPr/>
          <p:nvPr/>
        </p:nvSpPr>
        <p:spPr>
          <a:xfrm>
            <a:off x="2891975" y="3384552"/>
            <a:ext cx="114300" cy="11853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1365" y="5791200"/>
            <a:ext cx="26214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Haeckel, 1879. </a:t>
            </a:r>
          </a:p>
          <a:p>
            <a:r>
              <a:rPr lang="en-US" b="1" dirty="0" smtClean="0"/>
              <a:t>The Evolution of Man.</a:t>
            </a:r>
          </a:p>
          <a:p>
            <a:r>
              <a:rPr lang="en-US" sz="1400" b="1" dirty="0" smtClean="0"/>
              <a:t>Public Domain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5029200"/>
            <a:ext cx="357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PhylogeneticTree</a:t>
            </a:r>
            <a:r>
              <a:rPr lang="en-US" b="1" dirty="0" smtClean="0"/>
              <a:t>. </a:t>
            </a:r>
            <a:r>
              <a:rPr lang="en-US" b="1" dirty="0" err="1" smtClean="0"/>
              <a:t>Woese</a:t>
            </a:r>
            <a:r>
              <a:rPr lang="en-US" b="1" dirty="0" smtClean="0"/>
              <a:t> 1990. by </a:t>
            </a:r>
            <a:r>
              <a:rPr lang="en-US" b="1" dirty="0" err="1" smtClean="0"/>
              <a:t>Maulucioni</a:t>
            </a:r>
            <a:r>
              <a:rPr lang="en-US" b="1" dirty="0" smtClean="0"/>
              <a:t>. </a:t>
            </a:r>
            <a:r>
              <a:rPr lang="en-US" sz="1400" b="1" dirty="0" smtClean="0"/>
              <a:t>Public Domain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70" name="Up Arrow 169"/>
          <p:cNvSpPr/>
          <p:nvPr/>
        </p:nvSpPr>
        <p:spPr>
          <a:xfrm>
            <a:off x="6120469" y="4191000"/>
            <a:ext cx="51731" cy="2667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Up Arrow 170"/>
          <p:cNvSpPr/>
          <p:nvPr/>
        </p:nvSpPr>
        <p:spPr>
          <a:xfrm>
            <a:off x="6248400" y="4381500"/>
            <a:ext cx="51731" cy="2667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Up Arrow 171"/>
          <p:cNvSpPr/>
          <p:nvPr/>
        </p:nvSpPr>
        <p:spPr>
          <a:xfrm>
            <a:off x="6324600" y="4457700"/>
            <a:ext cx="51731" cy="2667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Up Arrow 172"/>
          <p:cNvSpPr/>
          <p:nvPr/>
        </p:nvSpPr>
        <p:spPr>
          <a:xfrm>
            <a:off x="6172200" y="4267200"/>
            <a:ext cx="51731" cy="2667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Up Arrow 173"/>
          <p:cNvSpPr/>
          <p:nvPr/>
        </p:nvSpPr>
        <p:spPr>
          <a:xfrm>
            <a:off x="6400800" y="4495800"/>
            <a:ext cx="51731" cy="2667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Up Arrow 174"/>
          <p:cNvSpPr/>
          <p:nvPr/>
        </p:nvSpPr>
        <p:spPr>
          <a:xfrm>
            <a:off x="6553200" y="4686300"/>
            <a:ext cx="51731" cy="2667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Up Arrow 175"/>
          <p:cNvSpPr/>
          <p:nvPr/>
        </p:nvSpPr>
        <p:spPr>
          <a:xfrm>
            <a:off x="7415869" y="4152900"/>
            <a:ext cx="51731" cy="2667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Up Arrow 176"/>
          <p:cNvSpPr/>
          <p:nvPr/>
        </p:nvSpPr>
        <p:spPr>
          <a:xfrm>
            <a:off x="7796869" y="3810000"/>
            <a:ext cx="51731" cy="2667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Up Arrow 177"/>
          <p:cNvSpPr/>
          <p:nvPr/>
        </p:nvSpPr>
        <p:spPr>
          <a:xfrm>
            <a:off x="7720669" y="3924300"/>
            <a:ext cx="51731" cy="2667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Up Arrow 178"/>
          <p:cNvSpPr/>
          <p:nvPr/>
        </p:nvSpPr>
        <p:spPr>
          <a:xfrm>
            <a:off x="7644469" y="3962400"/>
            <a:ext cx="51731" cy="2667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Up Arrow 179"/>
          <p:cNvSpPr/>
          <p:nvPr/>
        </p:nvSpPr>
        <p:spPr>
          <a:xfrm>
            <a:off x="7543800" y="4038600"/>
            <a:ext cx="51731" cy="2667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Up Arrow 180"/>
          <p:cNvSpPr/>
          <p:nvPr/>
        </p:nvSpPr>
        <p:spPr>
          <a:xfrm>
            <a:off x="7492069" y="4076700"/>
            <a:ext cx="51731" cy="2667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A Creationist Theory:</a:t>
            </a:r>
            <a:br>
              <a:rPr lang="en-US" sz="4000" b="1" dirty="0" smtClean="0"/>
            </a:br>
            <a:r>
              <a:rPr lang="en-US" sz="4000" b="1" dirty="0" smtClean="0"/>
              <a:t>The Origin of Life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924800" cy="3763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Life has never been observed to arise from non-living materials.</a:t>
            </a:r>
            <a:endParaRPr lang="en-US" b="1" dirty="0"/>
          </a:p>
          <a:p>
            <a:pPr>
              <a:spcAft>
                <a:spcPts val="1200"/>
              </a:spcAft>
            </a:pPr>
            <a:r>
              <a:rPr lang="en-US" b="1" dirty="0" smtClean="0"/>
              <a:t>Living organisms easily change to non-living materials, but not the reverse.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The complexity of the simplest form of life strongly points to creation.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24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 Creationist Theory:</a:t>
            </a:r>
            <a:br>
              <a:rPr lang="en-US" b="1" dirty="0" smtClean="0"/>
            </a:br>
            <a:r>
              <a:rPr lang="en-US" b="1" dirty="0" smtClean="0"/>
              <a:t>Morphological Novelties Created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6477000" cy="473606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/>
              <a:t>Original </a:t>
            </a:r>
            <a:r>
              <a:rPr lang="en-US" sz="2800" b="1" dirty="0"/>
              <a:t>created </a:t>
            </a:r>
            <a:r>
              <a:rPr lang="en-US" sz="2800" b="1" dirty="0" smtClean="0"/>
              <a:t>diversity (Gen 1): </a:t>
            </a:r>
            <a:r>
              <a:rPr lang="en-US" sz="2800" b="1" dirty="0" err="1" smtClean="0"/>
              <a:t>Polyphyly</a:t>
            </a:r>
            <a:r>
              <a:rPr lang="en-US" sz="2800" b="1" dirty="0" smtClean="0"/>
              <a:t> – in sea, air and land.</a:t>
            </a:r>
            <a:endParaRPr lang="en-US" sz="2800" b="1" dirty="0"/>
          </a:p>
          <a:p>
            <a:pPr>
              <a:spcAft>
                <a:spcPts val="1200"/>
              </a:spcAft>
            </a:pPr>
            <a:r>
              <a:rPr lang="en-US" sz="2800" b="1" dirty="0" smtClean="0"/>
              <a:t>The origins of organs and body plans do not need to be explained by descent with modification, but are explained by creation.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There never was an ancestral living cell, but multiple types of living organisms were created simultaneously.</a:t>
            </a:r>
            <a:endParaRPr lang="en-US" sz="2800" b="1" dirty="0"/>
          </a:p>
        </p:txBody>
      </p:sp>
      <p:pic>
        <p:nvPicPr>
          <p:cNvPr id="5122" name="Picture 2" descr="G:\Photos September 2012\Photos September18 2012\Places\Trips EU\Italy FieldConferences\Bolca 2014\IT69BolcaTropicalFish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1" y="1606551"/>
            <a:ext cx="2328332" cy="174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Photos September 2012\Photos September18 2012\Living Diversity\Diversity Mammals\Artiodactyla\Bovidae\Lake Moondarra8 Cattl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2" y="4893733"/>
            <a:ext cx="2285997" cy="171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Photos September 2012\Photos September18 2012\Lectures\biolprobevol\Sunset_at_Chincoteague_national_wildlife_refuge.Commons.PublicDomai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2" y="3356522"/>
            <a:ext cx="2285998" cy="152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639782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Photo Credits: a. GRI; b. USFWS; c. GRI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10599" y="1203352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599" y="4572000"/>
            <a:ext cx="38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24599" y="5754182"/>
            <a:ext cx="38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3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A Creationist Theory:</a:t>
            </a:r>
            <a:br>
              <a:rPr lang="en-US" sz="4000" b="1" dirty="0" smtClean="0"/>
            </a:br>
            <a:r>
              <a:rPr lang="en-US" sz="4000" b="1" dirty="0" smtClean="0"/>
              <a:t>Change in Species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216915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 created genetic system, programmed to  produce variation and local adaptation, such as through gene recombination and epigenetic effects.</a:t>
            </a:r>
          </a:p>
        </p:txBody>
      </p:sp>
      <p:pic>
        <p:nvPicPr>
          <p:cNvPr id="1026" name="Picture 2" descr="G:\Photos September 2012\Photos September18 2012\Lectures\biolprobevol\Large_Ponderosa_Pine_(7166797673)Commons.USFSCoconinoNF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657601"/>
            <a:ext cx="1447800" cy="218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582716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Ponderosa Pine Credit: USFS, Coconino NF</a:t>
            </a:r>
            <a:endParaRPr lang="en-US" sz="1400" b="1" dirty="0"/>
          </a:p>
        </p:txBody>
      </p:sp>
      <p:pic>
        <p:nvPicPr>
          <p:cNvPr id="1027" name="Picture 3" descr="G:\Photos September 2012\Photos September18 2012\Lectures\biolprobevol\768px-Mature_Jeffrey_Pine.Commons.Publi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657601"/>
            <a:ext cx="1635162" cy="218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582716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Jeffrey Pine</a:t>
            </a:r>
          </a:p>
          <a:p>
            <a:r>
              <a:rPr lang="en-US" sz="1400" b="1" dirty="0" smtClean="0"/>
              <a:t>Public Domain, Commons</a:t>
            </a:r>
            <a:endParaRPr lang="en-US" sz="1400" b="1" dirty="0"/>
          </a:p>
        </p:txBody>
      </p:sp>
      <p:pic>
        <p:nvPicPr>
          <p:cNvPr id="1028" name="Picture 4" descr="G:\Photos September 2012\Photos September18 2012\Lectures\biolprobevol\332px-Sugar_Pine.Commons.PublicDomai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1203681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0" y="5827160"/>
            <a:ext cx="159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Sugar Pine</a:t>
            </a:r>
          </a:p>
          <a:p>
            <a:r>
              <a:rPr lang="en-US" sz="1400" b="1" dirty="0" smtClean="0"/>
              <a:t>Public Domain, Commons</a:t>
            </a:r>
            <a:endParaRPr lang="en-US" sz="1400" b="1" dirty="0"/>
          </a:p>
        </p:txBody>
      </p:sp>
      <p:pic>
        <p:nvPicPr>
          <p:cNvPr id="1029" name="Picture 5" descr="G:\Photos September 2012\Photos September18 2012\Lectures\biolprobevol\400px-Pinus_monticola_Rogów. Commons.Crusier.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1" y="3657602"/>
            <a:ext cx="14478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10400" y="5827160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Western White Pine Credit: Cruiser. License GNU1.2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82716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Digger Pine Credit: Eric in SF</a:t>
            </a:r>
          </a:p>
          <a:p>
            <a:r>
              <a:rPr lang="en-US" sz="1400" b="1" dirty="0" smtClean="0"/>
              <a:t>License CCA3.0</a:t>
            </a:r>
            <a:endParaRPr lang="en-US" sz="1400" b="1" dirty="0"/>
          </a:p>
        </p:txBody>
      </p:sp>
      <p:pic>
        <p:nvPicPr>
          <p:cNvPr id="1031" name="Picture 7" descr="C:\Users\jgibson\Downloads\Pinus_sabiniana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69" y="3657601"/>
            <a:ext cx="1457963" cy="218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8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457200" y="457200"/>
            <a:ext cx="8229600" cy="13228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Lustria"/>
              <a:buNone/>
            </a:pPr>
            <a:r>
              <a:rPr lang="pt-BR" sz="4600" b="1" dirty="0" smtClean="0">
                <a:solidFill>
                  <a:srgbClr val="FFFF00"/>
                </a:solidFill>
                <a:latin typeface="Lustria"/>
                <a:ea typeface="Lustria"/>
                <a:cs typeface="Lustria"/>
                <a:sym typeface="Lustria"/>
              </a:rPr>
              <a:t>Purpose of This Talk</a:t>
            </a:r>
            <a:endParaRPr lang="pt-BR" sz="4600" b="1" dirty="0">
              <a:solidFill>
                <a:srgbClr val="FFFF00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533401" y="2057400"/>
            <a:ext cx="8153399" cy="426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8455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0B606"/>
              </a:buClr>
              <a:buSzPct val="100000"/>
              <a:buFont typeface="Noto Sans Symbols"/>
              <a:buChar char="•"/>
            </a:pPr>
            <a:r>
              <a:rPr lang="pt-BR" sz="2800" b="1" dirty="0" smtClean="0">
                <a:latin typeface="Lustria"/>
                <a:ea typeface="Lustria"/>
                <a:cs typeface="Lustria"/>
                <a:sym typeface="Lustria"/>
              </a:rPr>
              <a:t>To attempt to develop a creationist view of speciation and change in species. </a:t>
            </a:r>
          </a:p>
          <a:p>
            <a:pPr marL="339725" marR="0" lvl="0" indent="-338455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0B606"/>
              </a:buClr>
              <a:buSzPct val="100000"/>
              <a:buFont typeface="Noto Sans Symbols"/>
              <a:buChar char="•"/>
            </a:pPr>
            <a:r>
              <a:rPr lang="pt-BR" sz="2800" b="1" dirty="0" smtClean="0">
                <a:latin typeface="Lustria"/>
                <a:ea typeface="Lustria"/>
                <a:cs typeface="Lustria"/>
                <a:sym typeface="Lustria"/>
              </a:rPr>
              <a:t>To review and critique the evolutionary theory of universal common ancestry (TUCA).</a:t>
            </a:r>
          </a:p>
          <a:p>
            <a:pPr marL="339725" marR="0" lvl="0" indent="-338455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0B606"/>
              </a:buClr>
              <a:buSzPct val="100000"/>
              <a:buFont typeface="Noto Sans Symbols"/>
              <a:buChar char="•"/>
            </a:pPr>
            <a:r>
              <a:rPr lang="pt-BR" sz="2800" b="1" dirty="0" smtClean="0">
                <a:latin typeface="Lustria"/>
                <a:ea typeface="Lustria"/>
                <a:cs typeface="Lustria"/>
                <a:sym typeface="Lustria"/>
              </a:rPr>
              <a:t>To distinguish ideas in evolutionary theory that are well supported from those that are not.</a:t>
            </a:r>
            <a:endParaRPr lang="pt-BR" sz="2800" b="1" i="0" u="none" strike="noStrike" cap="none" dirty="0" smtClean="0">
              <a:latin typeface="Lustria"/>
              <a:ea typeface="Lustria"/>
              <a:cs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11830376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/>
          <p:cNvSpPr txBox="1">
            <a:spLocks noChangeArrowheads="1"/>
          </p:cNvSpPr>
          <p:nvPr/>
        </p:nvSpPr>
        <p:spPr bwMode="auto">
          <a:xfrm>
            <a:off x="1447800" y="240282"/>
            <a:ext cx="624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smtClean="0">
                <a:solidFill>
                  <a:schemeClr val="tx1"/>
                </a:solidFill>
              </a:rPr>
              <a:t>A Creationist Theory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smtClean="0">
                <a:solidFill>
                  <a:schemeClr val="tx1"/>
                </a:solidFill>
              </a:rPr>
              <a:t> </a:t>
            </a:r>
            <a:r>
              <a:rPr lang="en-US" altLang="en-US" sz="4000" b="1" dirty="0">
                <a:solidFill>
                  <a:schemeClr val="tx1"/>
                </a:solidFill>
              </a:rPr>
              <a:t>Rates of </a:t>
            </a:r>
            <a:r>
              <a:rPr lang="en-US" altLang="en-US" sz="4000" b="1" dirty="0" smtClean="0">
                <a:solidFill>
                  <a:schemeClr val="tx1"/>
                </a:solidFill>
              </a:rPr>
              <a:t>Change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9" t="30251" r="20164" b="37814"/>
          <a:stretch>
            <a:fillRect/>
          </a:stretch>
        </p:blipFill>
        <p:spPr bwMode="auto">
          <a:xfrm>
            <a:off x="457200" y="3104940"/>
            <a:ext cx="254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 contrast="6000"/>
                  </a:blip>
                  <a:srcRect l="47899" t="30251" r="20164" b="378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21065"/>
            <a:ext cx="2743200" cy="220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5" name="Text Box 4"/>
          <p:cNvSpPr txBox="1">
            <a:spLocks noChangeArrowheads="1"/>
          </p:cNvSpPr>
          <p:nvPr/>
        </p:nvSpPr>
        <p:spPr bwMode="auto">
          <a:xfrm>
            <a:off x="1104900" y="5371491"/>
            <a:ext cx="4953000" cy="125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FFFFFF"/>
                </a:solidFill>
              </a:rPr>
              <a:t>Laysan finches introduced to Southeast Island in 1967 had </a:t>
            </a:r>
            <a:r>
              <a:rPr lang="en-US" altLang="en-US" sz="2800" b="1" dirty="0" smtClean="0">
                <a:solidFill>
                  <a:srgbClr val="FFFFFF"/>
                </a:solidFill>
              </a:rPr>
              <a:t>changes </a:t>
            </a:r>
            <a:r>
              <a:rPr lang="en-US" altLang="en-US" sz="2800" b="1" dirty="0">
                <a:solidFill>
                  <a:srgbClr val="FFFFFF"/>
                </a:solidFill>
              </a:rPr>
              <a:t>in bill shape by 1986.</a:t>
            </a:r>
          </a:p>
        </p:txBody>
      </p:sp>
      <p:sp>
        <p:nvSpPr>
          <p:cNvPr id="87046" name="Text Box 5"/>
          <p:cNvSpPr txBox="1">
            <a:spLocks noChangeArrowheads="1"/>
          </p:cNvSpPr>
          <p:nvPr/>
        </p:nvSpPr>
        <p:spPr bwMode="auto">
          <a:xfrm>
            <a:off x="3124200" y="2831753"/>
            <a:ext cx="548640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b="1" dirty="0">
                <a:solidFill>
                  <a:srgbClr val="FFFFFF"/>
                </a:solidFill>
              </a:rPr>
              <a:t>African green monkeys introduced on St Kitts 300 years ago are now morphologically distinctive</a:t>
            </a:r>
            <a:r>
              <a:rPr lang="en-US" altLang="en-US" sz="2800" b="1" dirty="0" smtClean="0">
                <a:solidFill>
                  <a:srgbClr val="FFFFFF"/>
                </a:solidFill>
              </a:rPr>
              <a:t>.</a:t>
            </a:r>
            <a:endParaRPr lang="en-US" altLang="en-US" sz="2800" b="1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6700" y="1679191"/>
            <a:ext cx="8610600" cy="1122346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Genetic recombination and epigenetic effects facilitate rapid change and local adaptation.</a:t>
            </a:r>
          </a:p>
        </p:txBody>
      </p:sp>
    </p:spTree>
    <p:extLst>
      <p:ext uri="{BB962C8B-B14F-4D97-AF65-F5344CB8AC3E}">
        <p14:creationId xmlns:p14="http://schemas.microsoft.com/office/powerpoint/2010/main" val="3180139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A Creationist Theory:</a:t>
            </a:r>
            <a:br>
              <a:rPr lang="en-US" sz="4000" b="1" dirty="0" smtClean="0"/>
            </a:br>
            <a:r>
              <a:rPr lang="en-US" sz="4000" b="1" dirty="0" smtClean="0"/>
              <a:t>Change in Species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8305800" cy="3429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Adam’s sin introduced satanic influence and brought curses, perhaps bringing change through random deleterious mutations and resource shortages leading to competition and natural selection.</a:t>
            </a:r>
          </a:p>
          <a:p>
            <a:r>
              <a:rPr lang="en-US" sz="2800" b="1" dirty="0" smtClean="0"/>
              <a:t>These produce structural modification, but not structural innovation. </a:t>
            </a:r>
            <a:endParaRPr lang="en-US" sz="2800" b="1" dirty="0"/>
          </a:p>
        </p:txBody>
      </p:sp>
      <p:pic>
        <p:nvPicPr>
          <p:cNvPr id="2050" name="Picture 2" descr="G:\Photos September 2012\Photos September18 2012\Lectures\biolprobevol\Western_Diamondback_Rattlesnake_(Cortalus_atrox)_(487577527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734580"/>
            <a:ext cx="183367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" y="5943600"/>
            <a:ext cx="2621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Western Diamondback</a:t>
            </a:r>
          </a:p>
          <a:p>
            <a:pPr algn="ctr"/>
            <a:r>
              <a:rPr lang="en-US" sz="1400" b="1" dirty="0" smtClean="0"/>
              <a:t>Clinton, Charles Robertson</a:t>
            </a:r>
          </a:p>
          <a:p>
            <a:pPr algn="ctr"/>
            <a:r>
              <a:rPr lang="en-US" sz="1400" b="1" dirty="0" smtClean="0"/>
              <a:t>License CCA2.0</a:t>
            </a:r>
            <a:endParaRPr lang="en-US" sz="1400" b="1" dirty="0"/>
          </a:p>
        </p:txBody>
      </p:sp>
      <p:pic>
        <p:nvPicPr>
          <p:cNvPr id="2052" name="Picture 4" descr="G:\Photos September 2012\Photos September18 2012\Lectures\biolprobevol\1024px-Elephantiasis. Commons. CDC.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4246" y="4736292"/>
            <a:ext cx="1765874" cy="1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800" y="5953780"/>
            <a:ext cx="187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Elephantiasis</a:t>
            </a:r>
          </a:p>
          <a:p>
            <a:pPr algn="ctr"/>
            <a:r>
              <a:rPr lang="en-US" sz="1400" b="1" dirty="0" smtClean="0"/>
              <a:t>CDC Public Domain</a:t>
            </a:r>
            <a:endParaRPr lang="en-US" sz="1400" b="1" dirty="0"/>
          </a:p>
        </p:txBody>
      </p:sp>
      <p:pic>
        <p:nvPicPr>
          <p:cNvPr id="2053" name="Picture 5" descr="G:\Photos September 2012\Photos September18 2012\Lectures\biolprobevol\Wuchereria_bancrofti_1_DPDX.Commons.Public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120" y="4736292"/>
            <a:ext cx="1606051" cy="1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22519" y="5953780"/>
            <a:ext cx="1453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Wuchereria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bancrofti</a:t>
            </a:r>
            <a:r>
              <a:rPr lang="en-US" sz="1400" b="1" dirty="0" smtClean="0"/>
              <a:t>. CDC</a:t>
            </a:r>
            <a:endParaRPr lang="en-US" sz="1400" b="1" dirty="0"/>
          </a:p>
        </p:txBody>
      </p:sp>
      <p:pic>
        <p:nvPicPr>
          <p:cNvPr id="2054" name="Picture 6" descr="G:\Photos September 2012\Photos September18 2012\Living Diversity\Diversity Herps\Crocodylia\Kruger Croc 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734580"/>
            <a:ext cx="1625598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81800" y="59537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Nile Crocodile</a:t>
            </a:r>
          </a:p>
          <a:p>
            <a:pPr algn="ctr"/>
            <a:r>
              <a:rPr lang="en-US" sz="1400" b="1" smtClean="0"/>
              <a:t>Kruger </a:t>
            </a:r>
            <a:r>
              <a:rPr lang="en-US" sz="1400" b="1" dirty="0" smtClean="0"/>
              <a:t>NP. GRI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775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A Creationist Theory:</a:t>
            </a:r>
            <a:br>
              <a:rPr lang="en-US" sz="4000" b="1" dirty="0" smtClean="0"/>
            </a:br>
            <a:r>
              <a:rPr lang="en-US" sz="4000" b="1" dirty="0" smtClean="0"/>
              <a:t>Speciation and Lineage Formation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934200" cy="5029200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Filling the Earth (Gen 1:22, 9:1)</a:t>
            </a:r>
          </a:p>
          <a:p>
            <a:r>
              <a:rPr lang="en-US" sz="2600" b="1" dirty="0" smtClean="0"/>
              <a:t>Process:</a:t>
            </a:r>
          </a:p>
          <a:p>
            <a:pPr lvl="1"/>
            <a:r>
              <a:rPr lang="en-US" sz="2400" b="1" dirty="0" smtClean="0"/>
              <a:t>Dispersal to different environments, or climate change,</a:t>
            </a:r>
            <a:endParaRPr lang="en-US" sz="2400" b="1" dirty="0"/>
          </a:p>
          <a:p>
            <a:pPr lvl="1"/>
            <a:r>
              <a:rPr lang="en-US" sz="2400" b="1" dirty="0" smtClean="0"/>
              <a:t>Natural selection for different traits in different environments,</a:t>
            </a:r>
          </a:p>
          <a:p>
            <a:pPr lvl="1"/>
            <a:r>
              <a:rPr lang="en-US" sz="2400" b="1" dirty="0" smtClean="0"/>
              <a:t>Incompatible genetic changes in different populations produces reproductive isolation, which is speciation,</a:t>
            </a:r>
          </a:p>
          <a:p>
            <a:pPr lvl="1"/>
            <a:r>
              <a:rPr lang="en-US" sz="2400" b="1" dirty="0" smtClean="0"/>
              <a:t>This could be repeated in numerous different environments to produce a lineage of related species.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645" y="2649980"/>
            <a:ext cx="1282625" cy="850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746" y="4676831"/>
            <a:ext cx="1282625" cy="961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5638800"/>
            <a:ext cx="1287571" cy="858598"/>
          </a:xfrm>
          <a:prstGeom prst="rect">
            <a:avLst/>
          </a:prstGeom>
        </p:spPr>
      </p:pic>
      <p:pic>
        <p:nvPicPr>
          <p:cNvPr id="4098" name="Picture 2" descr="G:\Photos September 2012\Photos September18 2012\Lectures\biolprobevol\Passer_iagoensis_male.IvoAntusek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1645" y="1676400"/>
            <a:ext cx="1289726" cy="96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10400" y="35814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Passer </a:t>
            </a:r>
            <a:r>
              <a:rPr lang="en-US" sz="1000" b="1" i="1" dirty="0" err="1" smtClean="0"/>
              <a:t>iagoensis</a:t>
            </a:r>
            <a:r>
              <a:rPr lang="en-US" sz="1000" b="1" i="1" dirty="0" smtClean="0"/>
              <a:t> </a:t>
            </a:r>
            <a:r>
              <a:rPr lang="en-US" sz="1000" b="1" dirty="0" smtClean="0"/>
              <a:t>male (top). </a:t>
            </a:r>
          </a:p>
          <a:p>
            <a:r>
              <a:rPr lang="en-US" sz="1000" b="1" dirty="0" smtClean="0"/>
              <a:t>Ivo </a:t>
            </a:r>
            <a:r>
              <a:rPr lang="en-US" sz="1000" b="1" dirty="0" err="1" smtClean="0"/>
              <a:t>Antusek</a:t>
            </a:r>
            <a:r>
              <a:rPr lang="en-US" sz="1000" b="1" dirty="0" smtClean="0"/>
              <a:t>. Public Domain.</a:t>
            </a:r>
          </a:p>
          <a:p>
            <a:r>
              <a:rPr lang="en-US" sz="1000" b="1" i="1" dirty="0" smtClean="0"/>
              <a:t>Passer </a:t>
            </a:r>
            <a:r>
              <a:rPr lang="en-US" sz="1000" b="1" i="1" dirty="0" err="1" smtClean="0"/>
              <a:t>hispaniolensis</a:t>
            </a:r>
            <a:r>
              <a:rPr lang="en-US" sz="1000" b="1" i="1" dirty="0" smtClean="0"/>
              <a:t> </a:t>
            </a:r>
            <a:r>
              <a:rPr lang="en-US" sz="1000" b="1" dirty="0" smtClean="0"/>
              <a:t>(below).</a:t>
            </a:r>
          </a:p>
          <a:p>
            <a:r>
              <a:rPr lang="en-US" sz="1000" b="1" dirty="0" smtClean="0"/>
              <a:t>Commons. </a:t>
            </a:r>
            <a:r>
              <a:rPr lang="en-US" sz="1000" b="1" dirty="0" err="1" smtClean="0"/>
              <a:t>PikiWiki</a:t>
            </a:r>
            <a:r>
              <a:rPr lang="en-US" sz="1000" b="1" dirty="0" smtClean="0"/>
              <a:t> Israel 4291.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6080030"/>
            <a:ext cx="1949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/>
              <a:t>Passer </a:t>
            </a:r>
            <a:r>
              <a:rPr lang="en-US" sz="1000" b="1" i="1" dirty="0" err="1" smtClean="0"/>
              <a:t>domesticus</a:t>
            </a:r>
            <a:r>
              <a:rPr lang="en-US" sz="1000" b="1" i="1" dirty="0" smtClean="0"/>
              <a:t> </a:t>
            </a:r>
            <a:r>
              <a:rPr lang="en-US" sz="1000" b="1" dirty="0" smtClean="0"/>
              <a:t>(above)</a:t>
            </a:r>
          </a:p>
          <a:p>
            <a:r>
              <a:rPr lang="en-US" sz="1000" b="1" dirty="0" smtClean="0"/>
              <a:t>Israel. GRI.</a:t>
            </a:r>
          </a:p>
          <a:p>
            <a:r>
              <a:rPr lang="en-US" sz="1000" b="1" i="1" dirty="0" smtClean="0"/>
              <a:t>Passer </a:t>
            </a:r>
            <a:r>
              <a:rPr lang="en-US" sz="1000" b="1" i="1" dirty="0" err="1" smtClean="0"/>
              <a:t>montanus</a:t>
            </a:r>
            <a:r>
              <a:rPr lang="en-US" sz="1000" b="1" i="1" dirty="0" smtClean="0"/>
              <a:t> </a:t>
            </a:r>
            <a:r>
              <a:rPr lang="en-US" sz="1000" b="1" dirty="0" smtClean="0"/>
              <a:t>(below)</a:t>
            </a:r>
          </a:p>
          <a:p>
            <a:r>
              <a:rPr lang="en-US" sz="1000" b="1" dirty="0" err="1" smtClean="0"/>
              <a:t>Yiwenyiwen</a:t>
            </a:r>
            <a:r>
              <a:rPr lang="en-US" sz="1000" b="1" dirty="0" smtClean="0"/>
              <a:t>. License GNU1.2</a:t>
            </a:r>
            <a:endParaRPr lang="en-US" sz="1000" b="1" dirty="0"/>
          </a:p>
        </p:txBody>
      </p:sp>
      <p:sp>
        <p:nvSpPr>
          <p:cNvPr id="9" name="Right Arrow 8"/>
          <p:cNvSpPr/>
          <p:nvPr/>
        </p:nvSpPr>
        <p:spPr>
          <a:xfrm>
            <a:off x="6946392" y="5891915"/>
            <a:ext cx="368808" cy="17618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6748329" y="3677712"/>
            <a:ext cx="368808" cy="17618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85800" y="525463"/>
            <a:ext cx="777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 smtClean="0">
                <a:solidFill>
                  <a:schemeClr val="tx1"/>
                </a:solidFill>
              </a:rPr>
              <a:t>Canidae</a:t>
            </a:r>
            <a:r>
              <a:rPr lang="en-US" altLang="en-US" sz="4000" b="1" dirty="0" smtClean="0">
                <a:solidFill>
                  <a:schemeClr val="tx1"/>
                </a:solidFill>
              </a:rPr>
              <a:t>: A Lineage Descended From A Created Ancestor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903673"/>
            <a:ext cx="800100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4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793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5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10668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3200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Gary Kramer, USFWS</a:t>
            </a:r>
            <a:r>
              <a:rPr lang="en-US" sz="1000" b="1" dirty="0">
                <a:solidFill>
                  <a:schemeClr val="bg1"/>
                </a:solidFill>
              </a:rPr>
              <a:t>, </a:t>
            </a:r>
            <a:r>
              <a:rPr lang="en-US" sz="1000" b="1" dirty="0" smtClean="0">
                <a:solidFill>
                  <a:schemeClr val="bg1"/>
                </a:solidFill>
              </a:rPr>
              <a:t>CCA2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jgibson\Downloads\Nyctereutes_procyonoides_3_(Piotr_Kuczynski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1" y="2817813"/>
            <a:ext cx="12446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0401" y="3733800"/>
            <a:ext cx="1523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solidFill>
                  <a:schemeClr val="bg1"/>
                </a:solidFill>
              </a:rPr>
              <a:t>Pkuczynski</a:t>
            </a:r>
            <a:r>
              <a:rPr lang="en-US" sz="1000" b="1" dirty="0" smtClean="0">
                <a:solidFill>
                  <a:schemeClr val="bg1"/>
                </a:solidFill>
              </a:rPr>
              <a:t>. GNU1.2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G:\Photos September 2012\Photos September18 2012\Living Diversity\Diversity Mammals\Carnivora\Canidae\GrayFox. USFWS, Gary M Stolz. Commons.PD.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2" y="2973387"/>
            <a:ext cx="1163155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714690"/>
            <a:ext cx="154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</a:rPr>
              <a:t>GMStolz</a:t>
            </a:r>
            <a:r>
              <a:rPr lang="en-US" sz="1000" b="1" dirty="0" smtClean="0">
                <a:solidFill>
                  <a:schemeClr val="bg1"/>
                </a:solidFill>
              </a:rPr>
              <a:t>, USFWS. Public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G:\Photos September 2012\Photos September18 2012\Living Diversity\Diversity Mammals\Carnivora\Canidae\Speothos_venaticus_Zoo_Praha_2011-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32" y="4223112"/>
            <a:ext cx="1161568" cy="75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98" y="4935379"/>
            <a:ext cx="10853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solidFill>
                  <a:schemeClr val="bg1"/>
                </a:solidFill>
              </a:rPr>
              <a:t>Karelj</a:t>
            </a:r>
            <a:r>
              <a:rPr lang="en-US" sz="1000" b="1" dirty="0" smtClean="0">
                <a:solidFill>
                  <a:schemeClr val="bg1"/>
                </a:solidFill>
              </a:rPr>
              <a:t>. CCA3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G:\Photos September 2012\Photos September18 2012\Living Diversity\Diversity Mammals\Carnivora\Canidae\Maned_Wolf. BeardsleyZoo. SageRoss. Commons.GNU.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34" y="5121890"/>
            <a:ext cx="1122098" cy="8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Photos September 2012\Photos September18 2012\Living Diversity\Diversity Mammals\Carnivora\Canidae\Cerdocyon.Crab-eating_Fox.BirdPhotos.com. Commons.CCA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8" y="5181600"/>
            <a:ext cx="955012" cy="81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5943600"/>
            <a:ext cx="1185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Birdphotos.com Commons.CCA3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743200"/>
            <a:ext cx="1418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Self-learner. GNU1.2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6002179"/>
            <a:ext cx="1390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solidFill>
                  <a:schemeClr val="bg1"/>
                </a:solidFill>
              </a:rPr>
              <a:t>SageRoss</a:t>
            </a:r>
            <a:r>
              <a:rPr lang="en-US" sz="1000" b="1" dirty="0" smtClean="0">
                <a:solidFill>
                  <a:schemeClr val="bg1"/>
                </a:solidFill>
              </a:rPr>
              <a:t>. GNU1.2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031" name="Picture 7" descr="G:\Photos September 2012\Photos September18 2012\Living Diversity\Diversity Mammals\Carnivora\Canidae\Golden_Jackal,_Serengeti. DGE Robertson. CCA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57" y="3062506"/>
            <a:ext cx="918343" cy="68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67201" y="3714690"/>
            <a:ext cx="114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</a:rPr>
              <a:t>DGERobertson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GNU1.2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2743200"/>
            <a:ext cx="1483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solidFill>
                  <a:schemeClr val="bg1"/>
                </a:solidFill>
              </a:rPr>
              <a:t>AnsgarWalk</a:t>
            </a:r>
            <a:r>
              <a:rPr lang="en-US" sz="1000" b="1" dirty="0" smtClean="0">
                <a:solidFill>
                  <a:schemeClr val="bg1"/>
                </a:solidFill>
              </a:rPr>
              <a:t>. GNU1.2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G:\Photos September 2012\Photos September18 2012\Living Diversity\Diversity Mammals\Carnivora\Canidae\ArcticFox. AnsgarWalk. Commons.GNU.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44700"/>
            <a:ext cx="992609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Photos September 2012\Photos September18 2012\Living Diversity\Diversity Mammals\Carnivora\Canidae\Fennec. SuNeko. Commons.CC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902" y="3124200"/>
            <a:ext cx="993373" cy="6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53902" y="3733800"/>
            <a:ext cx="11855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solidFill>
                  <a:schemeClr val="bg1"/>
                </a:solidFill>
              </a:rPr>
              <a:t>SuNeko</a:t>
            </a:r>
            <a:r>
              <a:rPr lang="en-US" sz="1000" b="1" dirty="0" smtClean="0">
                <a:solidFill>
                  <a:schemeClr val="bg1"/>
                </a:solidFill>
              </a:rPr>
              <a:t>. CCA2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034" name="Picture 10" descr="G:\Photos September 2012\Photos September18 2012\Living Diversity\Diversity Mammals\Carnivora\Canidae\Dhole.YSKrishnappa. Commons.CCA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3914745"/>
            <a:ext cx="1144587" cy="90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10200" y="4781490"/>
            <a:ext cx="1144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Dhole. CCA3.</a:t>
            </a:r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sz="1000" b="1" dirty="0" err="1" smtClean="0">
                <a:solidFill>
                  <a:schemeClr val="bg1"/>
                </a:solidFill>
              </a:rPr>
              <a:t>YSKrishnappa</a:t>
            </a:r>
            <a:r>
              <a:rPr lang="en-US" sz="1000" b="1" dirty="0" smtClean="0">
                <a:solidFill>
                  <a:schemeClr val="bg1"/>
                </a:solidFill>
              </a:rPr>
              <a:t>. 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035" name="Picture 11" descr="G:\Photos September 2012\Photos September18 2012\Living Diversity\Diversity Mammals\Carnivora\Canidae\Dingo. Quartl. Commons.CCA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13" y="4801029"/>
            <a:ext cx="1107654" cy="91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47312" y="5671979"/>
            <a:ext cx="1134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solidFill>
                  <a:schemeClr val="bg1"/>
                </a:solidFill>
              </a:rPr>
              <a:t>Quartl</a:t>
            </a:r>
            <a:r>
              <a:rPr lang="en-US" sz="1000" b="1" dirty="0" smtClean="0">
                <a:solidFill>
                  <a:schemeClr val="bg1"/>
                </a:solidFill>
              </a:rPr>
              <a:t>. CCA3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036" name="Picture 12" descr="G:\Photos September 2012\Photos September18 2012\Living Diversity\Diversity Mammals\Carnivora\Canidae\AfricanWild_Dog_Kruger_National_Park_South_Africa. Commons.GNU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249" y="5169711"/>
            <a:ext cx="1700757" cy="62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38600" y="5773579"/>
            <a:ext cx="1506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solidFill>
                  <a:schemeClr val="bg1"/>
                </a:solidFill>
              </a:rPr>
              <a:t>BKSwanson</a:t>
            </a:r>
            <a:r>
              <a:rPr lang="en-US" sz="1000" b="1" dirty="0" smtClean="0">
                <a:solidFill>
                  <a:schemeClr val="bg1"/>
                </a:solidFill>
              </a:rPr>
              <a:t>. GNU1.2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037" name="Picture 13" descr="G:\Photos September 2012\Photos September18 2012\Living Diversity\Diversity Mammals\Carnivora\Canidae\Side-striped_Jackal. CanisAdustus. TAHermann. Commons.PD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71462"/>
            <a:ext cx="1143000" cy="8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24200" y="4876800"/>
            <a:ext cx="1522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solidFill>
                  <a:schemeClr val="bg1"/>
                </a:solidFill>
              </a:rPr>
              <a:t>TAHermann</a:t>
            </a:r>
            <a:r>
              <a:rPr lang="en-US" sz="1000" b="1" dirty="0" smtClean="0">
                <a:solidFill>
                  <a:schemeClr val="bg1"/>
                </a:solidFill>
              </a:rPr>
              <a:t>. Public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33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04800" y="212196"/>
            <a:ext cx="86106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 smtClean="0">
                <a:solidFill>
                  <a:schemeClr val="tx1"/>
                </a:solidFill>
              </a:rPr>
              <a:t>Camelidae</a:t>
            </a:r>
            <a:r>
              <a:rPr lang="en-US" altLang="en-US" sz="4000" b="1" dirty="0" smtClean="0">
                <a:solidFill>
                  <a:schemeClr val="tx1"/>
                </a:solidFill>
              </a:rPr>
              <a:t>: A Lineage Descended From A Created Ancestor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90688"/>
            <a:ext cx="8229600" cy="463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567885" y="4724400"/>
            <a:ext cx="1809751" cy="8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en-US" altLang="en-US" sz="1800" b="1" dirty="0" smtClean="0"/>
              <a:t>Guanacos. 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en-US" altLang="en-US" sz="1400" b="1" dirty="0" smtClean="0"/>
              <a:t>Alex </a:t>
            </a:r>
            <a:r>
              <a:rPr lang="en-US" altLang="en-US" sz="1400" b="1" dirty="0" err="1"/>
              <a:t>P</a:t>
            </a:r>
            <a:r>
              <a:rPr lang="en-US" altLang="en-US" sz="1400" b="1" dirty="0" err="1" smtClean="0"/>
              <a:t>roimos</a:t>
            </a:r>
            <a:r>
              <a:rPr lang="en-US" altLang="en-US" sz="1400" b="1" dirty="0" smtClean="0"/>
              <a:t>. License CCA2.0</a:t>
            </a:r>
            <a:endParaRPr lang="en-US" altLang="en-US" sz="1800" b="1" dirty="0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3597458" y="3733800"/>
            <a:ext cx="2057400" cy="8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en-US" altLang="en-US" sz="1800" b="1" dirty="0"/>
              <a:t>Arabian </a:t>
            </a:r>
            <a:r>
              <a:rPr lang="en-US" altLang="en-US" sz="1800" b="1" dirty="0" smtClean="0"/>
              <a:t>Camels. </a:t>
            </a:r>
            <a:r>
              <a:rPr lang="en-US" altLang="en-US" sz="1400" b="1" dirty="0" smtClean="0"/>
              <a:t>Bernard Gagnon. License CCA3.0</a:t>
            </a:r>
            <a:endParaRPr lang="en-US" altLang="en-US" sz="1800" b="1" dirty="0"/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6131546" y="3075182"/>
            <a:ext cx="24384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en-US" altLang="en-US" sz="1800" b="1" dirty="0"/>
              <a:t>Bactrian </a:t>
            </a:r>
            <a:r>
              <a:rPr lang="en-US" altLang="en-US" sz="1800" b="1" dirty="0" smtClean="0"/>
              <a:t>Camels </a:t>
            </a:r>
            <a:r>
              <a:rPr lang="en-US" altLang="en-US" sz="1400" b="1" dirty="0" smtClean="0"/>
              <a:t>Dltl2010. License CCA3.0</a:t>
            </a:r>
            <a:endParaRPr lang="en-US" altLang="en-US" sz="1400" b="1" dirty="0"/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6688667" y="5029200"/>
            <a:ext cx="1981200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en-US" altLang="en-US" sz="1800" b="1" dirty="0"/>
              <a:t>(Feral) </a:t>
            </a:r>
            <a:r>
              <a:rPr lang="en-US" altLang="en-US" sz="1800" b="1" dirty="0" smtClean="0"/>
              <a:t>Camels in Australia. 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en-US" altLang="en-US" sz="1400" b="1" dirty="0" smtClean="0"/>
              <a:t>Mark Marathon. License CCA3.0</a:t>
            </a:r>
            <a:endParaRPr lang="en-US" altLang="en-US" sz="1400" b="1" dirty="0"/>
          </a:p>
        </p:txBody>
      </p:sp>
      <p:pic>
        <p:nvPicPr>
          <p:cNvPr id="6157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8403" y="1676400"/>
            <a:ext cx="13462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1375833" y="2662432"/>
            <a:ext cx="2057400" cy="8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/>
              <a:t>(Extinct) Fossil Camel from </a:t>
            </a:r>
            <a:r>
              <a:rPr lang="en-US" altLang="en-US" sz="1800" b="1" dirty="0" smtClean="0"/>
              <a:t>USA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GRI</a:t>
            </a:r>
            <a:endParaRPr lang="en-US" altLang="en-US" sz="1400" b="1" dirty="0"/>
          </a:p>
        </p:txBody>
      </p:sp>
      <p:pic>
        <p:nvPicPr>
          <p:cNvPr id="4098" name="Picture 2" descr="G:\Photos September 2012\Photos September18 2012\Lectures\biolprobevol\Chimelong_Safari_Park_(Safari_on_wheels_01).Commons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46" y="1746251"/>
            <a:ext cx="187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gibson\Downloads\Camels_in_Dana_Reserve_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58" y="2338582"/>
            <a:ext cx="2286000" cy="147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Photos September 2012\Photos September18 2012\Lectures\biolprobevol\The_Guanacos_(546345948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09" y="3809999"/>
            <a:ext cx="1495427" cy="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gibson\Downloads\Feral_camel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76" y="3810000"/>
            <a:ext cx="1934291" cy="131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6841" y="5575432"/>
            <a:ext cx="1659160" cy="536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3643093" y="6036914"/>
            <a:ext cx="348412" cy="7598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574460" y="4724400"/>
            <a:ext cx="642592" cy="7633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5400000">
            <a:off x="5352412" y="5251248"/>
            <a:ext cx="1118036" cy="643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472760" y="5829301"/>
            <a:ext cx="4470840" cy="571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5400000">
            <a:off x="5408814" y="3916164"/>
            <a:ext cx="1556370" cy="601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5400000">
            <a:off x="5148900" y="4234500"/>
            <a:ext cx="915460" cy="643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1882025" y="5158626"/>
            <a:ext cx="743568" cy="643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5400000">
            <a:off x="284653" y="5161453"/>
            <a:ext cx="743334" cy="5895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>
            <a:off x="1363382" y="5706784"/>
            <a:ext cx="265143" cy="560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:\Photos September 2012\Photos September18 2012\Living Diversity\Diversity Mammals\Artiodactyla\Camelidae\Mam Art Camelidae llamas in the Andes Peru 1989 prob croppe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41" y="3808940"/>
            <a:ext cx="1524375" cy="99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4749225"/>
            <a:ext cx="1303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Llamas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GRI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5498068"/>
            <a:ext cx="222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Reported Hybrids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70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467600" cy="1782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A Creationist Theory</a:t>
            </a:r>
            <a:br>
              <a:rPr lang="en-US" sz="4000" b="1" dirty="0" smtClean="0"/>
            </a:br>
            <a:r>
              <a:rPr lang="en-US" sz="4000" b="1" dirty="0" smtClean="0"/>
              <a:t>Multiple Lineages from Independently-Created Ancestors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49269"/>
            <a:ext cx="4648200" cy="4144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 creationist might represent biodiversity as a forest (or an orchard) of independent trees, each representing a lineage descended from a created ancestor.</a:t>
            </a:r>
            <a:endParaRPr lang="en-US" b="1" dirty="0"/>
          </a:p>
        </p:txBody>
      </p:sp>
      <p:pic>
        <p:nvPicPr>
          <p:cNvPr id="5124" name="Picture 4" descr="G:\Photos September 2012\Photos September18 2012\Lectures\biolprobevol\Creationist_orchar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067" y="5292506"/>
            <a:ext cx="3810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9200" y="6059269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Creationist Orchard</a:t>
            </a:r>
          </a:p>
          <a:p>
            <a:r>
              <a:rPr lang="en-US" sz="1400" b="1" dirty="0" smtClean="0"/>
              <a:t>Philip Barnes. License GNU1.2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71348" y="4583668"/>
            <a:ext cx="3486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Understanding Creation. Pacific Press.</a:t>
            </a:r>
            <a:endParaRPr lang="en-US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67" y="2311908"/>
            <a:ext cx="3657600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A Creationist Theory:</a:t>
            </a:r>
            <a:br>
              <a:rPr lang="en-US" sz="4000" b="1" dirty="0" smtClean="0"/>
            </a:br>
            <a:r>
              <a:rPr lang="en-US" sz="4000" b="1" smtClean="0"/>
              <a:t>Innovation Implies Design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6858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Experimental selection always reaches limits.</a:t>
            </a:r>
          </a:p>
          <a:p>
            <a:r>
              <a:rPr lang="en-US" b="1" dirty="0" smtClean="0"/>
              <a:t>Observed processes do not create new organs or body plans.</a:t>
            </a:r>
          </a:p>
          <a:p>
            <a:r>
              <a:rPr lang="en-US" b="1" dirty="0" smtClean="0"/>
              <a:t>Known natural mechanisms of change are inadequate to produce innovations.</a:t>
            </a:r>
          </a:p>
          <a:p>
            <a:r>
              <a:rPr lang="en-US" b="1" dirty="0" smtClean="0"/>
              <a:t>Personal intelligence is the only known method for creating innovation.</a:t>
            </a:r>
            <a:endParaRPr lang="en-US" b="1" dirty="0"/>
          </a:p>
        </p:txBody>
      </p:sp>
      <p:pic>
        <p:nvPicPr>
          <p:cNvPr id="6146" name="Picture 2" descr="G:\Photos September 2012\Photos September18 2012\Places\Trips North America\Michigan\Andrews\Andrews4 JNAndrews Statu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800600"/>
            <a:ext cx="1930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Photos September 2012\Photos September18 2012\Places\Trips North America\Michigan\Battle Creek Photos\IMG_24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930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5715000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Photo credits: </a:t>
            </a:r>
          </a:p>
          <a:p>
            <a:r>
              <a:rPr lang="en-US" sz="1400" b="1" dirty="0" smtClean="0"/>
              <a:t>Plane – Public Domain. Others - GRI</a:t>
            </a:r>
            <a:endParaRPr lang="en-US" sz="1400" b="1" dirty="0"/>
          </a:p>
        </p:txBody>
      </p:sp>
      <p:pic>
        <p:nvPicPr>
          <p:cNvPr id="2050" name="Picture 2" descr="G:\Photos September 2012\Photos September18 2012\Lectures\Evolution\The_Wright_Brothers_First_Heavier-than-air_Flight_-_GPN-2002-000128. Commons.PublicDo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3160978"/>
            <a:ext cx="1930399" cy="153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A Creationist Theory: </a:t>
            </a:r>
            <a:br>
              <a:rPr lang="en-US" sz="4000" b="1" dirty="0" smtClean="0"/>
            </a:br>
            <a:r>
              <a:rPr lang="en-US" sz="4000" b="1" dirty="0" smtClean="0"/>
              <a:t>Hints of Common Ancestry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460"/>
            <a:ext cx="3733800" cy="1905540"/>
          </a:xfrm>
        </p:spPr>
        <p:txBody>
          <a:bodyPr/>
          <a:lstStyle/>
          <a:p>
            <a:r>
              <a:rPr lang="en-US" sz="2800" b="1" dirty="0" smtClean="0"/>
              <a:t>Gene flow</a:t>
            </a:r>
          </a:p>
          <a:p>
            <a:r>
              <a:rPr lang="en-US" sz="2800" b="1" dirty="0" smtClean="0"/>
              <a:t>Hybridization</a:t>
            </a:r>
          </a:p>
          <a:p>
            <a:r>
              <a:rPr lang="en-US" sz="2800" b="1" dirty="0" err="1" smtClean="0"/>
              <a:t>Vicariant</a:t>
            </a:r>
            <a:r>
              <a:rPr lang="en-US" sz="2800" b="1" dirty="0" smtClean="0"/>
              <a:t> Species</a:t>
            </a:r>
          </a:p>
          <a:p>
            <a:endParaRPr lang="en-US" dirty="0" smtClean="0"/>
          </a:p>
        </p:txBody>
      </p:sp>
      <p:pic>
        <p:nvPicPr>
          <p:cNvPr id="1026" name="Picture 2" descr="G:\Photos September 2012\Photos September18 2012\Lectures\biolprobevol\Lepj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4191000"/>
            <a:ext cx="197826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559256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</a:t>
            </a:r>
            <a:r>
              <a:rPr lang="en-US" b="1" dirty="0" err="1" smtClean="0"/>
              <a:t>Lepjag</a:t>
            </a:r>
            <a:r>
              <a:rPr lang="en-US" b="1" dirty="0" smtClean="0"/>
              <a:t>”</a:t>
            </a:r>
          </a:p>
          <a:p>
            <a:pPr algn="ctr"/>
            <a:r>
              <a:rPr lang="en-US" sz="1400" b="1" dirty="0" smtClean="0"/>
              <a:t>GRI</a:t>
            </a:r>
            <a:endParaRPr lang="en-US" sz="1400" b="1" dirty="0"/>
          </a:p>
        </p:txBody>
      </p:sp>
      <p:pic>
        <p:nvPicPr>
          <p:cNvPr id="1027" name="Picture 3" descr="G:\Photos September 2012\Photos September18 2012\Lectures\biolprobevol\Liger.NovosiberskZoo.Commons.PublicDomai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785" y="4191000"/>
            <a:ext cx="249470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579834"/>
            <a:ext cx="26268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b="1" dirty="0" smtClean="0"/>
              <a:t>Liger” </a:t>
            </a:r>
          </a:p>
          <a:p>
            <a:pPr algn="ctr"/>
            <a:r>
              <a:rPr lang="en-US" sz="1400" b="1" dirty="0" smtClean="0"/>
              <a:t>By </a:t>
            </a:r>
            <a:r>
              <a:rPr lang="en-US" sz="1400" b="1" dirty="0" err="1" smtClean="0"/>
              <a:t>Restle</a:t>
            </a:r>
            <a:r>
              <a:rPr lang="en-US" sz="1400" b="1" dirty="0" smtClean="0"/>
              <a:t>. </a:t>
            </a:r>
            <a:r>
              <a:rPr lang="en-US" sz="1400" b="1" dirty="0" err="1" smtClean="0"/>
              <a:t>Novosibersk</a:t>
            </a:r>
            <a:r>
              <a:rPr lang="en-US" sz="1400" b="1" dirty="0" smtClean="0"/>
              <a:t> Zoo.</a:t>
            </a:r>
          </a:p>
          <a:p>
            <a:pPr algn="ctr"/>
            <a:r>
              <a:rPr lang="en-US" sz="1400" b="1" dirty="0" smtClean="0"/>
              <a:t>Public Domain</a:t>
            </a:r>
            <a:endParaRPr lang="en-US" sz="1400" b="1" dirty="0"/>
          </a:p>
        </p:txBody>
      </p:sp>
      <p:pic>
        <p:nvPicPr>
          <p:cNvPr id="1028" name="Picture 4" descr="C:\Users\jgibson\Downloads\Pumapard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0908" y="4191000"/>
            <a:ext cx="2547206" cy="138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0551" y="5562600"/>
            <a:ext cx="2689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b="1" dirty="0" err="1" smtClean="0"/>
              <a:t>Pumapard</a:t>
            </a:r>
            <a:r>
              <a:rPr lang="en-US" b="1" dirty="0" smtClean="0"/>
              <a:t>” </a:t>
            </a:r>
          </a:p>
          <a:p>
            <a:pPr algn="ctr"/>
            <a:r>
              <a:rPr lang="en-US" sz="1400" b="1" dirty="0" smtClean="0"/>
              <a:t>Sarah Hartwell. </a:t>
            </a:r>
          </a:p>
          <a:p>
            <a:pPr algn="ctr"/>
            <a:r>
              <a:rPr lang="en-US" sz="1400" b="1" dirty="0" smtClean="0"/>
              <a:t>Museum at </a:t>
            </a:r>
            <a:r>
              <a:rPr lang="en-US" sz="1400" b="1" dirty="0" err="1" smtClean="0"/>
              <a:t>Tring</a:t>
            </a:r>
            <a:r>
              <a:rPr lang="en-US" sz="1400" b="1" dirty="0" smtClean="0"/>
              <a:t>, UK</a:t>
            </a:r>
          </a:p>
          <a:p>
            <a:pPr algn="ctr"/>
            <a:r>
              <a:rPr lang="en-US" sz="1400" b="1" dirty="0" smtClean="0"/>
              <a:t>License GNU1.2</a:t>
            </a:r>
            <a:endParaRPr lang="en-US" sz="1400" b="1" dirty="0"/>
          </a:p>
        </p:txBody>
      </p:sp>
      <p:pic>
        <p:nvPicPr>
          <p:cNvPr id="1029" name="Picture 5" descr="G:\Photos September 2012\Photos September18 2012\Lectures\biolprobevol\Zorse.Commons.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330" y="18288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65996" y="3200400"/>
            <a:ext cx="21674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Zorse</a:t>
            </a:r>
            <a:r>
              <a:rPr lang="en-US" b="1" dirty="0" smtClean="0"/>
              <a:t>.</a:t>
            </a:r>
            <a:r>
              <a:rPr lang="en-US" sz="1400" b="1" dirty="0" smtClean="0"/>
              <a:t> </a:t>
            </a:r>
          </a:p>
          <a:p>
            <a:pPr algn="ctr"/>
            <a:r>
              <a:rPr lang="en-US" sz="1400" b="1" dirty="0" err="1" smtClean="0"/>
              <a:t>Kumana@WildEquinesLicense</a:t>
            </a:r>
            <a:r>
              <a:rPr lang="en-US" sz="1400" b="1" dirty="0" smtClean="0"/>
              <a:t> </a:t>
            </a:r>
            <a:r>
              <a:rPr lang="en-US" sz="1400" b="1" dirty="0"/>
              <a:t>CCA2.0</a:t>
            </a:r>
          </a:p>
        </p:txBody>
      </p:sp>
      <p:pic>
        <p:nvPicPr>
          <p:cNvPr id="1030" name="Picture 6" descr="G:\Photos September 2012\Photos September18 2012\Lectures\biolprobevol\Zeedonk_800.Commons.ColchesterZoo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8317" y="1828260"/>
            <a:ext cx="185979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33465" y="3200400"/>
            <a:ext cx="21666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Zeedonk</a:t>
            </a:r>
            <a:r>
              <a:rPr lang="en-US" b="1" dirty="0" smtClean="0"/>
              <a:t>.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b="1" dirty="0" smtClean="0"/>
              <a:t>Colchester Zoo, UK </a:t>
            </a:r>
            <a:r>
              <a:rPr lang="en-US" sz="1400" b="1" dirty="0" err="1" smtClean="0"/>
              <a:t>Ondrejk</a:t>
            </a:r>
            <a:r>
              <a:rPr lang="en-US" sz="1400" b="1" dirty="0" smtClean="0"/>
              <a:t>. License GNU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A Creationist Theory:</a:t>
            </a:r>
            <a:br>
              <a:rPr lang="en-US" sz="4000" b="1" dirty="0" smtClean="0"/>
            </a:br>
            <a:r>
              <a:rPr lang="en-US" sz="4000" b="1" dirty="0" smtClean="0"/>
              <a:t>Hints of Independent Ancestry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981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Different organs </a:t>
            </a:r>
          </a:p>
          <a:p>
            <a:r>
              <a:rPr lang="en-US" b="1" dirty="0" smtClean="0"/>
              <a:t>Different body plans</a:t>
            </a:r>
          </a:p>
          <a:p>
            <a:r>
              <a:rPr lang="en-US" b="1" dirty="0" smtClean="0"/>
              <a:t>“</a:t>
            </a:r>
            <a:r>
              <a:rPr lang="en-US" b="1" dirty="0" err="1" smtClean="0"/>
              <a:t>Orfan</a:t>
            </a:r>
            <a:r>
              <a:rPr lang="en-US" b="1" dirty="0" smtClean="0"/>
              <a:t>” genes – genes unique to a taxon</a:t>
            </a:r>
          </a:p>
          <a:p>
            <a:r>
              <a:rPr lang="en-US" b="1" dirty="0" smtClean="0"/>
              <a:t>Different developmental trajectories</a:t>
            </a:r>
          </a:p>
          <a:p>
            <a:endParaRPr lang="en-US" dirty="0"/>
          </a:p>
        </p:txBody>
      </p:sp>
      <p:pic>
        <p:nvPicPr>
          <p:cNvPr id="2050" name="Picture 2" descr="C:\Users\jgibson\Downloads\Gombe_Stream_NP_Mutter_und_Kinde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2667000" cy="20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791200"/>
            <a:ext cx="2726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Chimp Mother </a:t>
            </a:r>
            <a:r>
              <a:rPr lang="en-US" sz="1400" b="1" dirty="0"/>
              <a:t>and </a:t>
            </a:r>
            <a:r>
              <a:rPr lang="en-US" sz="1400" b="1" dirty="0" smtClean="0"/>
              <a:t>Young. </a:t>
            </a:r>
            <a:r>
              <a:rPr lang="en-US" sz="1400" b="1" dirty="0" err="1" smtClean="0"/>
              <a:t>Gombe</a:t>
            </a:r>
            <a:r>
              <a:rPr lang="en-US" sz="1400" b="1" dirty="0" smtClean="0"/>
              <a:t> Stream NP. </a:t>
            </a:r>
          </a:p>
          <a:p>
            <a:pPr algn="ctr"/>
            <a:r>
              <a:rPr lang="en-US" sz="1400" b="1" dirty="0" err="1" smtClean="0"/>
              <a:t>Ikiwaner</a:t>
            </a:r>
            <a:r>
              <a:rPr lang="en-US" sz="1400" b="1" dirty="0" smtClean="0"/>
              <a:t>. License GNU1.2</a:t>
            </a:r>
            <a:endParaRPr lang="en-US" sz="1400" b="1" dirty="0"/>
          </a:p>
        </p:txBody>
      </p:sp>
      <p:pic>
        <p:nvPicPr>
          <p:cNvPr id="2052" name="Picture 4" descr="G:\Photos September 2012\Photos September18 2012\Lectures\biolprobevol\Aldrin_Apollo_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3725" y="3810000"/>
            <a:ext cx="2000675" cy="20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7000" y="5791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Buzz </a:t>
            </a:r>
            <a:r>
              <a:rPr lang="en-US" sz="1400" b="1" dirty="0" err="1" smtClean="0"/>
              <a:t>Aldrin</a:t>
            </a:r>
            <a:r>
              <a:rPr lang="en-US" sz="1400" b="1" dirty="0" smtClean="0"/>
              <a:t>, Apollo 11. NASA. Public Domain.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15267" y="3657600"/>
            <a:ext cx="316653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Humans have about 200 identified genes not found in chimps or other species (“</a:t>
            </a:r>
            <a:r>
              <a:rPr lang="en-US" sz="2600" b="1" dirty="0" err="1" smtClean="0"/>
              <a:t>orfan</a:t>
            </a:r>
            <a:r>
              <a:rPr lang="en-US" sz="2600" b="1" dirty="0" smtClean="0"/>
              <a:t> genes”).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8739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Conclusions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Creation explains the origin of life and the origin of innovation.</a:t>
            </a:r>
          </a:p>
          <a:p>
            <a:r>
              <a:rPr lang="en-US" b="1" dirty="0" smtClean="0"/>
              <a:t>Evolutionary theory explains local adaptation, speciation and lineage formation.</a:t>
            </a:r>
          </a:p>
          <a:p>
            <a:r>
              <a:rPr lang="en-US" b="1" dirty="0" smtClean="0"/>
              <a:t>Creation explains the origin of the genetic system that enables species to adapt and survive in different habitats.</a:t>
            </a:r>
            <a:endParaRPr lang="en-US" b="1" dirty="0"/>
          </a:p>
        </p:txBody>
      </p:sp>
      <p:pic>
        <p:nvPicPr>
          <p:cNvPr id="4" name="Picture 2" descr="G:\Photos September 2012\Photos September18 2012\Living Diversity\Diversity Inverts\Living Echinodermata\Echino Asteroidea Solaster dowsons 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6859" y="990600"/>
            <a:ext cx="16041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359" y="2752893"/>
            <a:ext cx="1282625" cy="961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413" y="3714862"/>
            <a:ext cx="1287571" cy="858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84" y="5257800"/>
            <a:ext cx="1524000" cy="11174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67200" y="5943600"/>
            <a:ext cx="2881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Photo Credits: c- </a:t>
            </a:r>
            <a:r>
              <a:rPr lang="en-US" sz="1400" b="1" dirty="0" err="1" smtClean="0"/>
              <a:t>Yiwenyiwen</a:t>
            </a:r>
            <a:r>
              <a:rPr lang="en-US" sz="1400" b="1" dirty="0" smtClean="0"/>
              <a:t>. License GNU1.2;   a, b, d: GRI.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58200" y="205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96300" y="238356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534400" y="4495800"/>
            <a:ext cx="21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34400" y="4953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56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The Original Creation Was</a:t>
            </a:r>
            <a:br>
              <a:rPr lang="en-US" sz="4000" b="1" dirty="0" smtClean="0"/>
            </a:br>
            <a:r>
              <a:rPr lang="en-US" sz="4000" b="1" dirty="0" smtClean="0"/>
              <a:t>“Very Good”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2286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Then God saw everything that He had made, and indeed it was very good. Genesis 1:31a</a:t>
            </a:r>
          </a:p>
          <a:p>
            <a:r>
              <a:rPr lang="en-US" sz="2800" b="1" dirty="0" smtClean="0"/>
              <a:t>Goodness can still be seen in the creation: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257550"/>
            <a:ext cx="2286000" cy="171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101679"/>
            <a:ext cx="3276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God provided green plants for food. Genesis 1:30.</a:t>
            </a:r>
          </a:p>
          <a:p>
            <a:pPr algn="r"/>
            <a:r>
              <a:rPr lang="en-US" sz="1400" b="1" dirty="0" smtClean="0"/>
              <a:t>Photo: GRI  </a:t>
            </a:r>
            <a:endParaRPr lang="en-US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762" y="3257550"/>
            <a:ext cx="1971675" cy="2628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5101679"/>
            <a:ext cx="28956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Beauty is there for us to appreciate.</a:t>
            </a:r>
          </a:p>
          <a:p>
            <a:pPr algn="r"/>
            <a:r>
              <a:rPr lang="en-US" sz="1400" b="1" dirty="0" smtClean="0"/>
              <a:t>Photo: Jacopo Montano. License GNU.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5891546"/>
            <a:ext cx="127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Photo: GRI</a:t>
            </a:r>
            <a:endParaRPr lang="en-US" sz="1400" b="1" dirty="0"/>
          </a:p>
        </p:txBody>
      </p:sp>
      <p:pic>
        <p:nvPicPr>
          <p:cNvPr id="6146" name="Picture 2" descr="G:\Photos September 2012\Photos September18 2012\Lectures\biolprobevol\800px-RainbowLorikeetP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8" y="3257550"/>
            <a:ext cx="2538439" cy="172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8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A Creationist Forest</a:t>
            </a:r>
            <a:endParaRPr lang="en-US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8" y="1600200"/>
            <a:ext cx="7484857" cy="4572000"/>
          </a:xfrm>
        </p:spPr>
      </p:pic>
    </p:spTree>
    <p:extLst>
      <p:ext uri="{BB962C8B-B14F-4D97-AF65-F5344CB8AC3E}">
        <p14:creationId xmlns:p14="http://schemas.microsoft.com/office/powerpoint/2010/main" val="16625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But Not All In Nature Is</a:t>
            </a:r>
            <a:br>
              <a:rPr lang="en-US" b="1" dirty="0" smtClean="0"/>
            </a:br>
            <a:r>
              <a:rPr lang="en-US" b="1" dirty="0" smtClean="0"/>
              <a:t>“Very Good”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43832" y="3911494"/>
            <a:ext cx="2039403" cy="2994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26" y="2013466"/>
            <a:ext cx="2918674" cy="1970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997735"/>
            <a:ext cx="2909985" cy="19646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1400" y="2175808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</a:t>
            </a:r>
            <a:r>
              <a:rPr lang="en-US" sz="2400" b="1" dirty="0" smtClean="0"/>
              <a:t>This species of (Australian) skink has lost the ability to develop limbs.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1" y="41402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</a:t>
            </a:r>
            <a:r>
              <a:rPr lang="en-US" sz="2400" b="1" dirty="0" smtClean="0"/>
              <a:t>Russell’s Viper (India) has a finely designed system for delivering venom, causing pain and death.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1600200"/>
            <a:ext cx="2013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DEGENERATION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7926" y="4249254"/>
            <a:ext cx="28424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</a:t>
            </a:r>
            <a:r>
              <a:rPr lang="en-US" sz="2400" b="1" dirty="0" smtClean="0"/>
              <a:t>Predation is a form of violence. Cheetah and gazelle, </a:t>
            </a:r>
            <a:r>
              <a:rPr lang="en-US" sz="2400" b="1" dirty="0" err="1" smtClean="0"/>
              <a:t>Masai</a:t>
            </a:r>
            <a:r>
              <a:rPr lang="en-US" sz="2400" b="1" dirty="0" smtClean="0"/>
              <a:t> Mara, Kenya.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0463" y="16383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VIOLENCE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93932" y="1600200"/>
            <a:ext cx="181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EVIL DESIGN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6245423"/>
            <a:ext cx="148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Photos: GRI</a:t>
            </a:r>
            <a:endParaRPr lang="en-US" sz="1400" b="1" dirty="0"/>
          </a:p>
        </p:txBody>
      </p:sp>
      <p:sp>
        <p:nvSpPr>
          <p:cNvPr id="5" name="Right Arrow 4"/>
          <p:cNvSpPr/>
          <p:nvPr/>
        </p:nvSpPr>
        <p:spPr>
          <a:xfrm rot="16200000">
            <a:off x="6181561" y="4193832"/>
            <a:ext cx="292608" cy="158928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3514561" y="2294636"/>
            <a:ext cx="292608" cy="158928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307632" y="4270032"/>
            <a:ext cx="292608" cy="158928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467600" cy="1371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How Does Change in Species Fit Into Creation Theory?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7467600" cy="2667000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en-US" sz="5400" b="1" dirty="0" smtClean="0"/>
              <a:t>How much of evolutionary theory is real?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7465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What Is “Evolution” 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144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800" b="1" dirty="0" smtClean="0"/>
              <a:t>“Evolution” is used with a variety of meanings, of differing empirical status and philosophical underpinnings.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89171"/>
            <a:ext cx="5181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/>
              <a:t>For most scientists “Evolution” means:</a:t>
            </a:r>
          </a:p>
          <a:p>
            <a:pPr marL="514350" lvl="1" indent="-514350">
              <a:buAutoNum type="arabicPeriod"/>
            </a:pPr>
            <a:r>
              <a:rPr lang="en-US" sz="2800" b="1" dirty="0" smtClean="0"/>
              <a:t>(TUCA) All living species have descended with modification from one (or a few) common ancestor, </a:t>
            </a:r>
          </a:p>
          <a:p>
            <a:pPr marL="0" lvl="1"/>
            <a:r>
              <a:rPr lang="en-US" sz="2800" b="1" dirty="0" smtClean="0"/>
              <a:t>2. through natural processes</a:t>
            </a:r>
          </a:p>
          <a:p>
            <a:pPr marL="0" lvl="1"/>
            <a:r>
              <a:rPr lang="en-US" sz="2800" b="1" dirty="0"/>
              <a:t> </a:t>
            </a:r>
            <a:r>
              <a:rPr lang="en-US" sz="2800" b="1" dirty="0" smtClean="0"/>
              <a:t>    still in operation today.</a:t>
            </a:r>
          </a:p>
          <a:p>
            <a:endParaRPr lang="en-US" dirty="0"/>
          </a:p>
        </p:txBody>
      </p:sp>
      <p:pic>
        <p:nvPicPr>
          <p:cNvPr id="1026" name="Picture 2" descr="C:\Users\jgibson\Desktop\Haeckel's Tre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385450"/>
            <a:ext cx="2514600" cy="409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0" y="6400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Ernst Haeckel 1879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95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Requirements for TUCA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934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1. An ancestral living cell;</a:t>
            </a:r>
          </a:p>
          <a:p>
            <a:r>
              <a:rPr lang="en-US" b="1" dirty="0" smtClean="0"/>
              <a:t>2. A genetic system with heritable variation;</a:t>
            </a:r>
          </a:p>
          <a:p>
            <a:r>
              <a:rPr lang="en-US" b="1" dirty="0" smtClean="0"/>
              <a:t>3. Adaptation to diverse local environments.</a:t>
            </a:r>
          </a:p>
          <a:p>
            <a:r>
              <a:rPr lang="en-US" b="1" dirty="0" smtClean="0"/>
              <a:t>4. through cumulative heritable change;</a:t>
            </a:r>
          </a:p>
          <a:p>
            <a:r>
              <a:rPr lang="en-US" b="1" dirty="0"/>
              <a:t>5</a:t>
            </a:r>
            <a:r>
              <a:rPr lang="en-US" b="1" dirty="0" smtClean="0"/>
              <a:t>. Speciation and lineage formation;</a:t>
            </a:r>
          </a:p>
          <a:p>
            <a:r>
              <a:rPr lang="en-US" b="1" dirty="0" smtClean="0"/>
              <a:t>6. Innovation of new organs and body plans.</a:t>
            </a:r>
            <a:endParaRPr lang="en-US" b="1" dirty="0"/>
          </a:p>
        </p:txBody>
      </p:sp>
      <p:pic>
        <p:nvPicPr>
          <p:cNvPr id="2050" name="Picture 2" descr="http://upload.wikimedia.org/wikipedia/commons/thumb/5/5a/Average_prokaryote_cell-_en.svg/494px-Average_prokaryote_cell-_en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32293"/>
            <a:ext cx="2209800" cy="179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6200" y="1752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LadyofHats</a:t>
            </a:r>
            <a:r>
              <a:rPr lang="en-US" sz="1400" b="1" dirty="0" smtClean="0"/>
              <a:t>. </a:t>
            </a:r>
          </a:p>
          <a:p>
            <a:r>
              <a:rPr lang="en-US" sz="1400" b="1" dirty="0" err="1" smtClean="0"/>
              <a:t>PublicDomain</a:t>
            </a:r>
            <a:endParaRPr lang="en-US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347" y="2284419"/>
            <a:ext cx="1282625" cy="850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347" y="3134438"/>
            <a:ext cx="1282625" cy="961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4048838"/>
            <a:ext cx="1287571" cy="8585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4200" y="4823936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Yiwenyiwen</a:t>
            </a:r>
            <a:r>
              <a:rPr lang="en-US" sz="1400" b="1" dirty="0" smtClean="0"/>
              <a:t>.</a:t>
            </a:r>
            <a:r>
              <a:rPr lang="en-US" sz="1400" b="1" dirty="0"/>
              <a:t> </a:t>
            </a:r>
            <a:r>
              <a:rPr lang="en-US" sz="1400" b="1" dirty="0" smtClean="0"/>
              <a:t>License GNU</a:t>
            </a:r>
            <a:endParaRPr lang="en-US" sz="1400" b="1" dirty="0"/>
          </a:p>
          <a:p>
            <a:endParaRPr lang="en-US" sz="1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5486400"/>
            <a:ext cx="1524000" cy="114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5766137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Examples of different body plans and different organs. </a:t>
            </a:r>
          </a:p>
        </p:txBody>
      </p:sp>
      <p:pic>
        <p:nvPicPr>
          <p:cNvPr id="2053" name="Picture 5" descr="G:\Photos September 2012\Photos September18 2012\Living Diversity\Diversity Plants\Spore Plants Identified to Group\Moss2 Field Trip Brazil 2009 Roadcut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5679877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:\Photos September 2012\Photos September18 2012\Lectures\biolprobevol\Red_dragonfl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64" y="5446260"/>
            <a:ext cx="1686294" cy="112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5494" y="6550223"/>
            <a:ext cx="2504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Mathboy48. License GNU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64008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GRI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6477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GRI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229600" y="2448580"/>
            <a:ext cx="90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Pikiwiki</a:t>
            </a:r>
            <a:r>
              <a:rPr lang="en-US" sz="1400" b="1" dirty="0" smtClean="0"/>
              <a:t> Israel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317958" y="32766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GRI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971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1. The Chemical Evolution of Life: </a:t>
            </a:r>
            <a:br>
              <a:rPr lang="en-US" sz="4000" b="1" dirty="0" smtClean="0"/>
            </a:br>
            <a:r>
              <a:rPr lang="en-US" sz="4000" b="1" dirty="0" smtClean="0"/>
              <a:t>Is It Real?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1796"/>
            <a:ext cx="4876800" cy="464819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smtClean="0"/>
              <a:t>No. There is no plausible naturalistic explanation for the origin of life.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/>
              <a:t>Creation is the only successful explanation.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/>
              <a:t>Chemical evolution of life is not empirically based, but a logical necessity of materialism.</a:t>
            </a:r>
          </a:p>
          <a:p>
            <a:pPr marL="36576" indent="0">
              <a:buNone/>
            </a:pPr>
            <a:endParaRPr lang="en-US" sz="2800" dirty="0"/>
          </a:p>
        </p:txBody>
      </p:sp>
      <p:pic>
        <p:nvPicPr>
          <p:cNvPr id="3074" name="Picture 2" descr="C:\Users\jgibson\AppData\Local\Microsoft\Windows\Temporary Internet Files\Content.Outlook\0D88TF66\SKMBT_C353140716172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2895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5943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Recommended Reading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75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2. Heritable Variation:</a:t>
            </a:r>
            <a:br>
              <a:rPr lang="en-US" sz="4000" b="1" dirty="0" smtClean="0"/>
            </a:br>
            <a:r>
              <a:rPr lang="en-US" sz="4000" b="1" dirty="0" smtClean="0"/>
              <a:t>Is It Real?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397"/>
            <a:ext cx="3276600" cy="413980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b="1" dirty="0" smtClean="0"/>
              <a:t>Yes. Heritable variation is observed in all species, and the probable mechanism is fairly well understood.</a:t>
            </a:r>
          </a:p>
          <a:p>
            <a:pPr marL="36576" indent="0">
              <a:buNone/>
            </a:pPr>
            <a:endParaRPr lang="en-US" b="1" dirty="0"/>
          </a:p>
        </p:txBody>
      </p:sp>
      <p:pic>
        <p:nvPicPr>
          <p:cNvPr id="4098" name="Picture 2" descr="http://upload.wikimedia.org/wikipedia/commons/thumb/6/65/House_of_ROMANOV-tree-fr.png/1024px-House_of_ROMANOV-tree-f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558" y="1524000"/>
            <a:ext cx="479124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5791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House of Romanov Family Tree.</a:t>
            </a:r>
          </a:p>
          <a:p>
            <a:pPr algn="ctr"/>
            <a:r>
              <a:rPr lang="en-US" b="1" dirty="0" err="1" smtClean="0"/>
              <a:t>Basilio</a:t>
            </a:r>
            <a:r>
              <a:rPr lang="en-US" b="1" dirty="0" smtClean="0"/>
              <a:t>. </a:t>
            </a:r>
            <a:r>
              <a:rPr lang="en-US" b="1" dirty="0" err="1" smtClean="0"/>
              <a:t>PublicDomain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05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1772</TotalTime>
  <Words>1662</Words>
  <Application>Microsoft Office PowerPoint</Application>
  <PresentationFormat>On-screen Show (4:3)</PresentationFormat>
  <Paragraphs>241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Microsoft YaHei</vt:lpstr>
      <vt:lpstr>MS Gothic</vt:lpstr>
      <vt:lpstr>Arial</vt:lpstr>
      <vt:lpstr>Calibri</vt:lpstr>
      <vt:lpstr>Franklin Gothic Book</vt:lpstr>
      <vt:lpstr>Lustria</vt:lpstr>
      <vt:lpstr>Noto Sans Symbols</vt:lpstr>
      <vt:lpstr>Times New Roman</vt:lpstr>
      <vt:lpstr>Wingdings 2</vt:lpstr>
      <vt:lpstr>Technic</vt:lpstr>
      <vt:lpstr>WHAT IS REAL ABOUT Evolution?</vt:lpstr>
      <vt:lpstr>PowerPoint Presentation</vt:lpstr>
      <vt:lpstr>The Original Creation Was “Very Good”</vt:lpstr>
      <vt:lpstr>But Not All In Nature Is “Very Good”</vt:lpstr>
      <vt:lpstr>How Does Change in Species Fit Into Creation Theory?</vt:lpstr>
      <vt:lpstr>What Is “Evolution” ?</vt:lpstr>
      <vt:lpstr>Requirements for TUCA</vt:lpstr>
      <vt:lpstr>1. The Chemical Evolution of Life:  Is It Real?</vt:lpstr>
      <vt:lpstr>2. Heritable Variation: Is It Real?</vt:lpstr>
      <vt:lpstr>3. Local Adaptation: Is It Real?</vt:lpstr>
      <vt:lpstr>4. Cumulative Heritable Change? Is It Real?</vt:lpstr>
      <vt:lpstr>4. Cumulative Heritable Change? Is It Real?</vt:lpstr>
      <vt:lpstr>5. Speciation and Lineage Formation Is It Real?</vt:lpstr>
      <vt:lpstr>Bears: A Proposed Example of a Lineage Formed By Speciation</vt:lpstr>
      <vt:lpstr>6. Innovation – Formation of New Organs and Body Plans: Is It Real?</vt:lpstr>
      <vt:lpstr>Summary What Is Real About Evolution?</vt:lpstr>
      <vt:lpstr>A Creationist Theory: The Origin of Life</vt:lpstr>
      <vt:lpstr>A Creationist Theory: Morphological Novelties Created</vt:lpstr>
      <vt:lpstr>A Creationist Theory: Change in Species</vt:lpstr>
      <vt:lpstr>PowerPoint Presentation</vt:lpstr>
      <vt:lpstr>A Creationist Theory: Change in Species</vt:lpstr>
      <vt:lpstr>A Creationist Theory: Speciation and Lineage Formation</vt:lpstr>
      <vt:lpstr>PowerPoint Presentation</vt:lpstr>
      <vt:lpstr>PowerPoint Presentation</vt:lpstr>
      <vt:lpstr>A Creationist Theory Multiple Lineages from Independently-Created Ancestors</vt:lpstr>
      <vt:lpstr>A Creationist Theory: Innovation Implies Design</vt:lpstr>
      <vt:lpstr>A Creationist Theory:  Hints of Common Ancestry</vt:lpstr>
      <vt:lpstr>A Creationist Theory: Hints of Independent Ancestry</vt:lpstr>
      <vt:lpstr>Conclusions</vt:lpstr>
      <vt:lpstr>A Creationist Forest</vt:lpstr>
    </vt:vector>
  </TitlesOfParts>
  <Company>Loma Linda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REAL ABOUT Evolution?</dc:title>
  <dc:creator>Gibson, Jim (LLU)</dc:creator>
  <cp:lastModifiedBy>Doug</cp:lastModifiedBy>
  <cp:revision>149</cp:revision>
  <dcterms:created xsi:type="dcterms:W3CDTF">2014-07-16T22:34:09Z</dcterms:created>
  <dcterms:modified xsi:type="dcterms:W3CDTF">2017-07-14T03:10:26Z</dcterms:modified>
</cp:coreProperties>
</file>