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6" r:id="rId3"/>
    <p:sldId id="285" r:id="rId4"/>
    <p:sldId id="263" r:id="rId5"/>
    <p:sldId id="277" r:id="rId6"/>
    <p:sldId id="282" r:id="rId7"/>
    <p:sldId id="280" r:id="rId8"/>
    <p:sldId id="279" r:id="rId9"/>
    <p:sldId id="281" r:id="rId10"/>
    <p:sldId id="278" r:id="rId11"/>
    <p:sldId id="283" r:id="rId12"/>
    <p:sldId id="256" r:id="rId13"/>
    <p:sldId id="257" r:id="rId14"/>
    <p:sldId id="258" r:id="rId15"/>
    <p:sldId id="259" r:id="rId16"/>
    <p:sldId id="260" r:id="rId17"/>
    <p:sldId id="264" r:id="rId18"/>
    <p:sldId id="265" r:id="rId19"/>
    <p:sldId id="270" r:id="rId20"/>
    <p:sldId id="271" r:id="rId21"/>
    <p:sldId id="272" r:id="rId22"/>
    <p:sldId id="274" r:id="rId23"/>
    <p:sldId id="273" r:id="rId24"/>
    <p:sldId id="275" r:id="rId25"/>
    <p:sldId id="268" r:id="rId26"/>
    <p:sldId id="289" r:id="rId27"/>
    <p:sldId id="286" r:id="rId28"/>
    <p:sldId id="294" r:id="rId29"/>
    <p:sldId id="316" r:id="rId30"/>
    <p:sldId id="287" r:id="rId31"/>
    <p:sldId id="318" r:id="rId32"/>
    <p:sldId id="319" r:id="rId33"/>
    <p:sldId id="293" r:id="rId34"/>
    <p:sldId id="288" r:id="rId35"/>
    <p:sldId id="290" r:id="rId36"/>
    <p:sldId id="291" r:id="rId37"/>
    <p:sldId id="298" r:id="rId38"/>
    <p:sldId id="299" r:id="rId39"/>
    <p:sldId id="295" r:id="rId40"/>
    <p:sldId id="315" r:id="rId41"/>
    <p:sldId id="292" r:id="rId42"/>
    <p:sldId id="296" r:id="rId43"/>
    <p:sldId id="297" r:id="rId44"/>
    <p:sldId id="269" r:id="rId45"/>
    <p:sldId id="314" r:id="rId46"/>
    <p:sldId id="317" r:id="rId47"/>
    <p:sldId id="313" r:id="rId48"/>
    <p:sldId id="301" r:id="rId49"/>
    <p:sldId id="312" r:id="rId50"/>
    <p:sldId id="311" r:id="rId51"/>
    <p:sldId id="310" r:id="rId52"/>
    <p:sldId id="308" r:id="rId53"/>
    <p:sldId id="307" r:id="rId54"/>
    <p:sldId id="306" r:id="rId55"/>
    <p:sldId id="305" r:id="rId56"/>
    <p:sldId id="304" r:id="rId57"/>
    <p:sldId id="309" r:id="rId58"/>
    <p:sldId id="321" r:id="rId59"/>
    <p:sldId id="284" r:id="rId60"/>
    <p:sldId id="300" r:id="rId61"/>
    <p:sldId id="320" r:id="rId6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ri Moskala" initials="J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90" d="100"/>
          <a:sy n="90" d="100"/>
        </p:scale>
        <p:origin x="-12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7-07T12:33:08.376" idx="1">
    <p:pos x="-55" y="-292"/>
    <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909862-0F38-4176-AB95-2A63722682CC}" type="datetimeFigureOut">
              <a:rPr lang="en-US" smtClean="0"/>
              <a:t>7/16/2017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14CD4B-90E0-4E78-938C-F93B6CC0E776}" type="slidenum">
              <a:rPr lang="en-US" smtClean="0"/>
              <a:t>‹#›</a:t>
            </a:fld>
            <a:endParaRPr lang="en-US" dirty="0"/>
          </a:p>
        </p:txBody>
      </p:sp>
    </p:spTree>
    <p:extLst>
      <p:ext uri="{BB962C8B-B14F-4D97-AF65-F5344CB8AC3E}">
        <p14:creationId xmlns:p14="http://schemas.microsoft.com/office/powerpoint/2010/main" val="909482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909862-0F38-4176-AB95-2A63722682CC}" type="datetimeFigureOut">
              <a:rPr lang="en-US" smtClean="0"/>
              <a:t>7/16/2017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14CD4B-90E0-4E78-938C-F93B6CC0E776}" type="slidenum">
              <a:rPr lang="en-US" smtClean="0"/>
              <a:t>‹#›</a:t>
            </a:fld>
            <a:endParaRPr lang="en-US" dirty="0"/>
          </a:p>
        </p:txBody>
      </p:sp>
    </p:spTree>
    <p:extLst>
      <p:ext uri="{BB962C8B-B14F-4D97-AF65-F5344CB8AC3E}">
        <p14:creationId xmlns:p14="http://schemas.microsoft.com/office/powerpoint/2010/main" val="3301175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909862-0F38-4176-AB95-2A63722682CC}" type="datetimeFigureOut">
              <a:rPr lang="en-US" smtClean="0"/>
              <a:t>7/16/2017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14CD4B-90E0-4E78-938C-F93B6CC0E776}" type="slidenum">
              <a:rPr lang="en-US" smtClean="0"/>
              <a:t>‹#›</a:t>
            </a:fld>
            <a:endParaRPr lang="en-US" dirty="0"/>
          </a:p>
        </p:txBody>
      </p:sp>
    </p:spTree>
    <p:extLst>
      <p:ext uri="{BB962C8B-B14F-4D97-AF65-F5344CB8AC3E}">
        <p14:creationId xmlns:p14="http://schemas.microsoft.com/office/powerpoint/2010/main" val="3897147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909862-0F38-4176-AB95-2A63722682CC}" type="datetimeFigureOut">
              <a:rPr lang="en-US" smtClean="0"/>
              <a:t>7/16/2017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14CD4B-90E0-4E78-938C-F93B6CC0E776}" type="slidenum">
              <a:rPr lang="en-US" smtClean="0"/>
              <a:t>‹#›</a:t>
            </a:fld>
            <a:endParaRPr lang="en-US" dirty="0"/>
          </a:p>
        </p:txBody>
      </p:sp>
    </p:spTree>
    <p:extLst>
      <p:ext uri="{BB962C8B-B14F-4D97-AF65-F5344CB8AC3E}">
        <p14:creationId xmlns:p14="http://schemas.microsoft.com/office/powerpoint/2010/main" val="3471476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909862-0F38-4176-AB95-2A63722682CC}" type="datetimeFigureOut">
              <a:rPr lang="en-US" smtClean="0"/>
              <a:t>7/16/2017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14CD4B-90E0-4E78-938C-F93B6CC0E776}" type="slidenum">
              <a:rPr lang="en-US" smtClean="0"/>
              <a:t>‹#›</a:t>
            </a:fld>
            <a:endParaRPr lang="en-US" dirty="0"/>
          </a:p>
        </p:txBody>
      </p:sp>
    </p:spTree>
    <p:extLst>
      <p:ext uri="{BB962C8B-B14F-4D97-AF65-F5344CB8AC3E}">
        <p14:creationId xmlns:p14="http://schemas.microsoft.com/office/powerpoint/2010/main" val="3697016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909862-0F38-4176-AB95-2A63722682CC}" type="datetimeFigureOut">
              <a:rPr lang="en-US" smtClean="0"/>
              <a:t>7/16/2017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14CD4B-90E0-4E78-938C-F93B6CC0E776}" type="slidenum">
              <a:rPr lang="en-US" smtClean="0"/>
              <a:t>‹#›</a:t>
            </a:fld>
            <a:endParaRPr lang="en-US" dirty="0"/>
          </a:p>
        </p:txBody>
      </p:sp>
    </p:spTree>
    <p:extLst>
      <p:ext uri="{BB962C8B-B14F-4D97-AF65-F5344CB8AC3E}">
        <p14:creationId xmlns:p14="http://schemas.microsoft.com/office/powerpoint/2010/main" val="1371717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909862-0F38-4176-AB95-2A63722682CC}" type="datetimeFigureOut">
              <a:rPr lang="en-US" smtClean="0"/>
              <a:t>7/16/2017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F14CD4B-90E0-4E78-938C-F93B6CC0E776}" type="slidenum">
              <a:rPr lang="en-US" smtClean="0"/>
              <a:t>‹#›</a:t>
            </a:fld>
            <a:endParaRPr lang="en-US" dirty="0"/>
          </a:p>
        </p:txBody>
      </p:sp>
    </p:spTree>
    <p:extLst>
      <p:ext uri="{BB962C8B-B14F-4D97-AF65-F5344CB8AC3E}">
        <p14:creationId xmlns:p14="http://schemas.microsoft.com/office/powerpoint/2010/main" val="2479632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909862-0F38-4176-AB95-2A63722682CC}" type="datetimeFigureOut">
              <a:rPr lang="en-US" smtClean="0"/>
              <a:t>7/16/2017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F14CD4B-90E0-4E78-938C-F93B6CC0E776}" type="slidenum">
              <a:rPr lang="en-US" smtClean="0"/>
              <a:t>‹#›</a:t>
            </a:fld>
            <a:endParaRPr lang="en-US" dirty="0"/>
          </a:p>
        </p:txBody>
      </p:sp>
    </p:spTree>
    <p:extLst>
      <p:ext uri="{BB962C8B-B14F-4D97-AF65-F5344CB8AC3E}">
        <p14:creationId xmlns:p14="http://schemas.microsoft.com/office/powerpoint/2010/main" val="200082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909862-0F38-4176-AB95-2A63722682CC}" type="datetimeFigureOut">
              <a:rPr lang="en-US" smtClean="0"/>
              <a:t>7/16/2017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F14CD4B-90E0-4E78-938C-F93B6CC0E776}" type="slidenum">
              <a:rPr lang="en-US" smtClean="0"/>
              <a:t>‹#›</a:t>
            </a:fld>
            <a:endParaRPr lang="en-US" dirty="0"/>
          </a:p>
        </p:txBody>
      </p:sp>
    </p:spTree>
    <p:extLst>
      <p:ext uri="{BB962C8B-B14F-4D97-AF65-F5344CB8AC3E}">
        <p14:creationId xmlns:p14="http://schemas.microsoft.com/office/powerpoint/2010/main" val="182133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909862-0F38-4176-AB95-2A63722682CC}" type="datetimeFigureOut">
              <a:rPr lang="en-US" smtClean="0"/>
              <a:t>7/16/2017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14CD4B-90E0-4E78-938C-F93B6CC0E776}" type="slidenum">
              <a:rPr lang="en-US" smtClean="0"/>
              <a:t>‹#›</a:t>
            </a:fld>
            <a:endParaRPr lang="en-US" dirty="0"/>
          </a:p>
        </p:txBody>
      </p:sp>
    </p:spTree>
    <p:extLst>
      <p:ext uri="{BB962C8B-B14F-4D97-AF65-F5344CB8AC3E}">
        <p14:creationId xmlns:p14="http://schemas.microsoft.com/office/powerpoint/2010/main" val="1762479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909862-0F38-4176-AB95-2A63722682CC}" type="datetimeFigureOut">
              <a:rPr lang="en-US" smtClean="0"/>
              <a:t>7/16/2017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14CD4B-90E0-4E78-938C-F93B6CC0E776}" type="slidenum">
              <a:rPr lang="en-US" smtClean="0"/>
              <a:t>‹#›</a:t>
            </a:fld>
            <a:endParaRPr lang="en-US" dirty="0"/>
          </a:p>
        </p:txBody>
      </p:sp>
    </p:spTree>
    <p:extLst>
      <p:ext uri="{BB962C8B-B14F-4D97-AF65-F5344CB8AC3E}">
        <p14:creationId xmlns:p14="http://schemas.microsoft.com/office/powerpoint/2010/main" val="1876080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909862-0F38-4176-AB95-2A63722682CC}" type="datetimeFigureOut">
              <a:rPr lang="en-US" smtClean="0"/>
              <a:t>7/16/2017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14CD4B-90E0-4E78-938C-F93B6CC0E776}" type="slidenum">
              <a:rPr lang="en-US" smtClean="0"/>
              <a:t>‹#›</a:t>
            </a:fld>
            <a:endParaRPr lang="en-US" dirty="0"/>
          </a:p>
        </p:txBody>
      </p:sp>
    </p:spTree>
    <p:extLst>
      <p:ext uri="{BB962C8B-B14F-4D97-AF65-F5344CB8AC3E}">
        <p14:creationId xmlns:p14="http://schemas.microsoft.com/office/powerpoint/2010/main" val="2677918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dventistbiblicalresearch.org/materials/bible-interpretation-hermeneutics/methods-bible-stud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4583" y="1122362"/>
            <a:ext cx="10366513" cy="1799947"/>
          </a:xfrm>
        </p:spPr>
        <p:txBody>
          <a:bodyPr>
            <a:normAutofit fontScale="90000"/>
          </a:bodyPr>
          <a:lstStyle/>
          <a:p>
            <a:r>
              <a:rPr lang="en-US" b="1" dirty="0" smtClean="0">
                <a:solidFill>
                  <a:srgbClr val="FF0000"/>
                </a:solidFill>
              </a:rPr>
              <a:t>Key Principles </a:t>
            </a:r>
            <a:r>
              <a:rPr lang="en-US" b="1" dirty="0">
                <a:solidFill>
                  <a:srgbClr val="FF0000"/>
                </a:solidFill>
              </a:rPr>
              <a:t>for </a:t>
            </a:r>
            <a:r>
              <a:rPr lang="en-US" b="1" dirty="0" smtClean="0">
                <a:solidFill>
                  <a:srgbClr val="FF0000"/>
                </a:solidFill>
              </a:rPr>
              <a:t>Interpreting </a:t>
            </a:r>
            <a:br>
              <a:rPr lang="en-US" b="1" dirty="0" smtClean="0">
                <a:solidFill>
                  <a:srgbClr val="FF0000"/>
                </a:solidFill>
              </a:rPr>
            </a:br>
            <a:r>
              <a:rPr lang="en-US" b="1" dirty="0" smtClean="0">
                <a:solidFill>
                  <a:srgbClr val="FF0000"/>
                </a:solidFill>
              </a:rPr>
              <a:t>the Holy Scriptures </a:t>
            </a:r>
            <a:br>
              <a:rPr lang="en-US" b="1" dirty="0" smtClean="0">
                <a:solidFill>
                  <a:srgbClr val="FF0000"/>
                </a:solidFill>
              </a:rPr>
            </a:br>
            <a:r>
              <a:rPr lang="en-US" b="1" dirty="0" smtClean="0">
                <a:solidFill>
                  <a:srgbClr val="FF0000"/>
                </a:solidFill>
              </a:rPr>
              <a:t>(Biblical Hermeneutics)</a:t>
            </a:r>
            <a:endParaRPr lang="en-US" b="1" dirty="0">
              <a:solidFill>
                <a:srgbClr val="FF0000"/>
              </a:solidFill>
            </a:endParaRPr>
          </a:p>
        </p:txBody>
      </p:sp>
      <p:sp>
        <p:nvSpPr>
          <p:cNvPr id="3" name="Subtitle 2"/>
          <p:cNvSpPr>
            <a:spLocks noGrp="1"/>
          </p:cNvSpPr>
          <p:nvPr>
            <p:ph type="subTitle" idx="1"/>
          </p:nvPr>
        </p:nvSpPr>
        <p:spPr>
          <a:xfrm>
            <a:off x="1524000" y="4432852"/>
            <a:ext cx="9144000" cy="1948070"/>
          </a:xfrm>
        </p:spPr>
        <p:txBody>
          <a:bodyPr>
            <a:normAutofit/>
          </a:bodyPr>
          <a:lstStyle/>
          <a:p>
            <a:pPr>
              <a:defRPr/>
            </a:pPr>
            <a:r>
              <a:rPr lang="en-US" b="1" dirty="0">
                <a:latin typeface="Arial" charset="0"/>
              </a:rPr>
              <a:t>©Ji</a:t>
            </a:r>
            <a:r>
              <a:rPr lang="cs-CZ" b="1" dirty="0">
                <a:latin typeface="Arial" charset="0"/>
              </a:rPr>
              <a:t>ří</a:t>
            </a:r>
            <a:r>
              <a:rPr lang="en-US" b="1" dirty="0">
                <a:latin typeface="Arial" charset="0"/>
              </a:rPr>
              <a:t> Moskala, Th.D., Ph.D. </a:t>
            </a:r>
          </a:p>
          <a:p>
            <a:pPr>
              <a:defRPr/>
            </a:pPr>
            <a:r>
              <a:rPr lang="en-US" b="1" dirty="0">
                <a:latin typeface="Arial" charset="0"/>
              </a:rPr>
              <a:t>Dean, Seventh-day Adventist Theological Seminary</a:t>
            </a:r>
          </a:p>
          <a:p>
            <a:pPr>
              <a:defRPr/>
            </a:pPr>
            <a:r>
              <a:rPr lang="en-US" b="1" dirty="0">
                <a:latin typeface="Arial" charset="0"/>
              </a:rPr>
              <a:t>Professor of Old Testament Exegesis and Theology</a:t>
            </a:r>
          </a:p>
          <a:p>
            <a:pPr>
              <a:defRPr/>
            </a:pPr>
            <a:r>
              <a:rPr lang="en-US" b="1" dirty="0">
                <a:latin typeface="Arial" charset="0"/>
              </a:rPr>
              <a:t>Andrews University</a:t>
            </a:r>
          </a:p>
          <a:p>
            <a:endParaRPr lang="en-US" dirty="0"/>
          </a:p>
        </p:txBody>
      </p:sp>
    </p:spTree>
    <p:extLst>
      <p:ext uri="{BB962C8B-B14F-4D97-AF65-F5344CB8AC3E}">
        <p14:creationId xmlns:p14="http://schemas.microsoft.com/office/powerpoint/2010/main" val="2595830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What is the first task in doing exegesis?</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The first task in doing exegesis is a </a:t>
            </a:r>
            <a:r>
              <a:rPr lang="en-US" b="1" dirty="0" smtClean="0">
                <a:solidFill>
                  <a:srgbClr val="FF0000"/>
                </a:solidFill>
              </a:rPr>
              <a:t>prayer</a:t>
            </a:r>
            <a:r>
              <a:rPr lang="en-US" dirty="0" smtClean="0"/>
              <a:t>. We need to be guided by </a:t>
            </a:r>
            <a:r>
              <a:rPr lang="en-US" b="1" dirty="0" smtClean="0">
                <a:solidFill>
                  <a:srgbClr val="FF0000"/>
                </a:solidFill>
              </a:rPr>
              <a:t>the Holy Spirit</a:t>
            </a:r>
            <a:r>
              <a:rPr lang="en-US" dirty="0" smtClean="0"/>
              <a:t> </a:t>
            </a:r>
            <a:r>
              <a:rPr lang="en-US" dirty="0"/>
              <a:t>when interpreting </a:t>
            </a:r>
            <a:r>
              <a:rPr lang="en-US" dirty="0" smtClean="0"/>
              <a:t>the biblical text, because He is the ultimate author of the Holy Scripture.</a:t>
            </a:r>
          </a:p>
          <a:p>
            <a:r>
              <a:rPr lang="en-US" dirty="0" smtClean="0"/>
              <a:t>We need to recognize and define our </a:t>
            </a:r>
            <a:r>
              <a:rPr lang="en-US" b="1" dirty="0" smtClean="0">
                <a:solidFill>
                  <a:srgbClr val="FF0000"/>
                </a:solidFill>
              </a:rPr>
              <a:t>presuppositions </a:t>
            </a:r>
            <a:r>
              <a:rPr lang="en-US" b="1" dirty="0">
                <a:solidFill>
                  <a:srgbClr val="FF0000"/>
                </a:solidFill>
              </a:rPr>
              <a:t>and </a:t>
            </a:r>
            <a:r>
              <a:rPr lang="en-US" b="1" dirty="0" smtClean="0">
                <a:solidFill>
                  <a:srgbClr val="FF0000"/>
                </a:solidFill>
              </a:rPr>
              <a:t>worldview</a:t>
            </a:r>
            <a:r>
              <a:rPr lang="en-US" dirty="0" smtClean="0"/>
              <a:t>.</a:t>
            </a:r>
          </a:p>
          <a:p>
            <a:r>
              <a:rPr lang="en-US" dirty="0" smtClean="0"/>
              <a:t>A practical hermeneutical outcome is built </a:t>
            </a:r>
            <a:r>
              <a:rPr lang="en-US" dirty="0"/>
              <a:t>on </a:t>
            </a:r>
            <a:r>
              <a:rPr lang="en-US" b="1" dirty="0">
                <a:solidFill>
                  <a:srgbClr val="FF0000"/>
                </a:solidFill>
              </a:rPr>
              <a:t>the historical-grammatical-theological method</a:t>
            </a:r>
            <a:r>
              <a:rPr lang="en-US" dirty="0"/>
              <a:t> of interpreting </a:t>
            </a:r>
            <a:r>
              <a:rPr lang="en-US" dirty="0" smtClean="0"/>
              <a:t>Scripture.</a:t>
            </a:r>
          </a:p>
          <a:p>
            <a:r>
              <a:rPr lang="en-US" dirty="0" smtClean="0"/>
              <a:t>As the Church we accept this approach to the Bible in contrast to </a:t>
            </a:r>
            <a:r>
              <a:rPr lang="en-US" b="1" dirty="0" smtClean="0">
                <a:solidFill>
                  <a:srgbClr val="FF0000"/>
                </a:solidFill>
              </a:rPr>
              <a:t>the historical-critical method</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1021439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Historical-Grammatical-Theological Method</a:t>
            </a:r>
            <a:endParaRPr lang="en-US" b="1" dirty="0"/>
          </a:p>
        </p:txBody>
      </p:sp>
      <p:sp>
        <p:nvSpPr>
          <p:cNvPr id="3" name="Content Placeholder 2"/>
          <p:cNvSpPr>
            <a:spLocks noGrp="1"/>
          </p:cNvSpPr>
          <p:nvPr>
            <p:ph idx="1"/>
          </p:nvPr>
        </p:nvSpPr>
        <p:spPr/>
        <p:txBody>
          <a:bodyPr>
            <a:normAutofit/>
          </a:bodyPr>
          <a:lstStyle/>
          <a:p>
            <a:r>
              <a:rPr lang="en-US" dirty="0" smtClean="0"/>
              <a:t>For further study see the </a:t>
            </a:r>
            <a:r>
              <a:rPr lang="en-US" b="1" dirty="0">
                <a:solidFill>
                  <a:srgbClr val="FF0000"/>
                </a:solidFill>
              </a:rPr>
              <a:t>“Methods of Bible Study”</a:t>
            </a:r>
            <a:r>
              <a:rPr lang="en-US" dirty="0"/>
              <a:t> document voted by the General Conference Committee </a:t>
            </a:r>
            <a:r>
              <a:rPr lang="en-US" dirty="0" smtClean="0"/>
              <a:t>Annual </a:t>
            </a:r>
            <a:r>
              <a:rPr lang="en-US" dirty="0"/>
              <a:t>Council, “Bible Study: Presuppositions, Principles, and Methods,” Rio de Janeiro, October 12, 1986, </a:t>
            </a:r>
            <a:r>
              <a:rPr lang="en-US" dirty="0" smtClean="0"/>
              <a:t>published </a:t>
            </a:r>
            <a:r>
              <a:rPr lang="en-US" dirty="0"/>
              <a:t>in the </a:t>
            </a:r>
            <a:r>
              <a:rPr lang="en-US" i="1" dirty="0"/>
              <a:t>Adventist Review</a:t>
            </a:r>
            <a:r>
              <a:rPr lang="en-US" dirty="0"/>
              <a:t>, January 22, 1987 (available online at </a:t>
            </a:r>
          </a:p>
          <a:p>
            <a:pPr marL="274320" indent="0">
              <a:buNone/>
            </a:pPr>
            <a:r>
              <a:rPr lang="en-US" u="sng" dirty="0" smtClean="0">
                <a:hlinkClick r:id="rId2"/>
              </a:rPr>
              <a:t>https</a:t>
            </a:r>
            <a:r>
              <a:rPr lang="en-US" u="sng" dirty="0">
                <a:hlinkClick r:id="rId2"/>
              </a:rPr>
              <a:t>://</a:t>
            </a:r>
            <a:r>
              <a:rPr lang="en-US" u="sng" dirty="0" smtClean="0">
                <a:hlinkClick r:id="rId2"/>
              </a:rPr>
              <a:t>adventistbiblicalresearch.org/materials/bible-interpretation-  hermeneutics/methods-bible-study</a:t>
            </a:r>
            <a:r>
              <a:rPr lang="en-US" dirty="0" smtClean="0"/>
              <a:t>). </a:t>
            </a:r>
          </a:p>
          <a:p>
            <a:pPr marL="0" indent="0">
              <a:spcBef>
                <a:spcPts val="1800"/>
              </a:spcBef>
              <a:buNone/>
            </a:pPr>
            <a:r>
              <a:rPr lang="en-US" dirty="0" smtClean="0"/>
              <a:t>This </a:t>
            </a:r>
            <a:r>
              <a:rPr lang="en-US" dirty="0"/>
              <a:t>method has various names: the historical-grammatical method or </a:t>
            </a:r>
            <a:r>
              <a:rPr lang="en-US" dirty="0" smtClean="0"/>
              <a:t>historical-grammatical-literary-theological </a:t>
            </a:r>
            <a:r>
              <a:rPr lang="en-US" dirty="0"/>
              <a:t>method. </a:t>
            </a:r>
          </a:p>
        </p:txBody>
      </p:sp>
    </p:spTree>
    <p:extLst>
      <p:ext uri="{BB962C8B-B14F-4D97-AF65-F5344CB8AC3E}">
        <p14:creationId xmlns:p14="http://schemas.microsoft.com/office/powerpoint/2010/main" val="1779001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40080" y="251460"/>
            <a:ext cx="10172700" cy="830997"/>
          </a:xfrm>
          <a:prstGeom prst="rect">
            <a:avLst/>
          </a:prstGeom>
          <a:noFill/>
        </p:spPr>
        <p:txBody>
          <a:bodyPr wrap="square" rtlCol="0">
            <a:spAutoFit/>
          </a:bodyPr>
          <a:lstStyle/>
          <a:p>
            <a:r>
              <a:rPr lang="en-US" sz="4800" b="1" dirty="0" smtClean="0">
                <a:solidFill>
                  <a:srgbClr val="FF0000"/>
                </a:solidFill>
              </a:rPr>
              <a:t>God’s Revelation </a:t>
            </a:r>
            <a:r>
              <a:rPr lang="en-US" sz="3200" b="1" dirty="0" smtClean="0">
                <a:solidFill>
                  <a:srgbClr val="FF0000"/>
                </a:solidFill>
              </a:rPr>
              <a:t>(authoritative and sufficient)</a:t>
            </a:r>
            <a:endParaRPr lang="en-US" sz="3200" b="1" dirty="0">
              <a:solidFill>
                <a:srgbClr val="FF0000"/>
              </a:solidFill>
            </a:endParaRPr>
          </a:p>
        </p:txBody>
      </p:sp>
      <p:cxnSp>
        <p:nvCxnSpPr>
          <p:cNvPr id="11" name="Straight Arrow Connector 10"/>
          <p:cNvCxnSpPr/>
          <p:nvPr/>
        </p:nvCxnSpPr>
        <p:spPr>
          <a:xfrm>
            <a:off x="3154680" y="1189832"/>
            <a:ext cx="1640825" cy="138249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3646170" y="2679700"/>
            <a:ext cx="3097530" cy="584775"/>
          </a:xfrm>
          <a:prstGeom prst="rect">
            <a:avLst/>
          </a:prstGeom>
          <a:noFill/>
        </p:spPr>
        <p:txBody>
          <a:bodyPr wrap="square" rtlCol="0">
            <a:spAutoFit/>
          </a:bodyPr>
          <a:lstStyle/>
          <a:p>
            <a:r>
              <a:rPr lang="en-US" sz="3200" b="1" dirty="0" smtClean="0"/>
              <a:t>Inspired Author</a:t>
            </a:r>
            <a:endParaRPr lang="en-US" sz="3200" b="1" dirty="0"/>
          </a:p>
        </p:txBody>
      </p:sp>
      <p:pic>
        <p:nvPicPr>
          <p:cNvPr id="31" name="Picture 30"/>
          <p:cNvPicPr>
            <a:picLocks noChangeAspect="1"/>
          </p:cNvPicPr>
          <p:nvPr/>
        </p:nvPicPr>
        <p:blipFill>
          <a:blip r:embed="rId2"/>
          <a:stretch>
            <a:fillRect/>
          </a:stretch>
        </p:blipFill>
        <p:spPr>
          <a:xfrm>
            <a:off x="4525963" y="3371850"/>
            <a:ext cx="891008" cy="1943100"/>
          </a:xfrm>
          <a:prstGeom prst="rect">
            <a:avLst/>
          </a:prstGeom>
        </p:spPr>
      </p:pic>
    </p:spTree>
    <p:extLst>
      <p:ext uri="{BB962C8B-B14F-4D97-AF65-F5344CB8AC3E}">
        <p14:creationId xmlns:p14="http://schemas.microsoft.com/office/powerpoint/2010/main" val="560826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latin typeface="Aharoni" panose="02010803020104030203" pitchFamily="2" charset="-79"/>
                <a:cs typeface="Aharoni" panose="02010803020104030203" pitchFamily="2" charset="-79"/>
              </a:rPr>
              <a:t>Hermeneutical Triangle</a:t>
            </a:r>
            <a:endParaRPr lang="en-US" sz="4800" b="1" dirty="0">
              <a:latin typeface="Aharoni" panose="02010803020104030203" pitchFamily="2" charset="-79"/>
              <a:cs typeface="Aharoni" panose="02010803020104030203" pitchFamily="2" charset="-79"/>
            </a:endParaRPr>
          </a:p>
        </p:txBody>
      </p:sp>
      <p:sp>
        <p:nvSpPr>
          <p:cNvPr id="4" name="TextBox 3"/>
          <p:cNvSpPr txBox="1"/>
          <p:nvPr/>
        </p:nvSpPr>
        <p:spPr>
          <a:xfrm>
            <a:off x="3464623" y="1366954"/>
            <a:ext cx="916877" cy="584775"/>
          </a:xfrm>
          <a:prstGeom prst="rect">
            <a:avLst/>
          </a:prstGeom>
          <a:noFill/>
        </p:spPr>
        <p:txBody>
          <a:bodyPr wrap="square" rtlCol="0">
            <a:spAutoFit/>
          </a:bodyPr>
          <a:lstStyle/>
          <a:p>
            <a:r>
              <a:rPr lang="en-US" sz="3200" b="1" dirty="0" smtClean="0"/>
              <a:t>God</a:t>
            </a:r>
            <a:endParaRPr lang="en-US" sz="3200" b="1" dirty="0"/>
          </a:p>
        </p:txBody>
      </p:sp>
      <p:cxnSp>
        <p:nvCxnSpPr>
          <p:cNvPr id="5" name="Straight Arrow Connector 4"/>
          <p:cNvCxnSpPr/>
          <p:nvPr/>
        </p:nvCxnSpPr>
        <p:spPr>
          <a:xfrm>
            <a:off x="4242420" y="1842351"/>
            <a:ext cx="1180480" cy="93894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6" name="TextBox 5"/>
          <p:cNvSpPr txBox="1"/>
          <p:nvPr/>
        </p:nvSpPr>
        <p:spPr>
          <a:xfrm>
            <a:off x="5268023" y="2636954"/>
            <a:ext cx="1424877" cy="584775"/>
          </a:xfrm>
          <a:prstGeom prst="rect">
            <a:avLst/>
          </a:prstGeom>
          <a:noFill/>
        </p:spPr>
        <p:txBody>
          <a:bodyPr wrap="square" rtlCol="0">
            <a:spAutoFit/>
          </a:bodyPr>
          <a:lstStyle/>
          <a:p>
            <a:r>
              <a:rPr lang="en-US" sz="3200" b="1" dirty="0" smtClean="0">
                <a:solidFill>
                  <a:srgbClr val="FF0000"/>
                </a:solidFill>
              </a:rPr>
              <a:t>Author</a:t>
            </a:r>
            <a:endParaRPr lang="en-US" sz="3200" b="1" dirty="0">
              <a:solidFill>
                <a:srgbClr val="FF0000"/>
              </a:solidFill>
            </a:endParaRPr>
          </a:p>
        </p:txBody>
      </p:sp>
      <p:sp>
        <p:nvSpPr>
          <p:cNvPr id="10" name="TextBox 9"/>
          <p:cNvSpPr txBox="1"/>
          <p:nvPr/>
        </p:nvSpPr>
        <p:spPr>
          <a:xfrm>
            <a:off x="7096823" y="4453054"/>
            <a:ext cx="1424877" cy="584775"/>
          </a:xfrm>
          <a:prstGeom prst="rect">
            <a:avLst/>
          </a:prstGeom>
          <a:noFill/>
        </p:spPr>
        <p:txBody>
          <a:bodyPr wrap="square" rtlCol="0">
            <a:spAutoFit/>
          </a:bodyPr>
          <a:lstStyle/>
          <a:p>
            <a:r>
              <a:rPr lang="en-US" sz="3200" b="1" dirty="0" smtClean="0">
                <a:solidFill>
                  <a:srgbClr val="FF0000"/>
                </a:solidFill>
              </a:rPr>
              <a:t>Reader</a:t>
            </a:r>
            <a:endParaRPr lang="en-US" sz="3200" b="1" dirty="0">
              <a:solidFill>
                <a:srgbClr val="FF0000"/>
              </a:solidFill>
            </a:endParaRPr>
          </a:p>
        </p:txBody>
      </p:sp>
      <p:sp>
        <p:nvSpPr>
          <p:cNvPr id="11" name="TextBox 10"/>
          <p:cNvSpPr txBox="1"/>
          <p:nvPr/>
        </p:nvSpPr>
        <p:spPr>
          <a:xfrm>
            <a:off x="3832923" y="4478454"/>
            <a:ext cx="980377" cy="584775"/>
          </a:xfrm>
          <a:prstGeom prst="rect">
            <a:avLst/>
          </a:prstGeom>
          <a:noFill/>
        </p:spPr>
        <p:txBody>
          <a:bodyPr wrap="square" rtlCol="0">
            <a:spAutoFit/>
          </a:bodyPr>
          <a:lstStyle/>
          <a:p>
            <a:r>
              <a:rPr lang="en-US" sz="3200" b="1" dirty="0" smtClean="0">
                <a:solidFill>
                  <a:srgbClr val="FF0000"/>
                </a:solidFill>
              </a:rPr>
              <a:t>Text</a:t>
            </a:r>
            <a:endParaRPr lang="en-US" sz="3200" b="1" dirty="0">
              <a:solidFill>
                <a:srgbClr val="FF0000"/>
              </a:solidFill>
            </a:endParaRPr>
          </a:p>
        </p:txBody>
      </p:sp>
      <p:sp>
        <p:nvSpPr>
          <p:cNvPr id="12" name="Isosceles Triangle 11"/>
          <p:cNvSpPr/>
          <p:nvPr/>
        </p:nvSpPr>
        <p:spPr>
          <a:xfrm>
            <a:off x="4724400" y="3238500"/>
            <a:ext cx="2387600" cy="16383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Arrow Connector 13"/>
          <p:cNvCxnSpPr/>
          <p:nvPr/>
        </p:nvCxnSpPr>
        <p:spPr>
          <a:xfrm>
            <a:off x="4826000" y="5029200"/>
            <a:ext cx="21082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H="1">
            <a:off x="4762500" y="3302000"/>
            <a:ext cx="901700" cy="11811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044133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80723" y="1443154"/>
            <a:ext cx="1424877" cy="584775"/>
          </a:xfrm>
          <a:prstGeom prst="rect">
            <a:avLst/>
          </a:prstGeom>
          <a:noFill/>
        </p:spPr>
        <p:txBody>
          <a:bodyPr wrap="square" rtlCol="0">
            <a:spAutoFit/>
          </a:bodyPr>
          <a:lstStyle/>
          <a:p>
            <a:r>
              <a:rPr lang="en-US" sz="3200" b="1" dirty="0" smtClean="0"/>
              <a:t>Author</a:t>
            </a:r>
            <a:endParaRPr lang="en-US" sz="3200" b="1" dirty="0"/>
          </a:p>
        </p:txBody>
      </p:sp>
      <p:sp>
        <p:nvSpPr>
          <p:cNvPr id="9" name="TextBox 8"/>
          <p:cNvSpPr txBox="1"/>
          <p:nvPr/>
        </p:nvSpPr>
        <p:spPr>
          <a:xfrm>
            <a:off x="3502723" y="4084754"/>
            <a:ext cx="980377" cy="584775"/>
          </a:xfrm>
          <a:prstGeom prst="rect">
            <a:avLst/>
          </a:prstGeom>
          <a:noFill/>
        </p:spPr>
        <p:txBody>
          <a:bodyPr wrap="square" rtlCol="0">
            <a:spAutoFit/>
          </a:bodyPr>
          <a:lstStyle/>
          <a:p>
            <a:r>
              <a:rPr lang="en-US" sz="3200" b="1" dirty="0" smtClean="0"/>
              <a:t>Text</a:t>
            </a:r>
            <a:endParaRPr lang="en-US" sz="3200" b="1" dirty="0"/>
          </a:p>
        </p:txBody>
      </p:sp>
      <p:sp>
        <p:nvSpPr>
          <p:cNvPr id="10" name="TextBox 9"/>
          <p:cNvSpPr txBox="1"/>
          <p:nvPr/>
        </p:nvSpPr>
        <p:spPr>
          <a:xfrm>
            <a:off x="7490523" y="4084754"/>
            <a:ext cx="1424877" cy="584775"/>
          </a:xfrm>
          <a:prstGeom prst="rect">
            <a:avLst/>
          </a:prstGeom>
          <a:noFill/>
        </p:spPr>
        <p:txBody>
          <a:bodyPr wrap="square" rtlCol="0">
            <a:spAutoFit/>
          </a:bodyPr>
          <a:lstStyle/>
          <a:p>
            <a:r>
              <a:rPr lang="en-US" sz="3200" b="1" dirty="0" smtClean="0"/>
              <a:t>Reader</a:t>
            </a:r>
            <a:endParaRPr lang="en-US" sz="3200" b="1" dirty="0"/>
          </a:p>
        </p:txBody>
      </p:sp>
      <p:sp>
        <p:nvSpPr>
          <p:cNvPr id="11" name="Isosceles Triangle 10"/>
          <p:cNvSpPr/>
          <p:nvPr/>
        </p:nvSpPr>
        <p:spPr>
          <a:xfrm>
            <a:off x="4394200" y="2006600"/>
            <a:ext cx="3073400" cy="2489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3" name="Straight Arrow Connector 12"/>
          <p:cNvCxnSpPr/>
          <p:nvPr/>
        </p:nvCxnSpPr>
        <p:spPr>
          <a:xfrm flipH="1">
            <a:off x="4635500" y="4737100"/>
            <a:ext cx="2616200" cy="127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H="1" flipV="1">
            <a:off x="6337300" y="2120900"/>
            <a:ext cx="1206500" cy="19304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569343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p:cNvSpPr/>
          <p:nvPr/>
        </p:nvSpPr>
        <p:spPr>
          <a:xfrm>
            <a:off x="4394200" y="2006600"/>
            <a:ext cx="3073400" cy="2489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p:cNvSpPr txBox="1"/>
          <p:nvPr/>
        </p:nvSpPr>
        <p:spPr>
          <a:xfrm>
            <a:off x="3502723" y="4084754"/>
            <a:ext cx="980377" cy="584775"/>
          </a:xfrm>
          <a:prstGeom prst="rect">
            <a:avLst/>
          </a:prstGeom>
          <a:noFill/>
        </p:spPr>
        <p:txBody>
          <a:bodyPr wrap="square" rtlCol="0">
            <a:spAutoFit/>
          </a:bodyPr>
          <a:lstStyle/>
          <a:p>
            <a:r>
              <a:rPr lang="en-US" sz="3200" b="1" dirty="0" smtClean="0"/>
              <a:t>Text</a:t>
            </a:r>
            <a:endParaRPr lang="en-US" sz="3200" b="1" dirty="0"/>
          </a:p>
        </p:txBody>
      </p:sp>
      <p:sp>
        <p:nvSpPr>
          <p:cNvPr id="4" name="TextBox 3"/>
          <p:cNvSpPr txBox="1"/>
          <p:nvPr/>
        </p:nvSpPr>
        <p:spPr>
          <a:xfrm>
            <a:off x="7477823" y="4072054"/>
            <a:ext cx="1424877" cy="584775"/>
          </a:xfrm>
          <a:prstGeom prst="rect">
            <a:avLst/>
          </a:prstGeom>
          <a:noFill/>
        </p:spPr>
        <p:txBody>
          <a:bodyPr wrap="square" rtlCol="0">
            <a:spAutoFit/>
          </a:bodyPr>
          <a:lstStyle/>
          <a:p>
            <a:r>
              <a:rPr lang="en-US" sz="3200" b="1" dirty="0" smtClean="0"/>
              <a:t>Reader</a:t>
            </a:r>
            <a:endParaRPr lang="en-US" sz="3200" b="1" dirty="0"/>
          </a:p>
        </p:txBody>
      </p:sp>
      <p:cxnSp>
        <p:nvCxnSpPr>
          <p:cNvPr id="5" name="Straight Arrow Connector 4"/>
          <p:cNvCxnSpPr/>
          <p:nvPr/>
        </p:nvCxnSpPr>
        <p:spPr>
          <a:xfrm flipV="1">
            <a:off x="4775200" y="4749800"/>
            <a:ext cx="2362200" cy="127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flipH="1">
            <a:off x="4762500" y="4965700"/>
            <a:ext cx="2349500" cy="127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 name="Title 7"/>
          <p:cNvSpPr>
            <a:spLocks noGrp="1"/>
          </p:cNvSpPr>
          <p:nvPr>
            <p:ph type="title"/>
          </p:nvPr>
        </p:nvSpPr>
        <p:spPr/>
        <p:txBody>
          <a:bodyPr/>
          <a:lstStyle/>
          <a:p>
            <a:r>
              <a:rPr lang="en-US" b="1" dirty="0" smtClean="0">
                <a:solidFill>
                  <a:srgbClr val="FF0000"/>
                </a:solidFill>
              </a:rPr>
              <a:t>Reader’s Response Model</a:t>
            </a:r>
            <a:endParaRPr lang="en-US" b="1" dirty="0">
              <a:solidFill>
                <a:srgbClr val="FF0000"/>
              </a:solidFill>
            </a:endParaRPr>
          </a:p>
        </p:txBody>
      </p:sp>
      <p:sp>
        <p:nvSpPr>
          <p:cNvPr id="13" name="Content Placeholder 12"/>
          <p:cNvSpPr>
            <a:spLocks noGrp="1"/>
          </p:cNvSpPr>
          <p:nvPr>
            <p:ph idx="1"/>
          </p:nvPr>
        </p:nvSpPr>
        <p:spPr/>
        <p:txBody>
          <a:bodyPr/>
          <a:lstStyle/>
          <a:p>
            <a:endParaRPr lang="en-US" dirty="0"/>
          </a:p>
        </p:txBody>
      </p:sp>
    </p:spTree>
    <p:extLst>
      <p:ext uri="{BB962C8B-B14F-4D97-AF65-F5344CB8AC3E}">
        <p14:creationId xmlns:p14="http://schemas.microsoft.com/office/powerpoint/2010/main" val="1571442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07523" y="4084754"/>
            <a:ext cx="980377" cy="584775"/>
          </a:xfrm>
          <a:prstGeom prst="rect">
            <a:avLst/>
          </a:prstGeom>
          <a:noFill/>
        </p:spPr>
        <p:txBody>
          <a:bodyPr wrap="square" rtlCol="0">
            <a:spAutoFit/>
          </a:bodyPr>
          <a:lstStyle/>
          <a:p>
            <a:r>
              <a:rPr lang="en-US" sz="3200" b="1" dirty="0" smtClean="0"/>
              <a:t>Text</a:t>
            </a:r>
            <a:endParaRPr lang="en-US" sz="3200" b="1" dirty="0"/>
          </a:p>
        </p:txBody>
      </p:sp>
      <p:sp>
        <p:nvSpPr>
          <p:cNvPr id="3" name="TextBox 2"/>
          <p:cNvSpPr txBox="1"/>
          <p:nvPr/>
        </p:nvSpPr>
        <p:spPr>
          <a:xfrm>
            <a:off x="7325423" y="4122854"/>
            <a:ext cx="1424877" cy="584775"/>
          </a:xfrm>
          <a:prstGeom prst="rect">
            <a:avLst/>
          </a:prstGeom>
          <a:noFill/>
        </p:spPr>
        <p:txBody>
          <a:bodyPr wrap="square" rtlCol="0">
            <a:spAutoFit/>
          </a:bodyPr>
          <a:lstStyle/>
          <a:p>
            <a:r>
              <a:rPr lang="en-US" sz="3200" b="1" dirty="0" smtClean="0"/>
              <a:t>Reader</a:t>
            </a:r>
            <a:endParaRPr lang="en-US" sz="3200" b="1" dirty="0"/>
          </a:p>
        </p:txBody>
      </p:sp>
      <p:cxnSp>
        <p:nvCxnSpPr>
          <p:cNvPr id="4" name="Straight Arrow Connector 3"/>
          <p:cNvCxnSpPr/>
          <p:nvPr/>
        </p:nvCxnSpPr>
        <p:spPr>
          <a:xfrm flipV="1">
            <a:off x="4800600" y="4343400"/>
            <a:ext cx="2362200" cy="127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flipH="1">
            <a:off x="4762500" y="4559300"/>
            <a:ext cx="2349500" cy="127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7" name="TextBox 6"/>
          <p:cNvSpPr txBox="1"/>
          <p:nvPr/>
        </p:nvSpPr>
        <p:spPr>
          <a:xfrm>
            <a:off x="1270000" y="711200"/>
            <a:ext cx="7531100" cy="1631216"/>
          </a:xfrm>
          <a:prstGeom prst="rect">
            <a:avLst/>
          </a:prstGeom>
          <a:noFill/>
        </p:spPr>
        <p:txBody>
          <a:bodyPr wrap="square" rtlCol="0">
            <a:spAutoFit/>
          </a:bodyPr>
          <a:lstStyle/>
          <a:p>
            <a:r>
              <a:rPr lang="en-US" sz="2800" b="1" dirty="0" smtClean="0">
                <a:solidFill>
                  <a:srgbClr val="FF0000"/>
                </a:solidFill>
              </a:rPr>
              <a:t>Post-modern Reading</a:t>
            </a:r>
            <a:r>
              <a:rPr lang="en-US" dirty="0" smtClean="0"/>
              <a:t> </a:t>
            </a:r>
          </a:p>
          <a:p>
            <a:r>
              <a:rPr lang="en-US" dirty="0" smtClean="0"/>
              <a:t>Experiential Reading – story line; interaction between the text and the reader only.</a:t>
            </a:r>
          </a:p>
          <a:p>
            <a:r>
              <a:rPr lang="en-US" dirty="0" smtClean="0"/>
              <a:t>Crucial is your own discovery, your impression, your experience – very subjective and diverse.</a:t>
            </a:r>
            <a:endParaRPr lang="en-US" dirty="0"/>
          </a:p>
        </p:txBody>
      </p:sp>
    </p:spTree>
    <p:extLst>
      <p:ext uri="{BB962C8B-B14F-4D97-AF65-F5344CB8AC3E}">
        <p14:creationId xmlns:p14="http://schemas.microsoft.com/office/powerpoint/2010/main" val="9868369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Warning</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endParaRPr lang="en-US" dirty="0" smtClean="0"/>
          </a:p>
          <a:p>
            <a:r>
              <a:rPr lang="en-US" dirty="0" smtClean="0"/>
              <a:t>Do not jump too quickly to the application of the biblical text. </a:t>
            </a:r>
          </a:p>
          <a:p>
            <a:r>
              <a:rPr lang="en-US" dirty="0" smtClean="0"/>
              <a:t>We need to first understand what the text is really saying.</a:t>
            </a:r>
          </a:p>
          <a:p>
            <a:endParaRPr lang="en-US" dirty="0"/>
          </a:p>
          <a:p>
            <a:r>
              <a:rPr lang="en-US" dirty="0" smtClean="0"/>
              <a:t>What the text </a:t>
            </a:r>
            <a:r>
              <a:rPr lang="en-US" b="1" dirty="0" smtClean="0">
                <a:solidFill>
                  <a:srgbClr val="FF0000"/>
                </a:solidFill>
              </a:rPr>
              <a:t>meant</a:t>
            </a:r>
            <a:r>
              <a:rPr lang="en-US" dirty="0" smtClean="0"/>
              <a:t> (in the past for the original audience)</a:t>
            </a:r>
          </a:p>
          <a:p>
            <a:r>
              <a:rPr lang="en-US" dirty="0" smtClean="0"/>
              <a:t>What the text </a:t>
            </a:r>
            <a:r>
              <a:rPr lang="en-US" b="1" dirty="0" smtClean="0">
                <a:solidFill>
                  <a:srgbClr val="FF0000"/>
                </a:solidFill>
              </a:rPr>
              <a:t>means</a:t>
            </a:r>
            <a:r>
              <a:rPr lang="en-US" dirty="0" smtClean="0"/>
              <a:t> (for us today in 2017)</a:t>
            </a:r>
            <a:endParaRPr lang="en-US" dirty="0"/>
          </a:p>
        </p:txBody>
      </p:sp>
    </p:spTree>
    <p:extLst>
      <p:ext uri="{BB962C8B-B14F-4D97-AF65-F5344CB8AC3E}">
        <p14:creationId xmlns:p14="http://schemas.microsoft.com/office/powerpoint/2010/main" val="15961684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I. Historical Background: Seven W’s</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457200" lvl="0" indent="-457200">
              <a:lnSpc>
                <a:spcPct val="110000"/>
              </a:lnSpc>
              <a:spcBef>
                <a:spcPts val="0"/>
              </a:spcBef>
              <a:spcAft>
                <a:spcPts val="600"/>
              </a:spcAft>
              <a:buFont typeface="+mj-lt"/>
              <a:buAutoNum type="arabicPeriod"/>
            </a:pPr>
            <a:r>
              <a:rPr lang="en-US" b="1" dirty="0" smtClean="0">
                <a:solidFill>
                  <a:srgbClr val="FF0000"/>
                </a:solidFill>
              </a:rPr>
              <a:t>Who</a:t>
            </a:r>
            <a:r>
              <a:rPr lang="en-US" dirty="0" smtClean="0"/>
              <a:t> – recognition and identification of the author </a:t>
            </a:r>
            <a:r>
              <a:rPr lang="en-US" dirty="0"/>
              <a:t>(</a:t>
            </a:r>
            <a:r>
              <a:rPr lang="en-US" dirty="0" smtClean="0"/>
              <a:t>Moses, David, Isaiah, Jeremiah, Ezekiel, Daniel, the Twelves)</a:t>
            </a:r>
            <a:endParaRPr lang="en-US" dirty="0"/>
          </a:p>
          <a:p>
            <a:endParaRPr lang="en-US" dirty="0"/>
          </a:p>
        </p:txBody>
      </p:sp>
    </p:spTree>
    <p:extLst>
      <p:ext uri="{BB962C8B-B14F-4D97-AF65-F5344CB8AC3E}">
        <p14:creationId xmlns:p14="http://schemas.microsoft.com/office/powerpoint/2010/main" val="33002154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I. Historical Background: Seven W’s</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457200" lvl="0" indent="-457200">
              <a:lnSpc>
                <a:spcPct val="110000"/>
              </a:lnSpc>
              <a:spcBef>
                <a:spcPts val="0"/>
              </a:spcBef>
              <a:spcAft>
                <a:spcPts val="600"/>
              </a:spcAft>
              <a:buFont typeface="+mj-lt"/>
              <a:buAutoNum type="arabicPeriod"/>
            </a:pPr>
            <a:r>
              <a:rPr lang="en-US" b="1" dirty="0" smtClean="0">
                <a:solidFill>
                  <a:srgbClr val="FF0000"/>
                </a:solidFill>
              </a:rPr>
              <a:t>Who</a:t>
            </a:r>
            <a:r>
              <a:rPr lang="en-US" dirty="0" smtClean="0"/>
              <a:t> </a:t>
            </a:r>
            <a:r>
              <a:rPr lang="en-US" dirty="0"/>
              <a:t>- </a:t>
            </a:r>
            <a:r>
              <a:rPr lang="en-US" dirty="0" smtClean="0"/>
              <a:t>Author </a:t>
            </a:r>
            <a:r>
              <a:rPr lang="en-US" dirty="0"/>
              <a:t>(</a:t>
            </a:r>
            <a:r>
              <a:rPr lang="en-US" dirty="0" smtClean="0"/>
              <a:t>Moses, David, Isaiah, Jeremiah, Ezekiel, Daniel, the Twelves)</a:t>
            </a:r>
            <a:endParaRPr lang="en-US" dirty="0"/>
          </a:p>
          <a:p>
            <a:pPr marL="457200" lvl="0" indent="-457200">
              <a:lnSpc>
                <a:spcPct val="110000"/>
              </a:lnSpc>
              <a:spcBef>
                <a:spcPts val="0"/>
              </a:spcBef>
              <a:spcAft>
                <a:spcPts val="600"/>
              </a:spcAft>
              <a:buFont typeface="+mj-lt"/>
              <a:buAutoNum type="arabicPeriod"/>
            </a:pPr>
            <a:r>
              <a:rPr lang="en-US" b="1" dirty="0" smtClean="0">
                <a:solidFill>
                  <a:srgbClr val="FF0000"/>
                </a:solidFill>
              </a:rPr>
              <a:t>When</a:t>
            </a:r>
            <a:r>
              <a:rPr lang="en-US" dirty="0" smtClean="0"/>
              <a:t> </a:t>
            </a:r>
            <a:r>
              <a:rPr lang="en-US" dirty="0"/>
              <a:t>- </a:t>
            </a:r>
            <a:r>
              <a:rPr lang="en-US" dirty="0" smtClean="0"/>
              <a:t>Time </a:t>
            </a:r>
            <a:r>
              <a:rPr lang="en-US" dirty="0"/>
              <a:t>(before or after sin; </a:t>
            </a:r>
            <a:r>
              <a:rPr lang="en-US" dirty="0" smtClean="0"/>
              <a:t>before or after flood; patriarchal </a:t>
            </a:r>
            <a:r>
              <a:rPr lang="en-US" dirty="0"/>
              <a:t>period; Exodus; monarchy; </a:t>
            </a:r>
            <a:r>
              <a:rPr lang="en-US" dirty="0" smtClean="0"/>
              <a:t>prophetical </a:t>
            </a:r>
            <a:r>
              <a:rPr lang="en-US" dirty="0"/>
              <a:t>period; </a:t>
            </a:r>
            <a:r>
              <a:rPr lang="en-US" dirty="0" smtClean="0"/>
              <a:t>Babylonian </a:t>
            </a:r>
            <a:r>
              <a:rPr lang="en-US" dirty="0"/>
              <a:t>exile; intertestamental period; New </a:t>
            </a:r>
            <a:r>
              <a:rPr lang="en-US" dirty="0" smtClean="0"/>
              <a:t>Testament </a:t>
            </a:r>
            <a:r>
              <a:rPr lang="en-US" dirty="0"/>
              <a:t>era; etc.): customs, habits, laws, culture, language, family life, birth, wedding, burial ceremonies, etc</a:t>
            </a:r>
            <a:r>
              <a:rPr lang="en-US" dirty="0" smtClean="0"/>
              <a:t>. </a:t>
            </a:r>
            <a:endParaRPr lang="en-US" dirty="0"/>
          </a:p>
        </p:txBody>
      </p:sp>
    </p:spTree>
    <p:extLst>
      <p:ext uri="{BB962C8B-B14F-4D97-AF65-F5344CB8AC3E}">
        <p14:creationId xmlns:p14="http://schemas.microsoft.com/office/powerpoint/2010/main" val="37729463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47617"/>
          </a:xfrm>
        </p:spPr>
        <p:txBody>
          <a:bodyPr>
            <a:normAutofit fontScale="90000"/>
          </a:bodyPr>
          <a:lstStyle/>
          <a:p>
            <a:endParaRPr lang="en-US" dirty="0"/>
          </a:p>
        </p:txBody>
      </p:sp>
      <p:sp>
        <p:nvSpPr>
          <p:cNvPr id="3" name="Content Placeholder 2"/>
          <p:cNvSpPr>
            <a:spLocks noGrp="1"/>
          </p:cNvSpPr>
          <p:nvPr>
            <p:ph idx="1"/>
          </p:nvPr>
        </p:nvSpPr>
        <p:spPr>
          <a:xfrm>
            <a:off x="838200" y="782425"/>
            <a:ext cx="10515600" cy="5394538"/>
          </a:xfrm>
        </p:spPr>
        <p:txBody>
          <a:bodyPr>
            <a:normAutofit fontScale="92500" lnSpcReduction="20000"/>
          </a:bodyPr>
          <a:lstStyle/>
          <a:p>
            <a:r>
              <a:rPr lang="en-US" dirty="0" smtClean="0"/>
              <a:t>We are dealing with life and death, because our eternal life depends on </a:t>
            </a:r>
            <a:r>
              <a:rPr lang="en-US" dirty="0"/>
              <a:t>a</a:t>
            </a:r>
            <a:r>
              <a:rPr lang="en-US" dirty="0" smtClean="0"/>
              <a:t> right understanding of the Word of God.</a:t>
            </a:r>
          </a:p>
          <a:p>
            <a:r>
              <a:rPr lang="en-US" dirty="0" smtClean="0"/>
              <a:t>We need and want to interpret the Bible </a:t>
            </a:r>
            <a:r>
              <a:rPr lang="en-US" b="1" dirty="0" smtClean="0">
                <a:solidFill>
                  <a:srgbClr val="FF0000"/>
                </a:solidFill>
              </a:rPr>
              <a:t>in a responsible way</a:t>
            </a:r>
            <a:r>
              <a:rPr lang="en-US" dirty="0" smtClean="0"/>
              <a:t>.</a:t>
            </a:r>
          </a:p>
          <a:p>
            <a:r>
              <a:rPr lang="en-US" dirty="0" smtClean="0"/>
              <a:t>However, people too often do whatever </a:t>
            </a:r>
            <a:r>
              <a:rPr lang="en-US" dirty="0"/>
              <a:t>they wish with the </a:t>
            </a:r>
            <a:r>
              <a:rPr lang="en-US" dirty="0" smtClean="0"/>
              <a:t>Bible.</a:t>
            </a:r>
          </a:p>
          <a:p>
            <a:r>
              <a:rPr lang="en-US" dirty="0" smtClean="0"/>
              <a:t>Many claim that the Bible says this and that</a:t>
            </a:r>
            <a:r>
              <a:rPr lang="en-US" dirty="0"/>
              <a:t> </a:t>
            </a:r>
            <a:r>
              <a:rPr lang="en-US" dirty="0" smtClean="0"/>
              <a:t>but it may be far from the truth.</a:t>
            </a:r>
          </a:p>
          <a:p>
            <a:r>
              <a:rPr lang="en-US" b="1" dirty="0" smtClean="0">
                <a:solidFill>
                  <a:srgbClr val="FF0000"/>
                </a:solidFill>
              </a:rPr>
              <a:t>Some interpretative statements are very clearly wrong, others are more subtle</a:t>
            </a:r>
            <a:r>
              <a:rPr lang="en-US" dirty="0" smtClean="0"/>
              <a:t> (for example: even the Bible says that there is no God; the Bible is against the Triune God teaching; the biblical account on Creation is a mythological story; Genesis 1-2 teaches theistic evolution; Jesus is eternally subordinated to the heavenly Father; the Holy Spirit is not God but only a force/power; etc.)</a:t>
            </a:r>
          </a:p>
          <a:p>
            <a:r>
              <a:rPr lang="en-US" dirty="0" smtClean="0"/>
              <a:t>There are so many wild or smart interpretations … contradictory statements… all based on the biblical text …</a:t>
            </a:r>
          </a:p>
          <a:p>
            <a:r>
              <a:rPr lang="en-US" dirty="0" smtClean="0"/>
              <a:t>It is very dangerous to do theological constructs …</a:t>
            </a:r>
          </a:p>
        </p:txBody>
      </p:sp>
    </p:spTree>
    <p:extLst>
      <p:ext uri="{BB962C8B-B14F-4D97-AF65-F5344CB8AC3E}">
        <p14:creationId xmlns:p14="http://schemas.microsoft.com/office/powerpoint/2010/main" val="23852611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I. Historical Background: Seven W’s</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457200" lvl="0" indent="-457200">
              <a:lnSpc>
                <a:spcPct val="110000"/>
              </a:lnSpc>
              <a:spcBef>
                <a:spcPts val="0"/>
              </a:spcBef>
              <a:spcAft>
                <a:spcPts val="600"/>
              </a:spcAft>
              <a:buFont typeface="+mj-lt"/>
              <a:buAutoNum type="arabicPeriod"/>
            </a:pPr>
            <a:r>
              <a:rPr lang="en-US" b="1" dirty="0" smtClean="0">
                <a:solidFill>
                  <a:srgbClr val="FF0000"/>
                </a:solidFill>
              </a:rPr>
              <a:t>Who</a:t>
            </a:r>
            <a:r>
              <a:rPr lang="en-US" dirty="0" smtClean="0"/>
              <a:t> </a:t>
            </a:r>
            <a:r>
              <a:rPr lang="en-US" dirty="0"/>
              <a:t>- </a:t>
            </a:r>
            <a:r>
              <a:rPr lang="en-US" dirty="0" smtClean="0"/>
              <a:t>Author </a:t>
            </a:r>
            <a:r>
              <a:rPr lang="en-US" dirty="0"/>
              <a:t>(</a:t>
            </a:r>
            <a:r>
              <a:rPr lang="en-US" dirty="0" smtClean="0"/>
              <a:t>Moses, David, Isaiah, Jeremiah, Ezekiel, Daniel, the Twelves)</a:t>
            </a:r>
            <a:endParaRPr lang="en-US" dirty="0"/>
          </a:p>
          <a:p>
            <a:pPr marL="457200" lvl="0" indent="-457200">
              <a:lnSpc>
                <a:spcPct val="110000"/>
              </a:lnSpc>
              <a:spcBef>
                <a:spcPts val="0"/>
              </a:spcBef>
              <a:spcAft>
                <a:spcPts val="600"/>
              </a:spcAft>
              <a:buFont typeface="+mj-lt"/>
              <a:buAutoNum type="arabicPeriod"/>
            </a:pPr>
            <a:r>
              <a:rPr lang="en-US" b="1" dirty="0" smtClean="0">
                <a:solidFill>
                  <a:srgbClr val="FF0000"/>
                </a:solidFill>
              </a:rPr>
              <a:t>When</a:t>
            </a:r>
            <a:r>
              <a:rPr lang="en-US" dirty="0" smtClean="0"/>
              <a:t> </a:t>
            </a:r>
            <a:r>
              <a:rPr lang="en-US" dirty="0"/>
              <a:t>- </a:t>
            </a:r>
            <a:r>
              <a:rPr lang="en-US" dirty="0" smtClean="0"/>
              <a:t>Time </a:t>
            </a:r>
            <a:r>
              <a:rPr lang="en-US" dirty="0"/>
              <a:t>(before or after sin; patriarchal period; Exodus; monarchy; </a:t>
            </a:r>
            <a:r>
              <a:rPr lang="en-US" dirty="0" smtClean="0"/>
              <a:t>prophetical </a:t>
            </a:r>
            <a:r>
              <a:rPr lang="en-US" dirty="0"/>
              <a:t>period; </a:t>
            </a:r>
            <a:r>
              <a:rPr lang="en-US" dirty="0" smtClean="0"/>
              <a:t>Babylonian </a:t>
            </a:r>
            <a:r>
              <a:rPr lang="en-US" dirty="0"/>
              <a:t>exile; intertestamental period; New </a:t>
            </a:r>
            <a:r>
              <a:rPr lang="en-US" dirty="0" smtClean="0"/>
              <a:t>Testament </a:t>
            </a:r>
            <a:r>
              <a:rPr lang="en-US" dirty="0"/>
              <a:t>era; etc.) </a:t>
            </a:r>
          </a:p>
          <a:p>
            <a:pPr marL="457200" lvl="0" indent="-457200">
              <a:lnSpc>
                <a:spcPct val="110000"/>
              </a:lnSpc>
              <a:spcBef>
                <a:spcPts val="0"/>
              </a:spcBef>
              <a:spcAft>
                <a:spcPts val="600"/>
              </a:spcAft>
              <a:buFont typeface="+mj-lt"/>
              <a:buAutoNum type="arabicPeriod"/>
            </a:pPr>
            <a:r>
              <a:rPr lang="en-US" b="1" dirty="0" smtClean="0">
                <a:solidFill>
                  <a:srgbClr val="FF0000"/>
                </a:solidFill>
              </a:rPr>
              <a:t>Where</a:t>
            </a:r>
            <a:r>
              <a:rPr lang="en-US" dirty="0" smtClean="0"/>
              <a:t> </a:t>
            </a:r>
            <a:r>
              <a:rPr lang="en-US" dirty="0"/>
              <a:t>– </a:t>
            </a:r>
            <a:r>
              <a:rPr lang="en-US" dirty="0" smtClean="0"/>
              <a:t>Place </a:t>
            </a:r>
            <a:r>
              <a:rPr lang="en-US" dirty="0"/>
              <a:t>(Jerusalem; Egypt; Babylon; Assyria; etc.)</a:t>
            </a:r>
          </a:p>
          <a:p>
            <a:endParaRPr lang="en-US" dirty="0"/>
          </a:p>
        </p:txBody>
      </p:sp>
    </p:spTree>
    <p:extLst>
      <p:ext uri="{BB962C8B-B14F-4D97-AF65-F5344CB8AC3E}">
        <p14:creationId xmlns:p14="http://schemas.microsoft.com/office/powerpoint/2010/main" val="12667223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I. Historical Background: Seven W’s</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457200" lvl="0" indent="-457200">
              <a:lnSpc>
                <a:spcPct val="110000"/>
              </a:lnSpc>
              <a:spcBef>
                <a:spcPts val="0"/>
              </a:spcBef>
              <a:spcAft>
                <a:spcPts val="600"/>
              </a:spcAft>
              <a:buFont typeface="+mj-lt"/>
              <a:buAutoNum type="arabicPeriod"/>
            </a:pPr>
            <a:r>
              <a:rPr lang="en-US" b="1" dirty="0" smtClean="0">
                <a:solidFill>
                  <a:srgbClr val="FF0000"/>
                </a:solidFill>
              </a:rPr>
              <a:t>Who</a:t>
            </a:r>
            <a:r>
              <a:rPr lang="en-US" dirty="0" smtClean="0"/>
              <a:t> </a:t>
            </a:r>
            <a:r>
              <a:rPr lang="en-US" dirty="0"/>
              <a:t>- </a:t>
            </a:r>
            <a:r>
              <a:rPr lang="en-US" dirty="0" smtClean="0"/>
              <a:t>Author </a:t>
            </a:r>
            <a:r>
              <a:rPr lang="en-US" dirty="0"/>
              <a:t>(</a:t>
            </a:r>
            <a:r>
              <a:rPr lang="en-US" dirty="0" smtClean="0"/>
              <a:t>Moses, David, Isaiah, Jeremiah, Ezekiel, Daniel, the Twelves)</a:t>
            </a:r>
            <a:endParaRPr lang="en-US" dirty="0"/>
          </a:p>
          <a:p>
            <a:pPr marL="457200" lvl="0" indent="-457200">
              <a:lnSpc>
                <a:spcPct val="110000"/>
              </a:lnSpc>
              <a:spcBef>
                <a:spcPts val="0"/>
              </a:spcBef>
              <a:spcAft>
                <a:spcPts val="600"/>
              </a:spcAft>
              <a:buFont typeface="+mj-lt"/>
              <a:buAutoNum type="arabicPeriod"/>
            </a:pPr>
            <a:r>
              <a:rPr lang="en-US" b="1" dirty="0" smtClean="0">
                <a:solidFill>
                  <a:srgbClr val="FF0000"/>
                </a:solidFill>
              </a:rPr>
              <a:t>When</a:t>
            </a:r>
            <a:r>
              <a:rPr lang="en-US" dirty="0" smtClean="0"/>
              <a:t> </a:t>
            </a:r>
            <a:r>
              <a:rPr lang="en-US" dirty="0"/>
              <a:t>- </a:t>
            </a:r>
            <a:r>
              <a:rPr lang="en-US" dirty="0" smtClean="0"/>
              <a:t>Time </a:t>
            </a:r>
            <a:r>
              <a:rPr lang="en-US" dirty="0"/>
              <a:t>(before or after sin; patriarchal period; Exodus; monarchy; </a:t>
            </a:r>
            <a:r>
              <a:rPr lang="en-US" dirty="0" smtClean="0"/>
              <a:t>prophetical </a:t>
            </a:r>
            <a:r>
              <a:rPr lang="en-US" dirty="0"/>
              <a:t>period; </a:t>
            </a:r>
            <a:r>
              <a:rPr lang="en-US" dirty="0" smtClean="0"/>
              <a:t>Babylonian </a:t>
            </a:r>
            <a:r>
              <a:rPr lang="en-US" dirty="0"/>
              <a:t>exile; intertestamental period; New </a:t>
            </a:r>
            <a:r>
              <a:rPr lang="en-US" dirty="0" smtClean="0"/>
              <a:t>Testament </a:t>
            </a:r>
            <a:r>
              <a:rPr lang="en-US" dirty="0"/>
              <a:t>era; etc.) </a:t>
            </a:r>
          </a:p>
          <a:p>
            <a:pPr marL="457200" lvl="0" indent="-457200">
              <a:lnSpc>
                <a:spcPct val="110000"/>
              </a:lnSpc>
              <a:spcBef>
                <a:spcPts val="0"/>
              </a:spcBef>
              <a:spcAft>
                <a:spcPts val="600"/>
              </a:spcAft>
              <a:buFont typeface="+mj-lt"/>
              <a:buAutoNum type="arabicPeriod"/>
            </a:pPr>
            <a:r>
              <a:rPr lang="en-US" b="1" dirty="0" smtClean="0">
                <a:solidFill>
                  <a:srgbClr val="FF0000"/>
                </a:solidFill>
              </a:rPr>
              <a:t>Where</a:t>
            </a:r>
            <a:r>
              <a:rPr lang="en-US" dirty="0" smtClean="0"/>
              <a:t> </a:t>
            </a:r>
            <a:r>
              <a:rPr lang="en-US" dirty="0"/>
              <a:t>– </a:t>
            </a:r>
            <a:r>
              <a:rPr lang="en-US" dirty="0" smtClean="0"/>
              <a:t>Place </a:t>
            </a:r>
            <a:r>
              <a:rPr lang="en-US" dirty="0"/>
              <a:t>(Jerusalem; Egypt; Babylon; Assyria; etc.)</a:t>
            </a:r>
          </a:p>
          <a:p>
            <a:pPr marL="457200" lvl="0" indent="-457200">
              <a:lnSpc>
                <a:spcPct val="110000"/>
              </a:lnSpc>
              <a:spcBef>
                <a:spcPts val="0"/>
              </a:spcBef>
              <a:spcAft>
                <a:spcPts val="600"/>
              </a:spcAft>
              <a:buFont typeface="+mj-lt"/>
              <a:buAutoNum type="arabicPeriod"/>
            </a:pPr>
            <a:r>
              <a:rPr lang="en-US" b="1" dirty="0" smtClean="0">
                <a:solidFill>
                  <a:srgbClr val="FF0000"/>
                </a:solidFill>
              </a:rPr>
              <a:t>To </a:t>
            </a:r>
            <a:r>
              <a:rPr lang="en-US" b="1" dirty="0">
                <a:solidFill>
                  <a:srgbClr val="FF0000"/>
                </a:solidFill>
              </a:rPr>
              <a:t>Whom</a:t>
            </a:r>
            <a:r>
              <a:rPr lang="en-US" dirty="0"/>
              <a:t> – </a:t>
            </a:r>
            <a:r>
              <a:rPr lang="en-US" dirty="0" smtClean="0"/>
              <a:t>Audience: their life and thinking; problem</a:t>
            </a:r>
            <a:endParaRPr lang="en-US" dirty="0"/>
          </a:p>
          <a:p>
            <a:endParaRPr lang="en-US" dirty="0"/>
          </a:p>
        </p:txBody>
      </p:sp>
    </p:spTree>
    <p:extLst>
      <p:ext uri="{BB962C8B-B14F-4D97-AF65-F5344CB8AC3E}">
        <p14:creationId xmlns:p14="http://schemas.microsoft.com/office/powerpoint/2010/main" val="2653761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I. Historical Background: Seven W’s</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pPr marL="457200" lvl="0" indent="-457200">
              <a:lnSpc>
                <a:spcPct val="110000"/>
              </a:lnSpc>
              <a:spcBef>
                <a:spcPts val="0"/>
              </a:spcBef>
              <a:spcAft>
                <a:spcPts val="600"/>
              </a:spcAft>
              <a:buFont typeface="+mj-lt"/>
              <a:buAutoNum type="arabicPeriod"/>
            </a:pPr>
            <a:r>
              <a:rPr lang="en-US" b="1" dirty="0" smtClean="0">
                <a:solidFill>
                  <a:srgbClr val="FF0000"/>
                </a:solidFill>
              </a:rPr>
              <a:t>Who</a:t>
            </a:r>
            <a:r>
              <a:rPr lang="en-US" dirty="0" smtClean="0"/>
              <a:t> </a:t>
            </a:r>
            <a:r>
              <a:rPr lang="en-US" dirty="0"/>
              <a:t>- </a:t>
            </a:r>
            <a:r>
              <a:rPr lang="en-US" dirty="0" smtClean="0"/>
              <a:t>Author </a:t>
            </a:r>
            <a:r>
              <a:rPr lang="en-US" dirty="0"/>
              <a:t>(</a:t>
            </a:r>
            <a:r>
              <a:rPr lang="en-US" dirty="0" smtClean="0"/>
              <a:t>Moses, David, Isaiah, Jeremiah, Ezekiel, Daniel, the Twelves)</a:t>
            </a:r>
            <a:endParaRPr lang="en-US" dirty="0"/>
          </a:p>
          <a:p>
            <a:pPr marL="457200" lvl="0" indent="-457200">
              <a:lnSpc>
                <a:spcPct val="110000"/>
              </a:lnSpc>
              <a:spcBef>
                <a:spcPts val="0"/>
              </a:spcBef>
              <a:spcAft>
                <a:spcPts val="600"/>
              </a:spcAft>
              <a:buFont typeface="+mj-lt"/>
              <a:buAutoNum type="arabicPeriod"/>
            </a:pPr>
            <a:r>
              <a:rPr lang="en-US" b="1" dirty="0" smtClean="0">
                <a:solidFill>
                  <a:srgbClr val="FF0000"/>
                </a:solidFill>
              </a:rPr>
              <a:t>When</a:t>
            </a:r>
            <a:r>
              <a:rPr lang="en-US" dirty="0" smtClean="0"/>
              <a:t> </a:t>
            </a:r>
            <a:r>
              <a:rPr lang="en-US" dirty="0"/>
              <a:t>- </a:t>
            </a:r>
            <a:r>
              <a:rPr lang="en-US" dirty="0" smtClean="0"/>
              <a:t>Time </a:t>
            </a:r>
            <a:r>
              <a:rPr lang="en-US" dirty="0"/>
              <a:t>(before or after sin; patriarchal period; Exodus; monarchy; </a:t>
            </a:r>
            <a:r>
              <a:rPr lang="en-US" dirty="0" smtClean="0"/>
              <a:t>prophetical </a:t>
            </a:r>
            <a:r>
              <a:rPr lang="en-US" dirty="0"/>
              <a:t>period; </a:t>
            </a:r>
            <a:r>
              <a:rPr lang="en-US" dirty="0" smtClean="0"/>
              <a:t>Babylonian </a:t>
            </a:r>
            <a:r>
              <a:rPr lang="en-US" dirty="0"/>
              <a:t>exile; intertestamental period; New </a:t>
            </a:r>
            <a:r>
              <a:rPr lang="en-US" dirty="0" smtClean="0"/>
              <a:t>Testament </a:t>
            </a:r>
            <a:r>
              <a:rPr lang="en-US" dirty="0"/>
              <a:t>era; etc.) </a:t>
            </a:r>
          </a:p>
          <a:p>
            <a:pPr marL="457200" lvl="0" indent="-457200">
              <a:lnSpc>
                <a:spcPct val="110000"/>
              </a:lnSpc>
              <a:spcBef>
                <a:spcPts val="0"/>
              </a:spcBef>
              <a:spcAft>
                <a:spcPts val="600"/>
              </a:spcAft>
              <a:buFont typeface="+mj-lt"/>
              <a:buAutoNum type="arabicPeriod"/>
            </a:pPr>
            <a:r>
              <a:rPr lang="en-US" b="1" dirty="0" smtClean="0">
                <a:solidFill>
                  <a:srgbClr val="FF0000"/>
                </a:solidFill>
              </a:rPr>
              <a:t>Where</a:t>
            </a:r>
            <a:r>
              <a:rPr lang="en-US" dirty="0" smtClean="0"/>
              <a:t> </a:t>
            </a:r>
            <a:r>
              <a:rPr lang="en-US" dirty="0"/>
              <a:t>– </a:t>
            </a:r>
            <a:r>
              <a:rPr lang="en-US" dirty="0" smtClean="0"/>
              <a:t>Place </a:t>
            </a:r>
            <a:r>
              <a:rPr lang="en-US" dirty="0"/>
              <a:t>(Jerusalem; Egypt; Babylon; Assyria; etc.)</a:t>
            </a:r>
          </a:p>
          <a:p>
            <a:pPr marL="457200" lvl="0" indent="-457200">
              <a:lnSpc>
                <a:spcPct val="110000"/>
              </a:lnSpc>
              <a:spcBef>
                <a:spcPts val="0"/>
              </a:spcBef>
              <a:spcAft>
                <a:spcPts val="600"/>
              </a:spcAft>
              <a:buFont typeface="+mj-lt"/>
              <a:buAutoNum type="arabicPeriod"/>
            </a:pPr>
            <a:r>
              <a:rPr lang="en-US" b="1" dirty="0" smtClean="0">
                <a:solidFill>
                  <a:srgbClr val="FF0000"/>
                </a:solidFill>
              </a:rPr>
              <a:t>To </a:t>
            </a:r>
            <a:r>
              <a:rPr lang="en-US" b="1" dirty="0">
                <a:solidFill>
                  <a:srgbClr val="FF0000"/>
                </a:solidFill>
              </a:rPr>
              <a:t>Whom</a:t>
            </a:r>
            <a:r>
              <a:rPr lang="en-US" dirty="0"/>
              <a:t> – </a:t>
            </a:r>
            <a:r>
              <a:rPr lang="en-US" dirty="0" smtClean="0"/>
              <a:t>Audience</a:t>
            </a:r>
            <a:endParaRPr lang="en-US" dirty="0"/>
          </a:p>
          <a:p>
            <a:pPr marL="457200" lvl="0" indent="-457200">
              <a:lnSpc>
                <a:spcPct val="110000"/>
              </a:lnSpc>
              <a:spcBef>
                <a:spcPts val="0"/>
              </a:spcBef>
              <a:spcAft>
                <a:spcPts val="600"/>
              </a:spcAft>
              <a:buFont typeface="+mj-lt"/>
              <a:buAutoNum type="arabicPeriod"/>
            </a:pPr>
            <a:r>
              <a:rPr lang="en-US" b="1" dirty="0" smtClean="0">
                <a:solidFill>
                  <a:srgbClr val="FF0000"/>
                </a:solidFill>
              </a:rPr>
              <a:t>Why</a:t>
            </a:r>
            <a:r>
              <a:rPr lang="en-US" dirty="0" smtClean="0"/>
              <a:t> </a:t>
            </a:r>
            <a:r>
              <a:rPr lang="en-US" dirty="0"/>
              <a:t>– </a:t>
            </a:r>
            <a:r>
              <a:rPr lang="en-US" dirty="0" smtClean="0"/>
              <a:t>Intention</a:t>
            </a:r>
            <a:r>
              <a:rPr lang="en-US" dirty="0"/>
              <a:t>, </a:t>
            </a:r>
            <a:r>
              <a:rPr lang="en-US" dirty="0" smtClean="0"/>
              <a:t>purpose (Paul and James)</a:t>
            </a:r>
          </a:p>
          <a:p>
            <a:pPr marL="457200" lvl="0" indent="0">
              <a:lnSpc>
                <a:spcPct val="110000"/>
              </a:lnSpc>
              <a:spcBef>
                <a:spcPts val="0"/>
              </a:spcBef>
              <a:spcAft>
                <a:spcPts val="600"/>
              </a:spcAft>
              <a:buNone/>
            </a:pPr>
            <a:r>
              <a:rPr lang="en-US" dirty="0"/>
              <a:t>T</a:t>
            </a:r>
            <a:r>
              <a:rPr lang="en-US" dirty="0" smtClean="0"/>
              <a:t>he </a:t>
            </a:r>
            <a:r>
              <a:rPr lang="en-US" dirty="0"/>
              <a:t>intent of the first and the second Creation accounts points to the Sabbath and Marriage as their focus, i.e., vertical and horizontal relationships and dimensions of our life; the purpose of the Fall account is to demonstrate God’s grace in the midst of His judgments; etc.</a:t>
            </a:r>
          </a:p>
          <a:p>
            <a:endParaRPr lang="en-US" dirty="0"/>
          </a:p>
        </p:txBody>
      </p:sp>
    </p:spTree>
    <p:extLst>
      <p:ext uri="{BB962C8B-B14F-4D97-AF65-F5344CB8AC3E}">
        <p14:creationId xmlns:p14="http://schemas.microsoft.com/office/powerpoint/2010/main" val="37294831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I. Historical Background: Seven W’s</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pPr marL="457200" lvl="0" indent="-457200">
              <a:lnSpc>
                <a:spcPct val="110000"/>
              </a:lnSpc>
              <a:spcBef>
                <a:spcPts val="0"/>
              </a:spcBef>
              <a:spcAft>
                <a:spcPts val="600"/>
              </a:spcAft>
              <a:buFont typeface="+mj-lt"/>
              <a:buAutoNum type="arabicPeriod"/>
            </a:pPr>
            <a:r>
              <a:rPr lang="en-US" b="1" dirty="0" smtClean="0">
                <a:solidFill>
                  <a:srgbClr val="FF0000"/>
                </a:solidFill>
              </a:rPr>
              <a:t>Who</a:t>
            </a:r>
            <a:r>
              <a:rPr lang="en-US" dirty="0" smtClean="0"/>
              <a:t> </a:t>
            </a:r>
            <a:r>
              <a:rPr lang="en-US" dirty="0"/>
              <a:t>- </a:t>
            </a:r>
            <a:r>
              <a:rPr lang="en-US" dirty="0" smtClean="0"/>
              <a:t>Author </a:t>
            </a:r>
            <a:r>
              <a:rPr lang="en-US" dirty="0"/>
              <a:t>(</a:t>
            </a:r>
            <a:r>
              <a:rPr lang="en-US" dirty="0" smtClean="0"/>
              <a:t>Moses, David, Isaiah, Jeremiah, Ezekiel, Daniel, the Twelves)</a:t>
            </a:r>
            <a:endParaRPr lang="en-US" dirty="0"/>
          </a:p>
          <a:p>
            <a:pPr marL="457200" lvl="0" indent="-457200">
              <a:lnSpc>
                <a:spcPct val="110000"/>
              </a:lnSpc>
              <a:spcBef>
                <a:spcPts val="0"/>
              </a:spcBef>
              <a:spcAft>
                <a:spcPts val="600"/>
              </a:spcAft>
              <a:buFont typeface="+mj-lt"/>
              <a:buAutoNum type="arabicPeriod"/>
            </a:pPr>
            <a:r>
              <a:rPr lang="en-US" b="1" dirty="0" smtClean="0">
                <a:solidFill>
                  <a:srgbClr val="FF0000"/>
                </a:solidFill>
              </a:rPr>
              <a:t>When</a:t>
            </a:r>
            <a:r>
              <a:rPr lang="en-US" dirty="0" smtClean="0"/>
              <a:t> </a:t>
            </a:r>
            <a:r>
              <a:rPr lang="en-US" dirty="0"/>
              <a:t>- </a:t>
            </a:r>
            <a:r>
              <a:rPr lang="en-US" dirty="0" smtClean="0"/>
              <a:t>Time </a:t>
            </a:r>
            <a:r>
              <a:rPr lang="en-US" dirty="0"/>
              <a:t>(before or after sin; patriarchal period; Exodus; monarchy; </a:t>
            </a:r>
            <a:r>
              <a:rPr lang="en-US" dirty="0" smtClean="0"/>
              <a:t>	prophetical </a:t>
            </a:r>
            <a:r>
              <a:rPr lang="en-US" dirty="0"/>
              <a:t>period; </a:t>
            </a:r>
            <a:r>
              <a:rPr lang="en-US" dirty="0" smtClean="0"/>
              <a:t>Babylonian </a:t>
            </a:r>
            <a:r>
              <a:rPr lang="en-US" dirty="0"/>
              <a:t>exile; intertestamental period; New </a:t>
            </a:r>
            <a:r>
              <a:rPr lang="en-US" dirty="0" smtClean="0"/>
              <a:t>	Testament </a:t>
            </a:r>
            <a:r>
              <a:rPr lang="en-US" dirty="0"/>
              <a:t>era; etc.) </a:t>
            </a:r>
          </a:p>
          <a:p>
            <a:pPr marL="457200" lvl="0" indent="-457200">
              <a:lnSpc>
                <a:spcPct val="110000"/>
              </a:lnSpc>
              <a:spcBef>
                <a:spcPts val="0"/>
              </a:spcBef>
              <a:spcAft>
                <a:spcPts val="600"/>
              </a:spcAft>
              <a:buFont typeface="+mj-lt"/>
              <a:buAutoNum type="arabicPeriod"/>
            </a:pPr>
            <a:r>
              <a:rPr lang="en-US" b="1" dirty="0" smtClean="0">
                <a:solidFill>
                  <a:srgbClr val="FF0000"/>
                </a:solidFill>
              </a:rPr>
              <a:t>Where</a:t>
            </a:r>
            <a:r>
              <a:rPr lang="en-US" dirty="0" smtClean="0"/>
              <a:t> </a:t>
            </a:r>
            <a:r>
              <a:rPr lang="en-US" dirty="0"/>
              <a:t>– </a:t>
            </a:r>
            <a:r>
              <a:rPr lang="en-US" dirty="0" smtClean="0"/>
              <a:t>Place </a:t>
            </a:r>
            <a:r>
              <a:rPr lang="en-US" dirty="0"/>
              <a:t>(Jerusalem; Egypt; Babylon; Assyria; etc.)</a:t>
            </a:r>
          </a:p>
          <a:p>
            <a:pPr marL="457200" lvl="0" indent="-457200">
              <a:lnSpc>
                <a:spcPct val="110000"/>
              </a:lnSpc>
              <a:spcBef>
                <a:spcPts val="0"/>
              </a:spcBef>
              <a:spcAft>
                <a:spcPts val="600"/>
              </a:spcAft>
              <a:buFont typeface="+mj-lt"/>
              <a:buAutoNum type="arabicPeriod"/>
            </a:pPr>
            <a:r>
              <a:rPr lang="en-US" b="1" dirty="0" smtClean="0">
                <a:solidFill>
                  <a:srgbClr val="FF0000"/>
                </a:solidFill>
              </a:rPr>
              <a:t>To </a:t>
            </a:r>
            <a:r>
              <a:rPr lang="en-US" b="1" dirty="0">
                <a:solidFill>
                  <a:srgbClr val="FF0000"/>
                </a:solidFill>
              </a:rPr>
              <a:t>Whom</a:t>
            </a:r>
            <a:r>
              <a:rPr lang="en-US" dirty="0"/>
              <a:t> – </a:t>
            </a:r>
            <a:r>
              <a:rPr lang="en-US" dirty="0" smtClean="0"/>
              <a:t>Audience</a:t>
            </a:r>
            <a:endParaRPr lang="en-US" dirty="0"/>
          </a:p>
          <a:p>
            <a:pPr marL="457200" lvl="0" indent="-457200">
              <a:lnSpc>
                <a:spcPct val="110000"/>
              </a:lnSpc>
              <a:spcBef>
                <a:spcPts val="0"/>
              </a:spcBef>
              <a:spcAft>
                <a:spcPts val="600"/>
              </a:spcAft>
              <a:buFont typeface="+mj-lt"/>
              <a:buAutoNum type="arabicPeriod"/>
            </a:pPr>
            <a:r>
              <a:rPr lang="en-US" b="1" dirty="0" smtClean="0">
                <a:solidFill>
                  <a:srgbClr val="FF0000"/>
                </a:solidFill>
              </a:rPr>
              <a:t>Why</a:t>
            </a:r>
            <a:r>
              <a:rPr lang="en-US" dirty="0" smtClean="0"/>
              <a:t> </a:t>
            </a:r>
            <a:r>
              <a:rPr lang="en-US" dirty="0"/>
              <a:t>– </a:t>
            </a:r>
            <a:r>
              <a:rPr lang="en-US" dirty="0" smtClean="0"/>
              <a:t>Intention</a:t>
            </a:r>
            <a:r>
              <a:rPr lang="en-US" dirty="0"/>
              <a:t>, purpose</a:t>
            </a:r>
          </a:p>
          <a:p>
            <a:pPr marL="457200" lvl="0" indent="-457200">
              <a:lnSpc>
                <a:spcPct val="110000"/>
              </a:lnSpc>
              <a:spcBef>
                <a:spcPts val="0"/>
              </a:spcBef>
              <a:spcAft>
                <a:spcPts val="600"/>
              </a:spcAft>
              <a:buFont typeface="+mj-lt"/>
              <a:buAutoNum type="arabicPeriod"/>
            </a:pPr>
            <a:r>
              <a:rPr lang="en-US" b="1" dirty="0" smtClean="0">
                <a:solidFill>
                  <a:srgbClr val="FF0000"/>
                </a:solidFill>
              </a:rPr>
              <a:t>What</a:t>
            </a:r>
            <a:r>
              <a:rPr lang="en-US" dirty="0" smtClean="0"/>
              <a:t> </a:t>
            </a:r>
            <a:r>
              <a:rPr lang="en-US" dirty="0"/>
              <a:t>– </a:t>
            </a:r>
            <a:r>
              <a:rPr lang="en-US" dirty="0" smtClean="0"/>
              <a:t>Basic message; try to summarize it into 1-2 sentences</a:t>
            </a:r>
            <a:endParaRPr lang="en-US" dirty="0"/>
          </a:p>
          <a:p>
            <a:endParaRPr lang="en-US" dirty="0"/>
          </a:p>
        </p:txBody>
      </p:sp>
    </p:spTree>
    <p:extLst>
      <p:ext uri="{BB962C8B-B14F-4D97-AF65-F5344CB8AC3E}">
        <p14:creationId xmlns:p14="http://schemas.microsoft.com/office/powerpoint/2010/main" val="28507478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I. Historical Background: Seven W’s</a:t>
            </a:r>
            <a:endParaRPr lang="en-US"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457200" lvl="0" indent="-457200">
              <a:lnSpc>
                <a:spcPct val="110000"/>
              </a:lnSpc>
              <a:spcBef>
                <a:spcPts val="0"/>
              </a:spcBef>
              <a:spcAft>
                <a:spcPts val="600"/>
              </a:spcAft>
              <a:buFont typeface="+mj-lt"/>
              <a:buAutoNum type="arabicPeriod"/>
            </a:pPr>
            <a:r>
              <a:rPr lang="en-US" b="1" dirty="0" smtClean="0">
                <a:solidFill>
                  <a:srgbClr val="FF0000"/>
                </a:solidFill>
              </a:rPr>
              <a:t>Who</a:t>
            </a:r>
            <a:r>
              <a:rPr lang="en-US" dirty="0" smtClean="0"/>
              <a:t> </a:t>
            </a:r>
            <a:r>
              <a:rPr lang="en-US" dirty="0"/>
              <a:t>- </a:t>
            </a:r>
            <a:r>
              <a:rPr lang="en-US" dirty="0" smtClean="0"/>
              <a:t>Author </a:t>
            </a:r>
            <a:r>
              <a:rPr lang="en-US" dirty="0"/>
              <a:t>(</a:t>
            </a:r>
            <a:r>
              <a:rPr lang="en-US" dirty="0" smtClean="0"/>
              <a:t>Moses, David, Isaiah, Jeremiah, Ezekiel, Daniel, the Twelves)</a:t>
            </a:r>
            <a:endParaRPr lang="en-US" dirty="0"/>
          </a:p>
          <a:p>
            <a:pPr marL="457200" lvl="0" indent="-457200">
              <a:lnSpc>
                <a:spcPct val="110000"/>
              </a:lnSpc>
              <a:spcBef>
                <a:spcPts val="0"/>
              </a:spcBef>
              <a:spcAft>
                <a:spcPts val="600"/>
              </a:spcAft>
              <a:buFont typeface="+mj-lt"/>
              <a:buAutoNum type="arabicPeriod"/>
            </a:pPr>
            <a:r>
              <a:rPr lang="en-US" b="1" dirty="0" smtClean="0">
                <a:solidFill>
                  <a:srgbClr val="FF0000"/>
                </a:solidFill>
              </a:rPr>
              <a:t>When</a:t>
            </a:r>
            <a:r>
              <a:rPr lang="en-US" dirty="0" smtClean="0"/>
              <a:t> </a:t>
            </a:r>
            <a:r>
              <a:rPr lang="en-US" dirty="0"/>
              <a:t>- </a:t>
            </a:r>
            <a:r>
              <a:rPr lang="en-US" dirty="0" smtClean="0"/>
              <a:t>Time </a:t>
            </a:r>
            <a:r>
              <a:rPr lang="en-US" dirty="0"/>
              <a:t>(before or after sin; patriarchal period; Exodus; monarchy; </a:t>
            </a:r>
            <a:r>
              <a:rPr lang="en-US" dirty="0" smtClean="0"/>
              <a:t>	prophetical </a:t>
            </a:r>
            <a:r>
              <a:rPr lang="en-US" dirty="0"/>
              <a:t>period; </a:t>
            </a:r>
            <a:r>
              <a:rPr lang="en-US" dirty="0" smtClean="0"/>
              <a:t>Babylonian </a:t>
            </a:r>
            <a:r>
              <a:rPr lang="en-US" dirty="0"/>
              <a:t>exile; intertestamental period; New </a:t>
            </a:r>
            <a:r>
              <a:rPr lang="en-US" dirty="0" smtClean="0"/>
              <a:t>	Testament </a:t>
            </a:r>
            <a:r>
              <a:rPr lang="en-US" dirty="0"/>
              <a:t>era; etc.) </a:t>
            </a:r>
          </a:p>
          <a:p>
            <a:pPr marL="457200" lvl="0" indent="-457200">
              <a:lnSpc>
                <a:spcPct val="110000"/>
              </a:lnSpc>
              <a:spcBef>
                <a:spcPts val="0"/>
              </a:spcBef>
              <a:spcAft>
                <a:spcPts val="600"/>
              </a:spcAft>
              <a:buFont typeface="+mj-lt"/>
              <a:buAutoNum type="arabicPeriod"/>
            </a:pPr>
            <a:r>
              <a:rPr lang="en-US" b="1" dirty="0" smtClean="0">
                <a:solidFill>
                  <a:srgbClr val="FF0000"/>
                </a:solidFill>
              </a:rPr>
              <a:t>Where</a:t>
            </a:r>
            <a:r>
              <a:rPr lang="en-US" dirty="0" smtClean="0"/>
              <a:t> </a:t>
            </a:r>
            <a:r>
              <a:rPr lang="en-US" dirty="0"/>
              <a:t>– </a:t>
            </a:r>
            <a:r>
              <a:rPr lang="en-US" dirty="0" smtClean="0"/>
              <a:t>Place </a:t>
            </a:r>
            <a:r>
              <a:rPr lang="en-US" dirty="0"/>
              <a:t>(Jerusalem; Egypt; Babylon; Assyria; etc.)</a:t>
            </a:r>
          </a:p>
          <a:p>
            <a:pPr marL="457200" lvl="0" indent="-457200">
              <a:lnSpc>
                <a:spcPct val="110000"/>
              </a:lnSpc>
              <a:spcBef>
                <a:spcPts val="0"/>
              </a:spcBef>
              <a:spcAft>
                <a:spcPts val="600"/>
              </a:spcAft>
              <a:buFont typeface="+mj-lt"/>
              <a:buAutoNum type="arabicPeriod"/>
            </a:pPr>
            <a:r>
              <a:rPr lang="en-US" b="1" dirty="0" smtClean="0">
                <a:solidFill>
                  <a:srgbClr val="FF0000"/>
                </a:solidFill>
              </a:rPr>
              <a:t>To </a:t>
            </a:r>
            <a:r>
              <a:rPr lang="en-US" b="1" dirty="0">
                <a:solidFill>
                  <a:srgbClr val="FF0000"/>
                </a:solidFill>
              </a:rPr>
              <a:t>Whom</a:t>
            </a:r>
            <a:r>
              <a:rPr lang="en-US" dirty="0"/>
              <a:t> – </a:t>
            </a:r>
            <a:r>
              <a:rPr lang="en-US" dirty="0" smtClean="0"/>
              <a:t>Audience</a:t>
            </a:r>
            <a:endParaRPr lang="en-US" dirty="0"/>
          </a:p>
          <a:p>
            <a:pPr marL="457200" lvl="0" indent="-457200">
              <a:lnSpc>
                <a:spcPct val="110000"/>
              </a:lnSpc>
              <a:spcBef>
                <a:spcPts val="0"/>
              </a:spcBef>
              <a:spcAft>
                <a:spcPts val="600"/>
              </a:spcAft>
              <a:buFont typeface="+mj-lt"/>
              <a:buAutoNum type="arabicPeriod"/>
            </a:pPr>
            <a:r>
              <a:rPr lang="en-US" b="1" dirty="0" smtClean="0">
                <a:solidFill>
                  <a:srgbClr val="FF0000"/>
                </a:solidFill>
              </a:rPr>
              <a:t>Why</a:t>
            </a:r>
            <a:r>
              <a:rPr lang="en-US" dirty="0" smtClean="0"/>
              <a:t> </a:t>
            </a:r>
            <a:r>
              <a:rPr lang="en-US" dirty="0"/>
              <a:t>– </a:t>
            </a:r>
            <a:r>
              <a:rPr lang="en-US" dirty="0" smtClean="0"/>
              <a:t>Intention</a:t>
            </a:r>
            <a:r>
              <a:rPr lang="en-US" dirty="0"/>
              <a:t>, purpose</a:t>
            </a:r>
          </a:p>
          <a:p>
            <a:pPr marL="457200" lvl="0" indent="-457200">
              <a:lnSpc>
                <a:spcPct val="110000"/>
              </a:lnSpc>
              <a:spcBef>
                <a:spcPts val="0"/>
              </a:spcBef>
              <a:spcAft>
                <a:spcPts val="600"/>
              </a:spcAft>
              <a:buFont typeface="+mj-lt"/>
              <a:buAutoNum type="arabicPeriod"/>
            </a:pPr>
            <a:r>
              <a:rPr lang="en-US" b="1" dirty="0" smtClean="0">
                <a:solidFill>
                  <a:srgbClr val="FF0000"/>
                </a:solidFill>
              </a:rPr>
              <a:t>What</a:t>
            </a:r>
            <a:r>
              <a:rPr lang="en-US" dirty="0" smtClean="0"/>
              <a:t> </a:t>
            </a:r>
            <a:r>
              <a:rPr lang="en-US" dirty="0"/>
              <a:t>– </a:t>
            </a:r>
            <a:r>
              <a:rPr lang="en-US" dirty="0" smtClean="0"/>
              <a:t>Basic message; try to summarize it into 1-2 sentences</a:t>
            </a:r>
            <a:endParaRPr lang="en-US" dirty="0"/>
          </a:p>
          <a:p>
            <a:pPr marL="457200" lvl="0" indent="-457200">
              <a:lnSpc>
                <a:spcPct val="110000"/>
              </a:lnSpc>
              <a:spcBef>
                <a:spcPts val="0"/>
              </a:spcBef>
              <a:spcAft>
                <a:spcPts val="600"/>
              </a:spcAft>
              <a:buFont typeface="+mj-lt"/>
              <a:buAutoNum type="arabicPeriod"/>
            </a:pPr>
            <a:r>
              <a:rPr lang="en-US" b="1" dirty="0" smtClean="0">
                <a:solidFill>
                  <a:srgbClr val="FF0000"/>
                </a:solidFill>
              </a:rPr>
              <a:t>So </a:t>
            </a:r>
            <a:r>
              <a:rPr lang="en-US" b="1" dirty="0">
                <a:solidFill>
                  <a:srgbClr val="FF0000"/>
                </a:solidFill>
              </a:rPr>
              <a:t>What</a:t>
            </a:r>
            <a:r>
              <a:rPr lang="en-US" dirty="0"/>
              <a:t> – </a:t>
            </a:r>
            <a:r>
              <a:rPr lang="en-US" dirty="0" smtClean="0"/>
              <a:t>What </a:t>
            </a:r>
            <a:r>
              <a:rPr lang="en-US" dirty="0"/>
              <a:t>difference does it </a:t>
            </a:r>
            <a:r>
              <a:rPr lang="en-US" dirty="0" smtClean="0"/>
              <a:t>make? </a:t>
            </a:r>
          </a:p>
          <a:p>
            <a:pPr marL="457200" lvl="0" indent="0">
              <a:lnSpc>
                <a:spcPct val="110000"/>
              </a:lnSpc>
              <a:spcBef>
                <a:spcPts val="0"/>
              </a:spcBef>
              <a:spcAft>
                <a:spcPts val="600"/>
              </a:spcAft>
              <a:buNone/>
            </a:pPr>
            <a:endParaRPr lang="en-US" dirty="0"/>
          </a:p>
          <a:p>
            <a:endParaRPr lang="en-US" dirty="0"/>
          </a:p>
        </p:txBody>
      </p:sp>
    </p:spTree>
    <p:extLst>
      <p:ext uri="{BB962C8B-B14F-4D97-AF65-F5344CB8AC3E}">
        <p14:creationId xmlns:p14="http://schemas.microsoft.com/office/powerpoint/2010/main" val="19834853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solidFill>
                  <a:srgbClr val="FF0000"/>
                </a:solidFill>
              </a:rPr>
              <a:t>II. Grammatical </a:t>
            </a:r>
            <a:r>
              <a:rPr lang="en-US" b="1" dirty="0">
                <a:solidFill>
                  <a:srgbClr val="FF0000"/>
                </a:solidFill>
              </a:rPr>
              <a:t>and </a:t>
            </a:r>
            <a:r>
              <a:rPr lang="en-US" b="1" dirty="0" smtClean="0">
                <a:solidFill>
                  <a:srgbClr val="FF0000"/>
                </a:solidFill>
              </a:rPr>
              <a:t>Literary </a:t>
            </a:r>
            <a:r>
              <a:rPr lang="en-US" b="1" dirty="0">
                <a:solidFill>
                  <a:srgbClr val="FF0000"/>
                </a:solidFill>
              </a:rPr>
              <a:t>S</a:t>
            </a:r>
            <a:r>
              <a:rPr lang="en-US" b="1" dirty="0" smtClean="0">
                <a:solidFill>
                  <a:srgbClr val="FF0000"/>
                </a:solidFill>
              </a:rPr>
              <a:t>tudies</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b="1" dirty="0" smtClean="0">
                <a:solidFill>
                  <a:srgbClr val="FF0000"/>
                </a:solidFill>
              </a:rPr>
              <a:t>Words</a:t>
            </a:r>
            <a:r>
              <a:rPr lang="en-US" dirty="0" smtClean="0"/>
              <a:t> </a:t>
            </a:r>
            <a:r>
              <a:rPr lang="en-US" dirty="0"/>
              <a:t>(translation; meaning; statistics; rare words; etc</a:t>
            </a:r>
            <a:r>
              <a:rPr lang="en-US" dirty="0" smtClean="0"/>
              <a:t>.)</a:t>
            </a:r>
          </a:p>
          <a:p>
            <a:pPr lvl="1"/>
            <a:r>
              <a:rPr lang="en-US" i="1" dirty="0" smtClean="0"/>
              <a:t>Rakia’ </a:t>
            </a:r>
            <a:r>
              <a:rPr lang="en-US" dirty="0" smtClean="0"/>
              <a:t>– firmament, sky, expanse </a:t>
            </a:r>
          </a:p>
          <a:p>
            <a:pPr lvl="1"/>
            <a:r>
              <a:rPr lang="en-US" dirty="0" smtClean="0"/>
              <a:t>Days in Genesis 1</a:t>
            </a:r>
          </a:p>
          <a:p>
            <a:pPr lvl="1"/>
            <a:r>
              <a:rPr lang="en-US" dirty="0" smtClean="0"/>
              <a:t>Plants like wheat – what kind of wheat are we talking about?</a:t>
            </a:r>
            <a:endParaRPr lang="en-US" dirty="0"/>
          </a:p>
          <a:p>
            <a:endParaRPr lang="en-US" dirty="0"/>
          </a:p>
          <a:p>
            <a:pPr marL="0" indent="0">
              <a:buNone/>
            </a:pPr>
            <a:endParaRPr lang="en-US" dirty="0"/>
          </a:p>
        </p:txBody>
      </p:sp>
    </p:spTree>
    <p:extLst>
      <p:ext uri="{BB962C8B-B14F-4D97-AF65-F5344CB8AC3E}">
        <p14:creationId xmlns:p14="http://schemas.microsoft.com/office/powerpoint/2010/main" val="249535771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Archaeological Open-Air Museum at B</a:t>
            </a:r>
            <a:r>
              <a:rPr lang="cs-CZ" b="1" dirty="0" smtClean="0">
                <a:solidFill>
                  <a:srgbClr val="FF0000"/>
                </a:solidFill>
              </a:rPr>
              <a:t>řezno u Loun, C</a:t>
            </a:r>
            <a:r>
              <a:rPr lang="en-US" b="1" dirty="0" smtClean="0">
                <a:solidFill>
                  <a:srgbClr val="FF0000"/>
                </a:solidFill>
              </a:rPr>
              <a:t>zech Republic</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They have done some experiments with different kinds of ancient wheat.</a:t>
            </a:r>
          </a:p>
          <a:p>
            <a:r>
              <a:rPr lang="en-US" dirty="0" smtClean="0"/>
              <a:t>They report that they planted wheat which is more than 7,000 years old (from 5,600 BC until the 6</a:t>
            </a:r>
            <a:r>
              <a:rPr lang="en-US" baseline="30000" dirty="0" smtClean="0"/>
              <a:t>th</a:t>
            </a:r>
            <a:r>
              <a:rPr lang="en-US" dirty="0" smtClean="0"/>
              <a:t> century AD).</a:t>
            </a:r>
          </a:p>
          <a:p>
            <a:r>
              <a:rPr lang="en-US" dirty="0" smtClean="0"/>
              <a:t>They scientifically measured its quality.</a:t>
            </a:r>
          </a:p>
          <a:p>
            <a:r>
              <a:rPr lang="en-US" dirty="0" smtClean="0"/>
              <a:t>These kinds of wheat had a different composition of gluten and had other important elements.</a:t>
            </a:r>
          </a:p>
          <a:p>
            <a:r>
              <a:rPr lang="en-US" dirty="0" smtClean="0"/>
              <a:t>Michal Hejcman from the Czech Agriculture University stated about their first results: “These wheat have higher amounts of minerals like phosphorus, zinc, copper, potassium, magnesium, and calcium. It was a very nutritious diet for our ancestors who everyday did not have meat for their food.”</a:t>
            </a:r>
          </a:p>
          <a:p>
            <a:r>
              <a:rPr lang="en-US" dirty="0" smtClean="0"/>
              <a:t>This ancient wheat was a good replacement of meat.</a:t>
            </a:r>
            <a:endParaRPr lang="en-US" dirty="0"/>
          </a:p>
        </p:txBody>
      </p:sp>
    </p:spTree>
    <p:extLst>
      <p:ext uri="{BB962C8B-B14F-4D97-AF65-F5344CB8AC3E}">
        <p14:creationId xmlns:p14="http://schemas.microsoft.com/office/powerpoint/2010/main" val="4102442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solidFill>
                  <a:srgbClr val="FF0000"/>
                </a:solidFill>
              </a:rPr>
              <a:t>II. Grammatical </a:t>
            </a:r>
            <a:r>
              <a:rPr lang="en-US" b="1" dirty="0">
                <a:solidFill>
                  <a:srgbClr val="FF0000"/>
                </a:solidFill>
              </a:rPr>
              <a:t>and </a:t>
            </a:r>
            <a:r>
              <a:rPr lang="en-US" b="1" dirty="0" smtClean="0">
                <a:solidFill>
                  <a:srgbClr val="FF0000"/>
                </a:solidFill>
              </a:rPr>
              <a:t>Literary </a:t>
            </a:r>
            <a:r>
              <a:rPr lang="en-US" b="1" dirty="0">
                <a:solidFill>
                  <a:srgbClr val="FF0000"/>
                </a:solidFill>
              </a:rPr>
              <a:t>S</a:t>
            </a:r>
            <a:r>
              <a:rPr lang="en-US" b="1" dirty="0" smtClean="0">
                <a:solidFill>
                  <a:srgbClr val="FF0000"/>
                </a:solidFill>
              </a:rPr>
              <a:t>tudies</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Words </a:t>
            </a:r>
            <a:r>
              <a:rPr lang="en-US" dirty="0"/>
              <a:t>(translation; meaning; statistics; rare words; etc</a:t>
            </a:r>
            <a:r>
              <a:rPr lang="en-US" dirty="0" smtClean="0"/>
              <a:t>.)</a:t>
            </a:r>
          </a:p>
          <a:p>
            <a:pPr lvl="1"/>
            <a:r>
              <a:rPr lang="en-US" i="1" dirty="0"/>
              <a:t>Rakia’</a:t>
            </a:r>
            <a:r>
              <a:rPr lang="en-US" dirty="0" smtClean="0"/>
              <a:t> – firmament, sky, expanse </a:t>
            </a:r>
          </a:p>
          <a:p>
            <a:pPr lvl="1"/>
            <a:r>
              <a:rPr lang="en-US" dirty="0" smtClean="0"/>
              <a:t>Wheat – what kind of wheat are we talking about?</a:t>
            </a:r>
            <a:endParaRPr lang="en-US" dirty="0"/>
          </a:p>
          <a:p>
            <a:r>
              <a:rPr lang="en-US" b="1" dirty="0">
                <a:solidFill>
                  <a:srgbClr val="FF0000"/>
                </a:solidFill>
              </a:rPr>
              <a:t>Grammar</a:t>
            </a:r>
            <a:r>
              <a:rPr lang="en-US" dirty="0"/>
              <a:t> (past, present, future tense; prophetic perfect; emphasis – position of words; </a:t>
            </a:r>
            <a:r>
              <a:rPr lang="en-US" dirty="0" smtClean="0"/>
              <a:t>repetitions</a:t>
            </a:r>
            <a:r>
              <a:rPr lang="en-US" dirty="0"/>
              <a:t>; key words; etc.) </a:t>
            </a:r>
            <a:endParaRPr lang="en-US" dirty="0" smtClean="0"/>
          </a:p>
          <a:p>
            <a:pPr lvl="1"/>
            <a:r>
              <a:rPr lang="en-US" dirty="0" smtClean="0"/>
              <a:t>Already Martin Luther said that theology is grammar.</a:t>
            </a:r>
          </a:p>
          <a:p>
            <a:pPr lvl="1"/>
            <a:r>
              <a:rPr lang="en-US" dirty="0" smtClean="0"/>
              <a:t>John 1:1-3, 14 (vss. 1-2 written in imperfect, later in v. 3, 14 in aorist). </a:t>
            </a:r>
          </a:p>
          <a:p>
            <a:pPr marL="0" indent="0">
              <a:buNone/>
            </a:pPr>
            <a:endParaRPr lang="en-US" dirty="0"/>
          </a:p>
        </p:txBody>
      </p:sp>
    </p:spTree>
    <p:extLst>
      <p:ext uri="{BB962C8B-B14F-4D97-AF65-F5344CB8AC3E}">
        <p14:creationId xmlns:p14="http://schemas.microsoft.com/office/powerpoint/2010/main" val="32095684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 2:19</a:t>
            </a:r>
            <a:endParaRPr lang="en-US" dirty="0"/>
          </a:p>
        </p:txBody>
      </p:sp>
      <p:sp>
        <p:nvSpPr>
          <p:cNvPr id="3" name="Content Placeholder 2"/>
          <p:cNvSpPr>
            <a:spLocks noGrp="1"/>
          </p:cNvSpPr>
          <p:nvPr>
            <p:ph idx="1"/>
          </p:nvPr>
        </p:nvSpPr>
        <p:spPr/>
        <p:txBody>
          <a:bodyPr/>
          <a:lstStyle/>
          <a:p>
            <a:pPr marL="0" indent="0">
              <a:buNone/>
            </a:pPr>
            <a:r>
              <a:rPr lang="en-US" dirty="0" smtClean="0"/>
              <a:t>“The Lord </a:t>
            </a:r>
            <a:r>
              <a:rPr lang="en-US" b="1" dirty="0" smtClean="0">
                <a:solidFill>
                  <a:srgbClr val="FF0000"/>
                </a:solidFill>
              </a:rPr>
              <a:t>had formed </a:t>
            </a:r>
            <a:r>
              <a:rPr lang="en-US" dirty="0" smtClean="0"/>
              <a:t>out of ground all the wild animals and all the birds in the sky. He brought them to the man to see what he would name them …”</a:t>
            </a:r>
          </a:p>
          <a:p>
            <a:pPr marL="0" indent="0">
              <a:buNone/>
            </a:pPr>
            <a:endParaRPr lang="en-US" dirty="0" smtClean="0"/>
          </a:p>
          <a:p>
            <a:pPr marL="0" indent="0">
              <a:buNone/>
            </a:pPr>
            <a:r>
              <a:rPr lang="en-US" dirty="0" smtClean="0"/>
              <a:t>Or</a:t>
            </a:r>
          </a:p>
          <a:p>
            <a:pPr marL="0" indent="0">
              <a:buNone/>
            </a:pPr>
            <a:endParaRPr lang="en-US" dirty="0"/>
          </a:p>
          <a:p>
            <a:pPr marL="0" indent="0">
              <a:buNone/>
            </a:pPr>
            <a:r>
              <a:rPr lang="en-US" dirty="0" smtClean="0"/>
              <a:t>“The Lord </a:t>
            </a:r>
            <a:r>
              <a:rPr lang="en-US" b="1" dirty="0" smtClean="0">
                <a:solidFill>
                  <a:srgbClr val="FF0000"/>
                </a:solidFill>
              </a:rPr>
              <a:t>formed</a:t>
            </a:r>
            <a:r>
              <a:rPr lang="en-US" dirty="0" smtClean="0"/>
              <a:t> out of ground …”</a:t>
            </a:r>
            <a:endParaRPr lang="en-US" dirty="0"/>
          </a:p>
        </p:txBody>
      </p:sp>
    </p:spTree>
    <p:extLst>
      <p:ext uri="{BB962C8B-B14F-4D97-AF65-F5344CB8AC3E}">
        <p14:creationId xmlns:p14="http://schemas.microsoft.com/office/powerpoint/2010/main" val="11149308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Gen 1:2a – And </a:t>
            </a:r>
            <a:r>
              <a:rPr lang="en-US" b="1" dirty="0">
                <a:solidFill>
                  <a:srgbClr val="FF0000"/>
                </a:solidFill>
              </a:rPr>
              <a:t>the earth</a:t>
            </a:r>
            <a:r>
              <a:rPr lang="en-US" dirty="0"/>
              <a:t> was … (contrast with verse 1</a:t>
            </a:r>
            <a:r>
              <a:rPr lang="en-US" dirty="0" smtClean="0"/>
              <a:t>)</a:t>
            </a:r>
          </a:p>
          <a:p>
            <a:endParaRPr lang="en-US" dirty="0"/>
          </a:p>
          <a:p>
            <a:endParaRPr lang="en-US" dirty="0" smtClean="0"/>
          </a:p>
          <a:p>
            <a:r>
              <a:rPr lang="en-US" dirty="0" smtClean="0"/>
              <a:t>Gen 1:1-3</a:t>
            </a:r>
          </a:p>
          <a:p>
            <a:pPr lvl="1"/>
            <a:r>
              <a:rPr lang="en-US" dirty="0" smtClean="0"/>
              <a:t>What does mean the word “and” in verses 2 and 3?</a:t>
            </a:r>
          </a:p>
          <a:p>
            <a:pPr marL="640080" lvl="1" indent="0">
              <a:buNone/>
            </a:pPr>
            <a:r>
              <a:rPr lang="en-US" dirty="0" smtClean="0"/>
              <a:t>“</a:t>
            </a:r>
            <a:r>
              <a:rPr lang="en-US" dirty="0"/>
              <a:t>In the beginning God created the heavens and the earth. </a:t>
            </a:r>
            <a:r>
              <a:rPr lang="en-US" baseline="30000" dirty="0"/>
              <a:t>2</a:t>
            </a:r>
            <a:r>
              <a:rPr lang="en-US" dirty="0"/>
              <a:t> </a:t>
            </a:r>
            <a:r>
              <a:rPr lang="en-US" b="1" i="1" dirty="0">
                <a:solidFill>
                  <a:srgbClr val="FF0000"/>
                </a:solidFill>
              </a:rPr>
              <a:t>Now</a:t>
            </a:r>
            <a:r>
              <a:rPr lang="en-US" dirty="0"/>
              <a:t> the earth was formless and empty, darkness was over the surface of the deep, and the Spirit of God was hovering over the waters. </a:t>
            </a:r>
            <a:r>
              <a:rPr lang="en-US" baseline="30000" dirty="0"/>
              <a:t>3</a:t>
            </a:r>
            <a:r>
              <a:rPr lang="en-US" dirty="0"/>
              <a:t> </a:t>
            </a:r>
            <a:r>
              <a:rPr lang="en-US" b="1" i="1" dirty="0">
                <a:solidFill>
                  <a:srgbClr val="FF0000"/>
                </a:solidFill>
              </a:rPr>
              <a:t>And</a:t>
            </a:r>
            <a:r>
              <a:rPr lang="en-US" dirty="0"/>
              <a:t> God said, "Let there be light," and there was light</a:t>
            </a:r>
            <a:r>
              <a:rPr lang="en-US" dirty="0" smtClean="0"/>
              <a:t>.” (NIV</a:t>
            </a:r>
            <a:r>
              <a:rPr lang="en-US" dirty="0"/>
              <a:t>)</a:t>
            </a:r>
            <a:endParaRPr lang="en-US" dirty="0" smtClean="0"/>
          </a:p>
        </p:txBody>
      </p:sp>
    </p:spTree>
    <p:extLst>
      <p:ext uri="{BB962C8B-B14F-4D97-AF65-F5344CB8AC3E}">
        <p14:creationId xmlns:p14="http://schemas.microsoft.com/office/powerpoint/2010/main" val="1898919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4000" b="1" dirty="0">
                <a:solidFill>
                  <a:srgbClr val="FF0000"/>
                </a:solidFill>
              </a:rPr>
              <a:t>How </a:t>
            </a:r>
            <a:r>
              <a:rPr lang="en-US" sz="4000" b="1" dirty="0" smtClean="0">
                <a:solidFill>
                  <a:srgbClr val="FF0000"/>
                </a:solidFill>
              </a:rPr>
              <a:t>should we </a:t>
            </a:r>
            <a:r>
              <a:rPr lang="en-US" sz="4000" b="1" dirty="0">
                <a:solidFill>
                  <a:srgbClr val="FF0000"/>
                </a:solidFill>
              </a:rPr>
              <a:t>interpret</a:t>
            </a:r>
            <a:r>
              <a:rPr lang="en-US" sz="4000" dirty="0"/>
              <a:t> the Bible </a:t>
            </a:r>
            <a:r>
              <a:rPr lang="en-US" sz="4000" dirty="0" smtClean="0"/>
              <a:t>so we </a:t>
            </a:r>
            <a:r>
              <a:rPr lang="en-US" sz="4000" dirty="0"/>
              <a:t>can be sure that the result of our </a:t>
            </a:r>
            <a:r>
              <a:rPr lang="en-US" sz="4000" dirty="0" smtClean="0"/>
              <a:t>reading/exegeting</a:t>
            </a:r>
            <a:r>
              <a:rPr lang="en-US" sz="4000" dirty="0"/>
              <a:t> </a:t>
            </a:r>
            <a:r>
              <a:rPr lang="en-US" sz="4000" dirty="0" smtClean="0"/>
              <a:t>produces </a:t>
            </a:r>
            <a:r>
              <a:rPr lang="en-US" sz="4000" dirty="0"/>
              <a:t>a correct understanding of God’s word?</a:t>
            </a:r>
          </a:p>
          <a:p>
            <a:endParaRPr lang="en-US" dirty="0"/>
          </a:p>
        </p:txBody>
      </p:sp>
    </p:spTree>
    <p:extLst>
      <p:ext uri="{BB962C8B-B14F-4D97-AF65-F5344CB8AC3E}">
        <p14:creationId xmlns:p14="http://schemas.microsoft.com/office/powerpoint/2010/main" val="5895365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solidFill>
                  <a:srgbClr val="FF0000"/>
                </a:solidFill>
              </a:rPr>
              <a:t>II. Grammatical </a:t>
            </a:r>
            <a:r>
              <a:rPr lang="en-US" b="1" dirty="0">
                <a:solidFill>
                  <a:srgbClr val="FF0000"/>
                </a:solidFill>
              </a:rPr>
              <a:t>and </a:t>
            </a:r>
            <a:r>
              <a:rPr lang="en-US" b="1" dirty="0" smtClean="0">
                <a:solidFill>
                  <a:srgbClr val="FF0000"/>
                </a:solidFill>
              </a:rPr>
              <a:t>Literary </a:t>
            </a:r>
            <a:r>
              <a:rPr lang="en-US" b="1" dirty="0">
                <a:solidFill>
                  <a:srgbClr val="FF0000"/>
                </a:solidFill>
              </a:rPr>
              <a:t>S</a:t>
            </a:r>
            <a:r>
              <a:rPr lang="en-US" b="1" dirty="0" smtClean="0">
                <a:solidFill>
                  <a:srgbClr val="FF0000"/>
                </a:solidFill>
              </a:rPr>
              <a:t>tudies</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Words </a:t>
            </a:r>
            <a:r>
              <a:rPr lang="en-US" dirty="0"/>
              <a:t>(translation; meaning; statistics; rare words; etc</a:t>
            </a:r>
            <a:r>
              <a:rPr lang="en-US" dirty="0" smtClean="0"/>
              <a:t>.)</a:t>
            </a:r>
          </a:p>
          <a:p>
            <a:pPr lvl="1"/>
            <a:r>
              <a:rPr lang="en-US" i="1" dirty="0"/>
              <a:t>Rakia’</a:t>
            </a:r>
            <a:r>
              <a:rPr lang="en-US" dirty="0" smtClean="0"/>
              <a:t> – firmament, sky, expanse </a:t>
            </a:r>
          </a:p>
          <a:p>
            <a:pPr lvl="1"/>
            <a:r>
              <a:rPr lang="en-US" dirty="0" smtClean="0"/>
              <a:t>Wheat – what kind of wheat are we talking about?</a:t>
            </a:r>
            <a:endParaRPr lang="en-US" dirty="0"/>
          </a:p>
          <a:p>
            <a:r>
              <a:rPr lang="en-US" dirty="0"/>
              <a:t>Grammar (past, present, future tense; prophetic perfect; emphasis – position of words; </a:t>
            </a:r>
            <a:r>
              <a:rPr lang="en-US" dirty="0" smtClean="0"/>
              <a:t>repetitions</a:t>
            </a:r>
            <a:r>
              <a:rPr lang="en-US" dirty="0"/>
              <a:t>; key words; etc.) </a:t>
            </a:r>
          </a:p>
          <a:p>
            <a:r>
              <a:rPr lang="en-US" b="1" dirty="0" smtClean="0">
                <a:solidFill>
                  <a:srgbClr val="FF0000"/>
                </a:solidFill>
              </a:rPr>
              <a:t>Sentences</a:t>
            </a:r>
            <a:r>
              <a:rPr lang="en-US" dirty="0" smtClean="0"/>
              <a:t> </a:t>
            </a:r>
            <a:r>
              <a:rPr lang="en-US" dirty="0"/>
              <a:t>(syntax - combination of words; unique expressions; idiomatic </a:t>
            </a:r>
            <a:r>
              <a:rPr lang="en-US" dirty="0" smtClean="0"/>
              <a:t>expressions)</a:t>
            </a:r>
            <a:endParaRPr lang="en-US" dirty="0"/>
          </a:p>
          <a:p>
            <a:pPr marL="0" indent="0">
              <a:buNone/>
            </a:pPr>
            <a:endParaRPr lang="en-US" dirty="0"/>
          </a:p>
        </p:txBody>
      </p:sp>
    </p:spTree>
    <p:extLst>
      <p:ext uri="{BB962C8B-B14F-4D97-AF65-F5344CB8AC3E}">
        <p14:creationId xmlns:p14="http://schemas.microsoft.com/office/powerpoint/2010/main" val="21556687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Eternal Gospel</a:t>
            </a: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sz="3600" dirty="0" smtClean="0"/>
              <a:t>How many times does this expression occur in the Bible?</a:t>
            </a:r>
            <a:endParaRPr lang="en-US" sz="3600" dirty="0"/>
          </a:p>
        </p:txBody>
      </p:sp>
    </p:spTree>
    <p:extLst>
      <p:ext uri="{BB962C8B-B14F-4D97-AF65-F5344CB8AC3E}">
        <p14:creationId xmlns:p14="http://schemas.microsoft.com/office/powerpoint/2010/main" val="29716400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3600" dirty="0" smtClean="0"/>
              <a:t>It is a </a:t>
            </a:r>
            <a:r>
              <a:rPr lang="en-US" sz="3600" i="1" dirty="0" smtClean="0"/>
              <a:t>hapax legomenon</a:t>
            </a:r>
            <a:r>
              <a:rPr lang="en-US" sz="3600" dirty="0" smtClean="0"/>
              <a:t> – only in Rev 14:6</a:t>
            </a:r>
            <a:endParaRPr lang="en-US" sz="3600" dirty="0"/>
          </a:p>
        </p:txBody>
      </p:sp>
    </p:spTree>
    <p:extLst>
      <p:ext uri="{BB962C8B-B14F-4D97-AF65-F5344CB8AC3E}">
        <p14:creationId xmlns:p14="http://schemas.microsoft.com/office/powerpoint/2010/main" val="3646874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83565"/>
          </a:xfrm>
        </p:spPr>
        <p:txBody>
          <a:bodyPr>
            <a:normAutofit fontScale="90000"/>
          </a:bodyPr>
          <a:lstStyle/>
          <a:p>
            <a:r>
              <a:rPr lang="en-US" b="1" dirty="0" smtClean="0">
                <a:solidFill>
                  <a:srgbClr val="FF0000"/>
                </a:solidFill>
              </a:rPr>
              <a:t>Gen 1:2-3</a:t>
            </a:r>
            <a:endParaRPr lang="en-US" b="1" dirty="0">
              <a:solidFill>
                <a:srgbClr val="FF0000"/>
              </a:solidFill>
            </a:endParaRPr>
          </a:p>
        </p:txBody>
      </p:sp>
      <p:sp>
        <p:nvSpPr>
          <p:cNvPr id="3" name="Content Placeholder 2"/>
          <p:cNvSpPr>
            <a:spLocks noGrp="1"/>
          </p:cNvSpPr>
          <p:nvPr>
            <p:ph idx="1"/>
          </p:nvPr>
        </p:nvSpPr>
        <p:spPr>
          <a:xfrm>
            <a:off x="548640" y="1291590"/>
            <a:ext cx="10805160" cy="5269230"/>
          </a:xfrm>
        </p:spPr>
        <p:txBody>
          <a:bodyPr>
            <a:normAutofit lnSpcReduction="10000"/>
          </a:bodyPr>
          <a:lstStyle/>
          <a:p>
            <a:pPr>
              <a:buNone/>
            </a:pPr>
            <a:r>
              <a:rPr lang="en-US" altLang="en-US" dirty="0" smtClean="0"/>
              <a:t>	</a:t>
            </a:r>
            <a:r>
              <a:rPr lang="cs-CZ" altLang="en-US" dirty="0" smtClean="0"/>
              <a:t>The </a:t>
            </a:r>
            <a:r>
              <a:rPr lang="cs-CZ" altLang="en-US" dirty="0"/>
              <a:t>first verses of the Bible provide the first definition of true life. Life can happen only where the Spirit of God (Gen 1:2b) and the Word of God (Gen 1:3) come together and reign (in the first Creation account, the phrase “and God said” occurs ten times!). </a:t>
            </a:r>
            <a:endParaRPr lang="en-US" altLang="en-US" dirty="0"/>
          </a:p>
          <a:p>
            <a:pPr>
              <a:buNone/>
            </a:pPr>
            <a:endParaRPr lang="en-US" altLang="en-US" b="1" dirty="0" smtClean="0">
              <a:solidFill>
                <a:srgbClr val="FF3300"/>
              </a:solidFill>
            </a:endParaRPr>
          </a:p>
          <a:p>
            <a:pPr>
              <a:buNone/>
            </a:pPr>
            <a:r>
              <a:rPr lang="cs-CZ" altLang="en-US" b="1" dirty="0" smtClean="0">
                <a:solidFill>
                  <a:srgbClr val="FF3300"/>
                </a:solidFill>
              </a:rPr>
              <a:t>Spirit</a:t>
            </a:r>
            <a:r>
              <a:rPr lang="en-US" altLang="en-US" b="1" dirty="0" smtClean="0">
                <a:solidFill>
                  <a:srgbClr val="FF3300"/>
                </a:solidFill>
              </a:rPr>
              <a:t> of God</a:t>
            </a:r>
            <a:r>
              <a:rPr lang="cs-CZ" altLang="en-US" b="1" dirty="0" smtClean="0">
                <a:solidFill>
                  <a:srgbClr val="FF3300"/>
                </a:solidFill>
              </a:rPr>
              <a:t> </a:t>
            </a:r>
            <a:r>
              <a:rPr lang="cs-CZ" altLang="en-US" b="1" dirty="0">
                <a:solidFill>
                  <a:srgbClr val="FF3300"/>
                </a:solidFill>
              </a:rPr>
              <a:t>+ </a:t>
            </a:r>
            <a:r>
              <a:rPr lang="cs-CZ" altLang="en-US" b="1" dirty="0" smtClean="0">
                <a:solidFill>
                  <a:srgbClr val="FF3300"/>
                </a:solidFill>
              </a:rPr>
              <a:t>Word</a:t>
            </a:r>
            <a:r>
              <a:rPr lang="en-US" altLang="en-US" b="1" dirty="0" smtClean="0">
                <a:solidFill>
                  <a:srgbClr val="FF3300"/>
                </a:solidFill>
              </a:rPr>
              <a:t> of God</a:t>
            </a:r>
            <a:r>
              <a:rPr lang="cs-CZ" altLang="en-US" b="1" dirty="0" smtClean="0">
                <a:solidFill>
                  <a:srgbClr val="FF3300"/>
                </a:solidFill>
              </a:rPr>
              <a:t> </a:t>
            </a:r>
            <a:r>
              <a:rPr lang="cs-CZ" altLang="en-US" b="1" dirty="0">
                <a:solidFill>
                  <a:srgbClr val="FF3300"/>
                </a:solidFill>
              </a:rPr>
              <a:t>= </a:t>
            </a:r>
            <a:r>
              <a:rPr lang="cs-CZ" altLang="en-US" b="1" dirty="0" smtClean="0">
                <a:solidFill>
                  <a:srgbClr val="FF3300"/>
                </a:solidFill>
              </a:rPr>
              <a:t>Life</a:t>
            </a:r>
            <a:endParaRPr lang="en-US" altLang="en-US" b="1" dirty="0" smtClean="0">
              <a:solidFill>
                <a:srgbClr val="FF3300"/>
              </a:solidFill>
            </a:endParaRPr>
          </a:p>
          <a:p>
            <a:pPr>
              <a:buNone/>
            </a:pPr>
            <a:r>
              <a:rPr lang="cs-CZ" altLang="en-US" dirty="0" smtClean="0"/>
              <a:t> </a:t>
            </a:r>
            <a:endParaRPr lang="en-US" altLang="en-US" dirty="0" smtClean="0"/>
          </a:p>
          <a:p>
            <a:pPr>
              <a:buNone/>
            </a:pPr>
            <a:r>
              <a:rPr lang="en-US" altLang="en-US" dirty="0" smtClean="0"/>
              <a:t>	</a:t>
            </a:r>
            <a:r>
              <a:rPr lang="cs-CZ" altLang="en-US" dirty="0" smtClean="0"/>
              <a:t>This </a:t>
            </a:r>
            <a:r>
              <a:rPr lang="cs-CZ" altLang="en-US" dirty="0"/>
              <a:t>is correct not only for the creation of a physical life but also for the birth of a spiritual life. A person can be born again only when he or she is born from above—when this person opens himself or herself to the influence of the Holy Spirit (John 3:5-8; Rom 8:14; Titus 3:5) and believes in the Word of God (John 1:12-13; 1 Pet 1:23; James 1:18). The doctrine of regeneration has its root in the biblical Creation story.</a:t>
            </a:r>
            <a:endParaRPr lang="en-US" dirty="0"/>
          </a:p>
        </p:txBody>
      </p:sp>
    </p:spTree>
    <p:extLst>
      <p:ext uri="{BB962C8B-B14F-4D97-AF65-F5344CB8AC3E}">
        <p14:creationId xmlns:p14="http://schemas.microsoft.com/office/powerpoint/2010/main" val="29439979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solidFill>
                  <a:srgbClr val="FF0000"/>
                </a:solidFill>
              </a:rPr>
              <a:t>II. Grammatical </a:t>
            </a:r>
            <a:r>
              <a:rPr lang="en-US" b="1" dirty="0">
                <a:solidFill>
                  <a:srgbClr val="FF0000"/>
                </a:solidFill>
              </a:rPr>
              <a:t>and </a:t>
            </a:r>
            <a:r>
              <a:rPr lang="en-US" b="1" dirty="0" smtClean="0">
                <a:solidFill>
                  <a:srgbClr val="FF0000"/>
                </a:solidFill>
              </a:rPr>
              <a:t>Literary Studies</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Words </a:t>
            </a:r>
            <a:r>
              <a:rPr lang="en-US" dirty="0"/>
              <a:t>(translation; meaning; statistics; rare words; etc</a:t>
            </a:r>
            <a:r>
              <a:rPr lang="en-US" dirty="0" smtClean="0"/>
              <a:t>.)</a:t>
            </a:r>
          </a:p>
          <a:p>
            <a:pPr lvl="1"/>
            <a:r>
              <a:rPr lang="en-US" i="1" dirty="0"/>
              <a:t>Rakia’</a:t>
            </a:r>
            <a:r>
              <a:rPr lang="en-US" dirty="0" smtClean="0"/>
              <a:t> – firmament, sky, expanse </a:t>
            </a:r>
          </a:p>
          <a:p>
            <a:pPr lvl="1"/>
            <a:r>
              <a:rPr lang="en-US" dirty="0" smtClean="0"/>
              <a:t>Wheat – what kind of wheat are we talking about?</a:t>
            </a:r>
            <a:endParaRPr lang="en-US" dirty="0"/>
          </a:p>
          <a:p>
            <a:r>
              <a:rPr lang="en-US" dirty="0"/>
              <a:t>Grammar (past, present, future tense; prophetic perfect; emphasis – position of words; </a:t>
            </a:r>
            <a:r>
              <a:rPr lang="en-US" dirty="0" smtClean="0"/>
              <a:t>repetitions</a:t>
            </a:r>
            <a:r>
              <a:rPr lang="en-US" dirty="0"/>
              <a:t>; key words; etc.) </a:t>
            </a:r>
          </a:p>
          <a:p>
            <a:r>
              <a:rPr lang="en-US" dirty="0" smtClean="0"/>
              <a:t>Sentences </a:t>
            </a:r>
            <a:r>
              <a:rPr lang="en-US" dirty="0"/>
              <a:t>(syntax - combination of words; unique expressions; idiomatic </a:t>
            </a:r>
            <a:r>
              <a:rPr lang="en-US" dirty="0" smtClean="0"/>
              <a:t>expressions)</a:t>
            </a:r>
            <a:endParaRPr lang="en-US" dirty="0"/>
          </a:p>
          <a:p>
            <a:r>
              <a:rPr lang="en-US" b="1" dirty="0" smtClean="0">
                <a:solidFill>
                  <a:srgbClr val="FF0000"/>
                </a:solidFill>
              </a:rPr>
              <a:t>Context</a:t>
            </a:r>
            <a:r>
              <a:rPr lang="en-US" dirty="0" smtClean="0"/>
              <a:t> – a king among all rules; immediate and larger context</a:t>
            </a:r>
            <a:endParaRPr lang="en-US" dirty="0"/>
          </a:p>
          <a:p>
            <a:pPr marL="0" indent="0">
              <a:buNone/>
            </a:pPr>
            <a:endParaRPr lang="en-US" dirty="0"/>
          </a:p>
        </p:txBody>
      </p:sp>
    </p:spTree>
    <p:extLst>
      <p:ext uri="{BB962C8B-B14F-4D97-AF65-F5344CB8AC3E}">
        <p14:creationId xmlns:p14="http://schemas.microsoft.com/office/powerpoint/2010/main" val="17768928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solidFill>
                  <a:srgbClr val="FF0000"/>
                </a:solidFill>
              </a:rPr>
              <a:t>II. Grammatical </a:t>
            </a:r>
            <a:r>
              <a:rPr lang="en-US" b="1" dirty="0">
                <a:solidFill>
                  <a:srgbClr val="FF0000"/>
                </a:solidFill>
              </a:rPr>
              <a:t>and </a:t>
            </a:r>
            <a:r>
              <a:rPr lang="en-US" b="1" dirty="0" smtClean="0">
                <a:solidFill>
                  <a:srgbClr val="FF0000"/>
                </a:solidFill>
              </a:rPr>
              <a:t>Literary </a:t>
            </a:r>
            <a:r>
              <a:rPr lang="en-US" b="1" dirty="0">
                <a:solidFill>
                  <a:srgbClr val="FF0000"/>
                </a:solidFill>
              </a:rPr>
              <a:t>S</a:t>
            </a:r>
            <a:r>
              <a:rPr lang="en-US" b="1" dirty="0" smtClean="0">
                <a:solidFill>
                  <a:srgbClr val="FF0000"/>
                </a:solidFill>
              </a:rPr>
              <a:t>tudies</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Words </a:t>
            </a:r>
            <a:r>
              <a:rPr lang="en-US" dirty="0"/>
              <a:t>(translation; meaning; statistics; rare words; etc</a:t>
            </a:r>
            <a:r>
              <a:rPr lang="en-US" dirty="0" smtClean="0"/>
              <a:t>.)</a:t>
            </a:r>
          </a:p>
          <a:p>
            <a:pPr lvl="1"/>
            <a:r>
              <a:rPr lang="en-US" i="1" dirty="0"/>
              <a:t>Rakia’</a:t>
            </a:r>
            <a:r>
              <a:rPr lang="en-US" dirty="0" smtClean="0"/>
              <a:t> – firmament, sky, expanse </a:t>
            </a:r>
          </a:p>
          <a:p>
            <a:pPr lvl="1"/>
            <a:r>
              <a:rPr lang="en-US" dirty="0" smtClean="0"/>
              <a:t>Wheat – what kind of wheat are we talking about?</a:t>
            </a:r>
            <a:endParaRPr lang="en-US" dirty="0"/>
          </a:p>
          <a:p>
            <a:r>
              <a:rPr lang="en-US" dirty="0"/>
              <a:t>Grammar (past, present, future tense; prophetic perfect; emphasis – position of words; </a:t>
            </a:r>
            <a:r>
              <a:rPr lang="en-US" dirty="0" smtClean="0"/>
              <a:t>repetitions</a:t>
            </a:r>
            <a:r>
              <a:rPr lang="en-US" dirty="0"/>
              <a:t>; key words; etc.) </a:t>
            </a:r>
          </a:p>
          <a:p>
            <a:r>
              <a:rPr lang="en-US" dirty="0" smtClean="0"/>
              <a:t>Sentences </a:t>
            </a:r>
            <a:r>
              <a:rPr lang="en-US" dirty="0"/>
              <a:t>(syntax - combination of words; unique expressions; idiomatic </a:t>
            </a:r>
            <a:r>
              <a:rPr lang="en-US" dirty="0" smtClean="0"/>
              <a:t>expressions)</a:t>
            </a:r>
            <a:endParaRPr lang="en-US" dirty="0"/>
          </a:p>
          <a:p>
            <a:r>
              <a:rPr lang="en-US" dirty="0" smtClean="0"/>
              <a:t>Context – a king among all rules; immediate and larger context</a:t>
            </a:r>
            <a:endParaRPr lang="en-US" dirty="0"/>
          </a:p>
          <a:p>
            <a:r>
              <a:rPr lang="en-US" b="1" dirty="0" smtClean="0">
                <a:solidFill>
                  <a:srgbClr val="FF0000"/>
                </a:solidFill>
              </a:rPr>
              <a:t>Intra- and Inter-textuality</a:t>
            </a:r>
            <a:r>
              <a:rPr lang="en-US" dirty="0" smtClean="0"/>
              <a:t> (intra-textuality and inter-textuality)</a:t>
            </a:r>
          </a:p>
          <a:p>
            <a:pPr marL="0" indent="0">
              <a:buNone/>
            </a:pPr>
            <a:endParaRPr lang="en-US" dirty="0"/>
          </a:p>
        </p:txBody>
      </p:sp>
    </p:spTree>
    <p:extLst>
      <p:ext uri="{BB962C8B-B14F-4D97-AF65-F5344CB8AC3E}">
        <p14:creationId xmlns:p14="http://schemas.microsoft.com/office/powerpoint/2010/main" val="220000091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solidFill>
                  <a:srgbClr val="FF0000"/>
                </a:solidFill>
              </a:rPr>
              <a:t>II. Grammatical </a:t>
            </a:r>
            <a:r>
              <a:rPr lang="en-US" b="1" dirty="0">
                <a:solidFill>
                  <a:srgbClr val="FF0000"/>
                </a:solidFill>
              </a:rPr>
              <a:t>and </a:t>
            </a:r>
            <a:r>
              <a:rPr lang="en-US" b="1" dirty="0" smtClean="0">
                <a:solidFill>
                  <a:srgbClr val="FF0000"/>
                </a:solidFill>
              </a:rPr>
              <a:t>Literary </a:t>
            </a:r>
            <a:r>
              <a:rPr lang="en-US" b="1" dirty="0">
                <a:solidFill>
                  <a:srgbClr val="FF0000"/>
                </a:solidFill>
              </a:rPr>
              <a:t>S</a:t>
            </a:r>
            <a:r>
              <a:rPr lang="en-US" b="1" dirty="0" smtClean="0">
                <a:solidFill>
                  <a:srgbClr val="FF0000"/>
                </a:solidFill>
              </a:rPr>
              <a:t>tudies</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smtClean="0"/>
              <a:t>Words </a:t>
            </a:r>
            <a:r>
              <a:rPr lang="en-US" dirty="0"/>
              <a:t>(translation; meaning; statistics; rare words; etc</a:t>
            </a:r>
            <a:r>
              <a:rPr lang="en-US" dirty="0" smtClean="0"/>
              <a:t>.)</a:t>
            </a:r>
          </a:p>
          <a:p>
            <a:pPr lvl="1"/>
            <a:r>
              <a:rPr lang="en-US" dirty="0" smtClean="0"/>
              <a:t>Rakia – firmament, sky, expanse </a:t>
            </a:r>
          </a:p>
          <a:p>
            <a:pPr lvl="1"/>
            <a:r>
              <a:rPr lang="en-US" dirty="0" smtClean="0"/>
              <a:t>Wheat – what kind of wheat are we talking about?</a:t>
            </a:r>
            <a:endParaRPr lang="en-US" dirty="0"/>
          </a:p>
          <a:p>
            <a:r>
              <a:rPr lang="en-US" dirty="0"/>
              <a:t>Grammar (past, present, future tense; prophetic perfect; emphasis – position of words; </a:t>
            </a:r>
            <a:r>
              <a:rPr lang="en-US" dirty="0" smtClean="0"/>
              <a:t>repetitions</a:t>
            </a:r>
            <a:r>
              <a:rPr lang="en-US" dirty="0"/>
              <a:t>; key words; etc.) </a:t>
            </a:r>
          </a:p>
          <a:p>
            <a:r>
              <a:rPr lang="en-US" dirty="0" smtClean="0"/>
              <a:t>Sentences </a:t>
            </a:r>
            <a:r>
              <a:rPr lang="en-US" dirty="0"/>
              <a:t>(syntax - combination of words; unique expressions; idiomatic </a:t>
            </a:r>
            <a:r>
              <a:rPr lang="en-US" dirty="0" smtClean="0"/>
              <a:t>expressions)</a:t>
            </a:r>
            <a:endParaRPr lang="en-US" dirty="0"/>
          </a:p>
          <a:p>
            <a:r>
              <a:rPr lang="en-US" dirty="0" smtClean="0"/>
              <a:t>Context – a king among all rules; immediate and larger context</a:t>
            </a:r>
            <a:endParaRPr lang="en-US" dirty="0"/>
          </a:p>
          <a:p>
            <a:r>
              <a:rPr lang="en-US" dirty="0" smtClean="0"/>
              <a:t>Intertextuality (intra-textuality and inter-textuality)</a:t>
            </a:r>
          </a:p>
          <a:p>
            <a:r>
              <a:rPr lang="en-US" b="1" dirty="0" smtClean="0">
                <a:solidFill>
                  <a:srgbClr val="FF0000"/>
                </a:solidFill>
              </a:rPr>
              <a:t>Literary structure and features</a:t>
            </a:r>
            <a:r>
              <a:rPr lang="en-US" dirty="0" smtClean="0"/>
              <a:t> </a:t>
            </a:r>
          </a:p>
          <a:p>
            <a:pPr marL="0" indent="0">
              <a:buNone/>
            </a:pPr>
            <a:endParaRPr lang="en-US" dirty="0"/>
          </a:p>
        </p:txBody>
      </p:sp>
    </p:spTree>
    <p:extLst>
      <p:ext uri="{BB962C8B-B14F-4D97-AF65-F5344CB8AC3E}">
        <p14:creationId xmlns:p14="http://schemas.microsoft.com/office/powerpoint/2010/main" val="923519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524000" y="0"/>
            <a:ext cx="9144000" cy="838200"/>
          </a:xfrm>
        </p:spPr>
        <p:txBody>
          <a:bodyPr/>
          <a:lstStyle/>
          <a:p>
            <a:pPr eaLnBrk="1" hangingPunct="1"/>
            <a:r>
              <a:rPr lang="en-US" altLang="en-US" b="1" dirty="0" smtClean="0">
                <a:solidFill>
                  <a:srgbClr val="FF3300"/>
                </a:solidFill>
              </a:rPr>
              <a:t>Literary Structure of Gen 1:1-2:4a</a:t>
            </a:r>
            <a:endParaRPr lang="cs-CZ" altLang="en-US" b="1" smtClean="0">
              <a:solidFill>
                <a:srgbClr val="FF3300"/>
              </a:solidFill>
            </a:endParaRPr>
          </a:p>
        </p:txBody>
      </p:sp>
      <p:sp>
        <p:nvSpPr>
          <p:cNvPr id="27651" name="Rectangle 3"/>
          <p:cNvSpPr>
            <a:spLocks noGrp="1" noChangeArrowheads="1"/>
          </p:cNvSpPr>
          <p:nvPr>
            <p:ph type="body" idx="1"/>
          </p:nvPr>
        </p:nvSpPr>
        <p:spPr>
          <a:xfrm>
            <a:off x="1524000" y="914400"/>
            <a:ext cx="9372600" cy="5943600"/>
          </a:xfrm>
        </p:spPr>
        <p:txBody>
          <a:bodyPr/>
          <a:lstStyle/>
          <a:p>
            <a:pPr eaLnBrk="1" hangingPunct="1">
              <a:lnSpc>
                <a:spcPct val="90000"/>
              </a:lnSpc>
              <a:buFontTx/>
              <a:buNone/>
            </a:pPr>
            <a:r>
              <a:rPr lang="en-US" altLang="en-US" dirty="0" smtClean="0"/>
              <a:t>Introduction – 1:1</a:t>
            </a:r>
          </a:p>
          <a:p>
            <a:pPr eaLnBrk="1" hangingPunct="1">
              <a:lnSpc>
                <a:spcPct val="90000"/>
              </a:lnSpc>
              <a:buFontTx/>
              <a:buNone/>
            </a:pPr>
            <a:r>
              <a:rPr lang="en-US" altLang="en-US" b="1" dirty="0" smtClean="0"/>
              <a:t>Earth:</a:t>
            </a:r>
            <a:r>
              <a:rPr lang="en-US" altLang="en-US" dirty="0" smtClean="0"/>
              <a:t> 	“unformed”   and   “unfilled”      -  1:2</a:t>
            </a:r>
          </a:p>
          <a:p>
            <a:pPr eaLnBrk="1" hangingPunct="1">
              <a:lnSpc>
                <a:spcPct val="90000"/>
              </a:lnSpc>
              <a:buFontTx/>
              <a:buNone/>
            </a:pPr>
            <a:r>
              <a:rPr lang="en-US" altLang="en-US" dirty="0" smtClean="0"/>
              <a:t>			</a:t>
            </a:r>
            <a:r>
              <a:rPr lang="en-US" altLang="en-US" b="1" dirty="0" smtClean="0">
                <a:solidFill>
                  <a:srgbClr val="FF3300"/>
                </a:solidFill>
              </a:rPr>
              <a:t>Forming 		  Filling </a:t>
            </a:r>
            <a:r>
              <a:rPr lang="en-US" altLang="en-US" dirty="0" smtClean="0"/>
              <a:t>         -  1:3ff.	   			</a:t>
            </a:r>
            <a:r>
              <a:rPr lang="en-US" altLang="en-US" b="1" dirty="0" smtClean="0"/>
              <a:t>1. Light		    4. Lights</a:t>
            </a:r>
          </a:p>
          <a:p>
            <a:pPr eaLnBrk="1" hangingPunct="1">
              <a:lnSpc>
                <a:spcPct val="90000"/>
              </a:lnSpc>
              <a:buFontTx/>
              <a:buNone/>
            </a:pPr>
            <a:r>
              <a:rPr lang="en-US" altLang="en-US" b="1" dirty="0" smtClean="0"/>
              <a:t>			2. Sky		    	    5. Birds</a:t>
            </a:r>
          </a:p>
          <a:p>
            <a:pPr eaLnBrk="1" hangingPunct="1">
              <a:lnSpc>
                <a:spcPct val="90000"/>
              </a:lnSpc>
              <a:buFontTx/>
              <a:buNone/>
            </a:pPr>
            <a:r>
              <a:rPr lang="en-US" altLang="en-US" b="1" dirty="0" smtClean="0"/>
              <a:t>			    Water		        Fish</a:t>
            </a:r>
          </a:p>
          <a:p>
            <a:pPr eaLnBrk="1" hangingPunct="1">
              <a:lnSpc>
                <a:spcPct val="90000"/>
              </a:lnSpc>
              <a:buFontTx/>
              <a:buNone/>
            </a:pPr>
            <a:r>
              <a:rPr lang="en-US" altLang="en-US" b="1" dirty="0" smtClean="0"/>
              <a:t>			3. Dry land	    	    6. Animals &amp; Humans</a:t>
            </a:r>
          </a:p>
          <a:p>
            <a:pPr eaLnBrk="1" hangingPunct="1">
              <a:lnSpc>
                <a:spcPct val="90000"/>
              </a:lnSpc>
              <a:buFontTx/>
              <a:buNone/>
            </a:pPr>
            <a:r>
              <a:rPr lang="en-US" altLang="en-US" b="1" dirty="0" smtClean="0">
                <a:solidFill>
                  <a:srgbClr val="FF3300"/>
                </a:solidFill>
              </a:rPr>
              <a:t>				       7. The Sabbath</a:t>
            </a:r>
          </a:p>
          <a:p>
            <a:pPr eaLnBrk="1" hangingPunct="1">
              <a:lnSpc>
                <a:spcPct val="90000"/>
              </a:lnSpc>
              <a:buFontTx/>
              <a:buNone/>
            </a:pPr>
            <a:r>
              <a:rPr lang="en-US" altLang="en-US" b="1" dirty="0" smtClean="0">
                <a:solidFill>
                  <a:srgbClr val="FF3300"/>
                </a:solidFill>
              </a:rPr>
              <a:t>				        </a:t>
            </a:r>
            <a:r>
              <a:rPr lang="en-US" altLang="en-US" b="1" dirty="0" smtClean="0"/>
              <a:t>Palace in Time</a:t>
            </a:r>
          </a:p>
          <a:p>
            <a:pPr eaLnBrk="1" hangingPunct="1">
              <a:lnSpc>
                <a:spcPct val="90000"/>
              </a:lnSpc>
              <a:buFontTx/>
              <a:buNone/>
            </a:pPr>
            <a:r>
              <a:rPr lang="en-US" altLang="en-US" b="1" dirty="0" smtClean="0"/>
              <a:t>			     Holiness = God’s Presence</a:t>
            </a:r>
          </a:p>
          <a:p>
            <a:pPr eaLnBrk="1" hangingPunct="1">
              <a:lnSpc>
                <a:spcPct val="90000"/>
              </a:lnSpc>
              <a:buFontTx/>
              <a:buNone/>
            </a:pPr>
            <a:r>
              <a:rPr lang="en-US" altLang="en-US" dirty="0" smtClean="0"/>
              <a:t>Epilogue – 2:4a</a:t>
            </a:r>
            <a:endParaRPr lang="cs-CZ" altLang="en-US" dirty="0" smtClean="0"/>
          </a:p>
        </p:txBody>
      </p:sp>
    </p:spTree>
    <p:extLst>
      <p:ext uri="{BB962C8B-B14F-4D97-AF65-F5344CB8AC3E}">
        <p14:creationId xmlns:p14="http://schemas.microsoft.com/office/powerpoint/2010/main" val="14260159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z="4000" b="1" dirty="0">
                <a:solidFill>
                  <a:srgbClr val="FF3300"/>
                </a:solidFill>
              </a:rPr>
              <a:t>The Literary Structure of the Second Creation Account</a:t>
            </a:r>
            <a:endParaRPr lang="cs-CZ" altLang="en-US" sz="4000" b="1">
              <a:solidFill>
                <a:srgbClr val="FF3300"/>
              </a:solidFill>
            </a:endParaRPr>
          </a:p>
        </p:txBody>
      </p:sp>
      <p:sp>
        <p:nvSpPr>
          <p:cNvPr id="28675" name="Rectangle 3"/>
          <p:cNvSpPr>
            <a:spLocks noGrp="1" noChangeArrowheads="1"/>
          </p:cNvSpPr>
          <p:nvPr>
            <p:ph type="body" idx="1"/>
          </p:nvPr>
        </p:nvSpPr>
        <p:spPr>
          <a:xfrm>
            <a:off x="1524000" y="1676400"/>
            <a:ext cx="9144000" cy="4876800"/>
          </a:xfrm>
        </p:spPr>
        <p:txBody>
          <a:bodyPr/>
          <a:lstStyle/>
          <a:p>
            <a:pPr eaLnBrk="1" hangingPunct="1">
              <a:buFontTx/>
              <a:buNone/>
            </a:pPr>
            <a:r>
              <a:rPr lang="en-US" altLang="en-US" dirty="0"/>
              <a:t>Introduction – 2:4b-6</a:t>
            </a:r>
          </a:p>
          <a:p>
            <a:pPr eaLnBrk="1" hangingPunct="1">
              <a:buFontTx/>
              <a:buNone/>
            </a:pPr>
            <a:r>
              <a:rPr lang="en-US" altLang="en-US" dirty="0"/>
              <a:t>1. Formation of Man – 2:7</a:t>
            </a:r>
          </a:p>
          <a:p>
            <a:pPr eaLnBrk="1" hangingPunct="1">
              <a:buFontTx/>
              <a:buNone/>
            </a:pPr>
            <a:r>
              <a:rPr lang="en-US" altLang="en-US" dirty="0"/>
              <a:t>2. Planting of a Garden of Eden – 2:8</a:t>
            </a:r>
          </a:p>
          <a:p>
            <a:pPr eaLnBrk="1" hangingPunct="1">
              <a:buFontTx/>
              <a:buNone/>
            </a:pPr>
            <a:r>
              <a:rPr lang="en-US" altLang="en-US" dirty="0"/>
              <a:t>3. Plants, Four Rivers, and the Task – 2:9-15</a:t>
            </a:r>
          </a:p>
          <a:p>
            <a:pPr eaLnBrk="1" hangingPunct="1">
              <a:buFontTx/>
              <a:buNone/>
            </a:pPr>
            <a:r>
              <a:rPr lang="en-US" altLang="en-US" dirty="0"/>
              <a:t>4. God’s First Two Commandments – 2:16-17</a:t>
            </a:r>
          </a:p>
          <a:p>
            <a:pPr eaLnBrk="1" hangingPunct="1">
              <a:buFontTx/>
              <a:buNone/>
            </a:pPr>
            <a:r>
              <a:rPr lang="en-US" altLang="en-US" dirty="0"/>
              <a:t>5. God’s Plan to make a Companion for Adam – 2:18</a:t>
            </a:r>
          </a:p>
          <a:p>
            <a:pPr eaLnBrk="1" hangingPunct="1">
              <a:buFontTx/>
              <a:buNone/>
            </a:pPr>
            <a:r>
              <a:rPr lang="en-US" altLang="en-US" dirty="0"/>
              <a:t>6. Naming of Animals and Creation of Woman – 2:19-22</a:t>
            </a:r>
          </a:p>
          <a:p>
            <a:pPr eaLnBrk="1" hangingPunct="1">
              <a:buFontTx/>
              <a:buNone/>
            </a:pPr>
            <a:r>
              <a:rPr lang="en-US" altLang="en-US" b="1" dirty="0">
                <a:solidFill>
                  <a:srgbClr val="FF3300"/>
                </a:solidFill>
              </a:rPr>
              <a:t>7. Institution of Marriage – 2:23-24</a:t>
            </a:r>
          </a:p>
          <a:p>
            <a:pPr eaLnBrk="1" hangingPunct="1">
              <a:buFontTx/>
              <a:buNone/>
            </a:pPr>
            <a:r>
              <a:rPr lang="en-US" altLang="en-US" dirty="0"/>
              <a:t>Epilogue – 2:25</a:t>
            </a:r>
            <a:endParaRPr lang="cs-CZ" altLang="en-US"/>
          </a:p>
        </p:txBody>
      </p:sp>
    </p:spTree>
    <p:extLst>
      <p:ext uri="{BB962C8B-B14F-4D97-AF65-F5344CB8AC3E}">
        <p14:creationId xmlns:p14="http://schemas.microsoft.com/office/powerpoint/2010/main" val="309804248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Gen 6-9</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The culmination point of the Flood account is the COVENANT.</a:t>
            </a:r>
            <a:endParaRPr lang="en-US" dirty="0"/>
          </a:p>
        </p:txBody>
      </p:sp>
    </p:spTree>
    <p:extLst>
      <p:ext uri="{BB962C8B-B14F-4D97-AF65-F5344CB8AC3E}">
        <p14:creationId xmlns:p14="http://schemas.microsoft.com/office/powerpoint/2010/main" val="1606749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40865"/>
          </a:xfrm>
        </p:spPr>
        <p:txBody>
          <a:bodyPr>
            <a:normAutofit fontScale="90000"/>
          </a:bodyPr>
          <a:lstStyle/>
          <a:p>
            <a:r>
              <a:rPr lang="en-US" b="1" dirty="0">
                <a:solidFill>
                  <a:srgbClr val="FF0000"/>
                </a:solidFill>
              </a:rPr>
              <a:t>What is biblical hermeneutics</a:t>
            </a:r>
            <a:r>
              <a:rPr lang="en-US" dirty="0"/>
              <a:t> (comparison with exegesis and </a:t>
            </a:r>
            <a:r>
              <a:rPr lang="en-US" dirty="0" smtClean="0"/>
              <a:t>preaching or giving </a:t>
            </a:r>
            <a:r>
              <a:rPr lang="en-US" dirty="0"/>
              <a:t>Bible studies)?</a:t>
            </a:r>
            <a:br>
              <a:rPr lang="en-US" dirty="0"/>
            </a:br>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t>Hermeneutics is a </a:t>
            </a:r>
            <a:r>
              <a:rPr lang="en-US" b="1" dirty="0" smtClean="0">
                <a:solidFill>
                  <a:srgbClr val="FF0000"/>
                </a:solidFill>
              </a:rPr>
              <a:t>science and a holy art</a:t>
            </a:r>
            <a:r>
              <a:rPr lang="en-US" dirty="0" smtClean="0"/>
              <a:t> of interpreting the biblical text in </a:t>
            </a:r>
            <a:r>
              <a:rPr lang="en-US" dirty="0"/>
              <a:t>order to ascertain its meaning</a:t>
            </a:r>
            <a:r>
              <a:rPr lang="en-US" dirty="0" smtClean="0"/>
              <a:t>.</a:t>
            </a:r>
          </a:p>
          <a:p>
            <a:r>
              <a:rPr lang="en-US" dirty="0" smtClean="0"/>
              <a:t>This process is subject to </a:t>
            </a:r>
            <a:r>
              <a:rPr lang="en-US" b="1" dirty="0" smtClean="0">
                <a:solidFill>
                  <a:srgbClr val="FF0000"/>
                </a:solidFill>
              </a:rPr>
              <a:t>specific rules</a:t>
            </a:r>
            <a:r>
              <a:rPr lang="en-US" dirty="0" smtClean="0"/>
              <a:t>. Interpreters cannot and should not do whatever they wish!</a:t>
            </a:r>
          </a:p>
          <a:p>
            <a:endParaRPr lang="en-US" dirty="0"/>
          </a:p>
          <a:p>
            <a:r>
              <a:rPr lang="en-US" b="1" dirty="0">
                <a:solidFill>
                  <a:srgbClr val="FF0000"/>
                </a:solidFill>
              </a:rPr>
              <a:t>Hermeneutics </a:t>
            </a:r>
            <a:r>
              <a:rPr lang="en-US" dirty="0"/>
              <a:t>is like a </a:t>
            </a:r>
            <a:r>
              <a:rPr lang="en-US" dirty="0" smtClean="0"/>
              <a:t>cookbook: </a:t>
            </a:r>
            <a:r>
              <a:rPr lang="en-US" b="1" dirty="0">
                <a:solidFill>
                  <a:srgbClr val="FF0000"/>
                </a:solidFill>
              </a:rPr>
              <a:t>exegesis</a:t>
            </a:r>
            <a:r>
              <a:rPr lang="en-US" dirty="0"/>
              <a:t> like </a:t>
            </a:r>
            <a:r>
              <a:rPr lang="en-US" dirty="0" smtClean="0"/>
              <a:t>preparing the dough and a baking </a:t>
            </a:r>
            <a:r>
              <a:rPr lang="en-US" dirty="0"/>
              <a:t>process, and </a:t>
            </a:r>
            <a:r>
              <a:rPr lang="en-US" b="1" dirty="0">
                <a:solidFill>
                  <a:srgbClr val="FF0000"/>
                </a:solidFill>
              </a:rPr>
              <a:t>exposition</a:t>
            </a:r>
            <a:r>
              <a:rPr lang="en-US" dirty="0"/>
              <a:t> (preaching or teaching) like a serving of the freshly baked bread or a cake</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6511245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The Literary Structure</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The literary structure of a book often is an aid to interpreting it. The parallel nature of Daniel's prophecies is an example (see prophecies in chapters 2, 7, 8, 9, 10-12).</a:t>
            </a:r>
          </a:p>
          <a:p>
            <a:pPr marL="0" indent="0">
              <a:buNone/>
            </a:pPr>
            <a:endParaRPr lang="en-US" dirty="0"/>
          </a:p>
          <a:p>
            <a:pPr marL="0" indent="0">
              <a:buNone/>
            </a:pPr>
            <a:r>
              <a:rPr lang="en-US" dirty="0" smtClean="0"/>
              <a:t>Parallel structure of Genesis 1 and 2 (similarities, differences, uniqueness, etc.).</a:t>
            </a:r>
            <a:endParaRPr lang="en-US" dirty="0"/>
          </a:p>
        </p:txBody>
      </p:sp>
    </p:spTree>
    <p:extLst>
      <p:ext uri="{BB962C8B-B14F-4D97-AF65-F5344CB8AC3E}">
        <p14:creationId xmlns:p14="http://schemas.microsoft.com/office/powerpoint/2010/main" val="15821658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solidFill>
                  <a:srgbClr val="FF0000"/>
                </a:solidFill>
              </a:rPr>
              <a:t>II. Grammatical </a:t>
            </a:r>
            <a:r>
              <a:rPr lang="en-US" b="1" dirty="0">
                <a:solidFill>
                  <a:srgbClr val="FF0000"/>
                </a:solidFill>
              </a:rPr>
              <a:t>and </a:t>
            </a:r>
            <a:r>
              <a:rPr lang="en-US" b="1" dirty="0" smtClean="0">
                <a:solidFill>
                  <a:srgbClr val="FF0000"/>
                </a:solidFill>
              </a:rPr>
              <a:t>Literary Studies</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Words </a:t>
            </a:r>
            <a:r>
              <a:rPr lang="en-US" dirty="0"/>
              <a:t>(translation; meaning; statistics; rare words; etc</a:t>
            </a:r>
            <a:r>
              <a:rPr lang="en-US" dirty="0" smtClean="0"/>
              <a:t>.)</a:t>
            </a:r>
          </a:p>
          <a:p>
            <a:pPr lvl="1"/>
            <a:r>
              <a:rPr lang="en-US" i="1" dirty="0"/>
              <a:t>Rakia’</a:t>
            </a:r>
            <a:r>
              <a:rPr lang="en-US" dirty="0" smtClean="0"/>
              <a:t> – firmament, sky, expanse </a:t>
            </a:r>
          </a:p>
          <a:p>
            <a:pPr lvl="1"/>
            <a:r>
              <a:rPr lang="en-US" dirty="0" smtClean="0"/>
              <a:t>Wheat – what kind of wheat are we talking about?</a:t>
            </a:r>
            <a:endParaRPr lang="en-US" dirty="0"/>
          </a:p>
          <a:p>
            <a:r>
              <a:rPr lang="en-US" dirty="0"/>
              <a:t>Grammar (past, present, future tense; prophetic perfect; emphasis – position of words; </a:t>
            </a:r>
            <a:r>
              <a:rPr lang="en-US" dirty="0" smtClean="0"/>
              <a:t>repetitions</a:t>
            </a:r>
            <a:r>
              <a:rPr lang="en-US" dirty="0"/>
              <a:t>; key words; etc.) </a:t>
            </a:r>
          </a:p>
          <a:p>
            <a:r>
              <a:rPr lang="en-US" dirty="0" smtClean="0"/>
              <a:t>Sentences </a:t>
            </a:r>
            <a:r>
              <a:rPr lang="en-US" dirty="0"/>
              <a:t>(syntax - combination of words; unique expressions; idiomatic </a:t>
            </a:r>
            <a:r>
              <a:rPr lang="en-US" dirty="0" smtClean="0"/>
              <a:t>expressions)</a:t>
            </a:r>
            <a:endParaRPr lang="en-US" dirty="0"/>
          </a:p>
          <a:p>
            <a:r>
              <a:rPr lang="en-US" dirty="0" smtClean="0"/>
              <a:t>Context – a king among all rules; immediate and larger context</a:t>
            </a:r>
            <a:endParaRPr lang="en-US" dirty="0"/>
          </a:p>
          <a:p>
            <a:r>
              <a:rPr lang="en-US" dirty="0" smtClean="0"/>
              <a:t>Intertextuality (intra-textuality and inter-textuality)</a:t>
            </a:r>
          </a:p>
          <a:p>
            <a:r>
              <a:rPr lang="en-US" dirty="0" smtClean="0"/>
              <a:t>Literary structure and features </a:t>
            </a:r>
          </a:p>
          <a:p>
            <a:r>
              <a:rPr lang="en-US" b="1" dirty="0" smtClean="0">
                <a:solidFill>
                  <a:srgbClr val="FF0000"/>
                </a:solidFill>
              </a:rPr>
              <a:t>Literary genre</a:t>
            </a:r>
            <a:r>
              <a:rPr lang="en-US" dirty="0" smtClean="0"/>
              <a:t> (narrative; poetry; wisdom; prayer; song; parable; prophecy; geology; history; etc.)</a:t>
            </a:r>
          </a:p>
          <a:p>
            <a:pPr marL="0" indent="0">
              <a:buNone/>
            </a:pPr>
            <a:endParaRPr lang="en-US" dirty="0"/>
          </a:p>
        </p:txBody>
      </p:sp>
    </p:spTree>
    <p:extLst>
      <p:ext uri="{BB962C8B-B14F-4D97-AF65-F5344CB8AC3E}">
        <p14:creationId xmlns:p14="http://schemas.microsoft.com/office/powerpoint/2010/main" val="167979669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What kind of literary genre is Genesis 1-2?</a:t>
            </a:r>
            <a:endParaRPr lang="en-US" b="1" dirty="0">
              <a:solidFill>
                <a:srgbClr val="FF00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600584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 2:4 </a:t>
            </a:r>
            <a:endParaRPr lang="en-US" dirty="0"/>
          </a:p>
        </p:txBody>
      </p:sp>
      <p:sp>
        <p:nvSpPr>
          <p:cNvPr id="3" name="Content Placeholder 2"/>
          <p:cNvSpPr>
            <a:spLocks noGrp="1"/>
          </p:cNvSpPr>
          <p:nvPr>
            <p:ph idx="1"/>
          </p:nvPr>
        </p:nvSpPr>
        <p:spPr/>
        <p:txBody>
          <a:bodyPr/>
          <a:lstStyle/>
          <a:p>
            <a:r>
              <a:rPr lang="en-US" dirty="0" smtClean="0"/>
              <a:t>It is a genealogy (Heb. </a:t>
            </a:r>
            <a:r>
              <a:rPr lang="en-US" i="1" dirty="0" smtClean="0"/>
              <a:t>toledot</a:t>
            </a:r>
            <a:r>
              <a:rPr lang="en-US" dirty="0" smtClean="0"/>
              <a:t>)</a:t>
            </a:r>
          </a:p>
          <a:p>
            <a:r>
              <a:rPr lang="en-US" dirty="0" smtClean="0"/>
              <a:t>Historical and factual account as other genealogies are historical in the book of Genesis – for example, genealogy of Adam, Noah, Abraham (Terah) or Joseph (Jacob).</a:t>
            </a:r>
            <a:endParaRPr lang="en-US" dirty="0"/>
          </a:p>
        </p:txBody>
      </p:sp>
    </p:spTree>
    <p:extLst>
      <p:ext uri="{BB962C8B-B14F-4D97-AF65-F5344CB8AC3E}">
        <p14:creationId xmlns:p14="http://schemas.microsoft.com/office/powerpoint/2010/main" val="224449673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III.	Theological </a:t>
            </a:r>
            <a:r>
              <a:rPr lang="en-US" b="1" dirty="0">
                <a:solidFill>
                  <a:srgbClr val="FF0000"/>
                </a:solidFill>
              </a:rPr>
              <a:t>H</a:t>
            </a:r>
            <a:r>
              <a:rPr lang="en-US" b="1" dirty="0" smtClean="0">
                <a:solidFill>
                  <a:srgbClr val="FF0000"/>
                </a:solidFill>
              </a:rPr>
              <a:t>ermeneutics </a:t>
            </a:r>
            <a:r>
              <a:rPr lang="en-US" b="1" dirty="0">
                <a:solidFill>
                  <a:srgbClr val="FF0000"/>
                </a:solidFill>
              </a:rPr>
              <a:t>– </a:t>
            </a:r>
            <a:r>
              <a:rPr lang="en-US" b="1" dirty="0" smtClean="0">
                <a:solidFill>
                  <a:srgbClr val="FF0000"/>
                </a:solidFill>
              </a:rPr>
              <a:t>Putting Pieces</a:t>
            </a:r>
            <a:br>
              <a:rPr lang="en-US" b="1" dirty="0" smtClean="0">
                <a:solidFill>
                  <a:srgbClr val="FF0000"/>
                </a:solidFill>
              </a:rPr>
            </a:br>
            <a:r>
              <a:rPr lang="en-US" b="1" dirty="0">
                <a:solidFill>
                  <a:srgbClr val="FF0000"/>
                </a:solidFill>
              </a:rPr>
              <a:t>	</a:t>
            </a:r>
            <a:r>
              <a:rPr lang="en-US" b="1" dirty="0" smtClean="0">
                <a:solidFill>
                  <a:srgbClr val="FF0000"/>
                </a:solidFill>
              </a:rPr>
              <a:t>Together</a:t>
            </a:r>
            <a:endParaRPr lang="en-US" b="1" dirty="0">
              <a:solidFill>
                <a:srgbClr val="FF0000"/>
              </a:solidFill>
            </a:endParaRPr>
          </a:p>
        </p:txBody>
      </p:sp>
      <p:sp>
        <p:nvSpPr>
          <p:cNvPr id="3" name="Content Placeholder 2"/>
          <p:cNvSpPr>
            <a:spLocks noGrp="1"/>
          </p:cNvSpPr>
          <p:nvPr>
            <p:ph idx="1"/>
          </p:nvPr>
        </p:nvSpPr>
        <p:spPr>
          <a:xfrm>
            <a:off x="461913" y="1825624"/>
            <a:ext cx="10891887" cy="4697723"/>
          </a:xfrm>
        </p:spPr>
        <p:txBody>
          <a:bodyPr>
            <a:normAutofit/>
          </a:bodyPr>
          <a:lstStyle/>
          <a:p>
            <a:pPr marL="0" indent="0">
              <a:buNone/>
            </a:pPr>
            <a:r>
              <a:rPr lang="en-US" dirty="0" smtClean="0"/>
              <a:t> </a:t>
            </a:r>
            <a:endParaRPr lang="en-US" dirty="0"/>
          </a:p>
          <a:p>
            <a:pPr marL="0" indent="0">
              <a:buNone/>
            </a:pPr>
            <a:endParaRPr lang="en-US" dirty="0" smtClean="0"/>
          </a:p>
        </p:txBody>
      </p:sp>
    </p:spTree>
    <p:extLst>
      <p:ext uri="{BB962C8B-B14F-4D97-AF65-F5344CB8AC3E}">
        <p14:creationId xmlns:p14="http://schemas.microsoft.com/office/powerpoint/2010/main" val="22553098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Seeing the </a:t>
            </a:r>
            <a:r>
              <a:rPr lang="en-US" b="1" dirty="0" smtClean="0">
                <a:solidFill>
                  <a:srgbClr val="FF0000"/>
                </a:solidFill>
              </a:rPr>
              <a:t>Big Picture</a:t>
            </a:r>
            <a:endParaRPr lang="en-US" b="1" dirty="0">
              <a:solidFill>
                <a:srgbClr val="FF0000"/>
              </a:solidFill>
            </a:endParaRPr>
          </a:p>
        </p:txBody>
      </p:sp>
      <p:sp>
        <p:nvSpPr>
          <p:cNvPr id="3" name="Content Placeholder 2"/>
          <p:cNvSpPr>
            <a:spLocks noGrp="1"/>
          </p:cNvSpPr>
          <p:nvPr>
            <p:ph idx="1"/>
          </p:nvPr>
        </p:nvSpPr>
        <p:spPr>
          <a:xfrm>
            <a:off x="838199" y="1825625"/>
            <a:ext cx="10803673" cy="4351338"/>
          </a:xfrm>
        </p:spPr>
        <p:txBody>
          <a:bodyPr/>
          <a:lstStyle/>
          <a:p>
            <a:pPr marL="0" indent="0">
              <a:buNone/>
            </a:pPr>
            <a:r>
              <a:rPr lang="en-US" b="1" dirty="0" smtClean="0">
                <a:solidFill>
                  <a:srgbClr val="FF0000"/>
                </a:solidFill>
              </a:rPr>
              <a:t>Biblical Metanarrative:</a:t>
            </a:r>
            <a:r>
              <a:rPr lang="en-US" dirty="0" smtClean="0"/>
              <a:t> </a:t>
            </a:r>
          </a:p>
          <a:p>
            <a:pPr>
              <a:buFont typeface="Wingdings" panose="05000000000000000000" pitchFamily="2" charset="2"/>
              <a:buChar char="Ø"/>
            </a:pPr>
            <a:r>
              <a:rPr lang="en-US" dirty="0" smtClean="0"/>
              <a:t>Understanding of the Great Controversy (spiritual warfare); recognizing the key issues and events in that controversy. </a:t>
            </a:r>
          </a:p>
          <a:p>
            <a:pPr>
              <a:buFont typeface="Wingdings" panose="05000000000000000000" pitchFamily="2" charset="2"/>
              <a:buChar char="Ø"/>
            </a:pPr>
            <a:r>
              <a:rPr lang="en-US" dirty="0" smtClean="0"/>
              <a:t>Accepting the </a:t>
            </a:r>
            <a:r>
              <a:rPr lang="en-US" dirty="0"/>
              <a:t>close interrelationship/connection between the Old and New </a:t>
            </a:r>
            <a:r>
              <a:rPr lang="en-US" dirty="0" smtClean="0"/>
              <a:t>Testaments.</a:t>
            </a:r>
            <a:endParaRPr lang="en-US" dirty="0"/>
          </a:p>
          <a:p>
            <a:pPr>
              <a:buFont typeface="Wingdings" panose="05000000000000000000" pitchFamily="2" charset="2"/>
              <a:buChar char="Ø"/>
            </a:pPr>
            <a:r>
              <a:rPr lang="en-US" dirty="0" smtClean="0"/>
              <a:t>The Plan of Salvation perspective </a:t>
            </a:r>
            <a:r>
              <a:rPr lang="en-US" dirty="0"/>
              <a:t>(Creation – De-Creation/Fall – Re-Creation Model</a:t>
            </a:r>
            <a:r>
              <a:rPr lang="en-US" dirty="0" smtClean="0"/>
              <a:t>).</a:t>
            </a:r>
          </a:p>
        </p:txBody>
      </p:sp>
    </p:spTree>
    <p:extLst>
      <p:ext uri="{BB962C8B-B14F-4D97-AF65-F5344CB8AC3E}">
        <p14:creationId xmlns:p14="http://schemas.microsoft.com/office/powerpoint/2010/main" val="306355224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Relational Hermeneutics</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We were created into relationship with God, to cultivate/enjoy His presence and live in total dependence on Him. Sin reverses this creation purpose by breaking this relationship with God. However, Christ’s redemption restores us into the right and intimate relationship with God. </a:t>
            </a:r>
          </a:p>
          <a:p>
            <a:pPr marL="0" indent="0">
              <a:buNone/>
            </a:pPr>
            <a:endParaRPr lang="en-US" dirty="0" smtClean="0"/>
          </a:p>
          <a:p>
            <a:pPr lvl="1">
              <a:spcAft>
                <a:spcPts val="600"/>
              </a:spcAft>
            </a:pPr>
            <a:r>
              <a:rPr lang="en-US" sz="2800" dirty="0" smtClean="0"/>
              <a:t>“You </a:t>
            </a:r>
            <a:r>
              <a:rPr lang="en-US" sz="2800" dirty="0"/>
              <a:t>yourselves have seen what I did to Egypt, and how I carried you on eagles' wings and brought you to myself</a:t>
            </a:r>
            <a:r>
              <a:rPr lang="en-US" sz="2800" dirty="0" smtClean="0"/>
              <a:t>.” </a:t>
            </a:r>
            <a:r>
              <a:rPr lang="en-US" sz="2800" dirty="0"/>
              <a:t>(</a:t>
            </a:r>
            <a:r>
              <a:rPr lang="en-US" sz="2800" dirty="0" smtClean="0"/>
              <a:t>Exod </a:t>
            </a:r>
            <a:r>
              <a:rPr lang="en-US" sz="2800" dirty="0"/>
              <a:t>19:4 NIV)</a:t>
            </a:r>
            <a:endParaRPr lang="en-US" sz="2800" dirty="0" smtClean="0"/>
          </a:p>
          <a:p>
            <a:pPr lvl="1">
              <a:spcAft>
                <a:spcPts val="600"/>
              </a:spcAft>
            </a:pPr>
            <a:r>
              <a:rPr lang="en-US" sz="2800" dirty="0" smtClean="0"/>
              <a:t>“Return to Me” (Isa 45:22; Joel 2:12)</a:t>
            </a:r>
          </a:p>
          <a:p>
            <a:pPr lvl="1">
              <a:spcAft>
                <a:spcPts val="600"/>
              </a:spcAft>
            </a:pPr>
            <a:r>
              <a:rPr lang="en-US" sz="2800" dirty="0" smtClean="0"/>
              <a:t>“</a:t>
            </a:r>
            <a:r>
              <a:rPr lang="en-US" sz="2800" dirty="0"/>
              <a:t>And I, when I am lifted </a:t>
            </a:r>
            <a:r>
              <a:rPr lang="en-US" sz="2800" dirty="0" smtClean="0"/>
              <a:t>up</a:t>
            </a:r>
            <a:r>
              <a:rPr lang="en-US" sz="2800" baseline="30000" dirty="0" smtClean="0"/>
              <a:t> </a:t>
            </a:r>
            <a:r>
              <a:rPr lang="en-US" sz="2800" dirty="0"/>
              <a:t>from the earth, will draw all people to myself</a:t>
            </a:r>
            <a:r>
              <a:rPr lang="en-US" sz="2800" dirty="0" smtClean="0"/>
              <a:t>.” </a:t>
            </a:r>
            <a:r>
              <a:rPr lang="en-US" sz="2800" dirty="0"/>
              <a:t>(</a:t>
            </a:r>
            <a:r>
              <a:rPr lang="en-US" sz="2800" dirty="0" smtClean="0"/>
              <a:t>John </a:t>
            </a:r>
            <a:r>
              <a:rPr lang="en-US" sz="2800" dirty="0"/>
              <a:t>12:32 NIV)</a:t>
            </a:r>
          </a:p>
        </p:txBody>
      </p:sp>
    </p:spTree>
    <p:extLst>
      <p:ext uri="{BB962C8B-B14F-4D97-AF65-F5344CB8AC3E}">
        <p14:creationId xmlns:p14="http://schemas.microsoft.com/office/powerpoint/2010/main" val="59909512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585" y="365125"/>
            <a:ext cx="10573215" cy="1325563"/>
          </a:xfrm>
        </p:spPr>
        <p:txBody>
          <a:bodyPr/>
          <a:lstStyle/>
          <a:p>
            <a:pPr indent="-274320"/>
            <a:r>
              <a:rPr lang="en-US" b="1" dirty="0" smtClean="0">
                <a:solidFill>
                  <a:srgbClr val="FF0000"/>
                </a:solidFill>
              </a:rPr>
              <a:t>III.</a:t>
            </a:r>
            <a:r>
              <a:rPr lang="en-US" b="1" dirty="0">
                <a:solidFill>
                  <a:srgbClr val="FF0000"/>
                </a:solidFill>
              </a:rPr>
              <a:t>	Theological Hermeneutics – Putting Pieces</a:t>
            </a:r>
            <a:br>
              <a:rPr lang="en-US" b="1" dirty="0">
                <a:solidFill>
                  <a:srgbClr val="FF0000"/>
                </a:solidFill>
              </a:rPr>
            </a:br>
            <a:r>
              <a:rPr lang="en-US" b="1" dirty="0">
                <a:solidFill>
                  <a:srgbClr val="FF0000"/>
                </a:solidFill>
              </a:rPr>
              <a:t>	Together</a:t>
            </a:r>
          </a:p>
        </p:txBody>
      </p:sp>
      <p:sp>
        <p:nvSpPr>
          <p:cNvPr id="3" name="Content Placeholder 2"/>
          <p:cNvSpPr>
            <a:spLocks noGrp="1"/>
          </p:cNvSpPr>
          <p:nvPr>
            <p:ph idx="1"/>
          </p:nvPr>
        </p:nvSpPr>
        <p:spPr>
          <a:xfrm>
            <a:off x="914401" y="1825624"/>
            <a:ext cx="10439400" cy="4697723"/>
          </a:xfrm>
        </p:spPr>
        <p:txBody>
          <a:bodyPr>
            <a:normAutofit/>
          </a:bodyPr>
          <a:lstStyle/>
          <a:p>
            <a:pPr marL="0" indent="0">
              <a:buNone/>
            </a:pPr>
            <a:r>
              <a:rPr lang="en-US" dirty="0" smtClean="0"/>
              <a:t>Fundamental </a:t>
            </a:r>
            <a:r>
              <a:rPr lang="en-US" dirty="0"/>
              <a:t>approaches:</a:t>
            </a:r>
          </a:p>
          <a:p>
            <a:r>
              <a:rPr lang="en-US" b="1" i="1" dirty="0">
                <a:solidFill>
                  <a:srgbClr val="FF0000"/>
                </a:solidFill>
              </a:rPr>
              <a:t>Sola </a:t>
            </a:r>
            <a:r>
              <a:rPr lang="en-US" b="1" i="1" dirty="0" smtClean="0">
                <a:solidFill>
                  <a:srgbClr val="FF0000"/>
                </a:solidFill>
              </a:rPr>
              <a:t>Scriptura </a:t>
            </a:r>
            <a:r>
              <a:rPr lang="en-US" b="1" dirty="0" smtClean="0">
                <a:solidFill>
                  <a:srgbClr val="FF0000"/>
                </a:solidFill>
              </a:rPr>
              <a:t>– the Bible is always the highest judge</a:t>
            </a:r>
            <a:endParaRPr lang="en-US" b="1" dirty="0">
              <a:solidFill>
                <a:srgbClr val="FF0000"/>
              </a:solidFill>
            </a:endParaRPr>
          </a:p>
          <a:p>
            <a:endParaRPr lang="en-US" dirty="0"/>
          </a:p>
        </p:txBody>
      </p:sp>
    </p:spTree>
    <p:extLst>
      <p:ext uri="{BB962C8B-B14F-4D97-AF65-F5344CB8AC3E}">
        <p14:creationId xmlns:p14="http://schemas.microsoft.com/office/powerpoint/2010/main" val="104255419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III.	Theological </a:t>
            </a:r>
            <a:r>
              <a:rPr lang="en-US" b="1" dirty="0">
                <a:solidFill>
                  <a:srgbClr val="FF0000"/>
                </a:solidFill>
              </a:rPr>
              <a:t>Hermeneutics – Putting Pieces</a:t>
            </a:r>
            <a:br>
              <a:rPr lang="en-US" b="1" dirty="0">
                <a:solidFill>
                  <a:srgbClr val="FF0000"/>
                </a:solidFill>
              </a:rPr>
            </a:br>
            <a:r>
              <a:rPr lang="en-US" b="1" dirty="0">
                <a:solidFill>
                  <a:srgbClr val="FF0000"/>
                </a:solidFill>
              </a:rPr>
              <a:t>	Together</a:t>
            </a:r>
          </a:p>
        </p:txBody>
      </p:sp>
      <p:sp>
        <p:nvSpPr>
          <p:cNvPr id="3" name="Content Placeholder 2"/>
          <p:cNvSpPr>
            <a:spLocks noGrp="1"/>
          </p:cNvSpPr>
          <p:nvPr>
            <p:ph idx="1"/>
          </p:nvPr>
        </p:nvSpPr>
        <p:spPr>
          <a:xfrm>
            <a:off x="936702" y="1825624"/>
            <a:ext cx="10417098" cy="4697723"/>
          </a:xfrm>
        </p:spPr>
        <p:txBody>
          <a:bodyPr>
            <a:normAutofit/>
          </a:bodyPr>
          <a:lstStyle/>
          <a:p>
            <a:pPr marL="0" indent="0">
              <a:buNone/>
            </a:pPr>
            <a:r>
              <a:rPr lang="en-US" dirty="0" smtClean="0"/>
              <a:t>Fundamental </a:t>
            </a:r>
            <a:r>
              <a:rPr lang="en-US" dirty="0"/>
              <a:t>approaches:</a:t>
            </a:r>
          </a:p>
          <a:p>
            <a:r>
              <a:rPr lang="en-US" i="1" dirty="0"/>
              <a:t>Sola Scriptura</a:t>
            </a:r>
          </a:p>
          <a:p>
            <a:r>
              <a:rPr lang="en-US" b="1" i="1" dirty="0">
                <a:solidFill>
                  <a:srgbClr val="FF0000"/>
                </a:solidFill>
              </a:rPr>
              <a:t>Tota Scriptura</a:t>
            </a:r>
            <a:r>
              <a:rPr lang="en-US" i="1" dirty="0"/>
              <a:t> </a:t>
            </a:r>
            <a:r>
              <a:rPr lang="en-US" dirty="0"/>
              <a:t>– unity of the Bible; relationship between Old and New Testaments; covenants </a:t>
            </a:r>
          </a:p>
          <a:p>
            <a:endParaRPr lang="en-US" dirty="0"/>
          </a:p>
        </p:txBody>
      </p:sp>
    </p:spTree>
    <p:extLst>
      <p:ext uri="{BB962C8B-B14F-4D97-AF65-F5344CB8AC3E}">
        <p14:creationId xmlns:p14="http://schemas.microsoft.com/office/powerpoint/2010/main" val="13852174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III.	Theological </a:t>
            </a:r>
            <a:r>
              <a:rPr lang="en-US" b="1" dirty="0">
                <a:solidFill>
                  <a:srgbClr val="FF0000"/>
                </a:solidFill>
              </a:rPr>
              <a:t>Hermeneutics – Putting Pieces</a:t>
            </a:r>
            <a:br>
              <a:rPr lang="en-US" b="1" dirty="0">
                <a:solidFill>
                  <a:srgbClr val="FF0000"/>
                </a:solidFill>
              </a:rPr>
            </a:br>
            <a:r>
              <a:rPr lang="en-US" b="1" dirty="0">
                <a:solidFill>
                  <a:srgbClr val="FF0000"/>
                </a:solidFill>
              </a:rPr>
              <a:t>	Together</a:t>
            </a:r>
          </a:p>
        </p:txBody>
      </p:sp>
      <p:sp>
        <p:nvSpPr>
          <p:cNvPr id="3" name="Content Placeholder 2"/>
          <p:cNvSpPr>
            <a:spLocks noGrp="1"/>
          </p:cNvSpPr>
          <p:nvPr>
            <p:ph idx="1"/>
          </p:nvPr>
        </p:nvSpPr>
        <p:spPr>
          <a:xfrm>
            <a:off x="970157" y="1825624"/>
            <a:ext cx="10383644" cy="4697723"/>
          </a:xfrm>
        </p:spPr>
        <p:txBody>
          <a:bodyPr>
            <a:normAutofit/>
          </a:bodyPr>
          <a:lstStyle/>
          <a:p>
            <a:pPr marL="0" indent="0">
              <a:buNone/>
            </a:pPr>
            <a:r>
              <a:rPr lang="en-US" dirty="0" smtClean="0"/>
              <a:t>Fundamental </a:t>
            </a:r>
            <a:r>
              <a:rPr lang="en-US" dirty="0"/>
              <a:t>approaches:</a:t>
            </a:r>
          </a:p>
          <a:p>
            <a:r>
              <a:rPr lang="en-US" i="1" dirty="0"/>
              <a:t>Sola Scriptura</a:t>
            </a:r>
          </a:p>
          <a:p>
            <a:r>
              <a:rPr lang="en-US" i="1" dirty="0"/>
              <a:t>Tota Scriptura </a:t>
            </a:r>
            <a:r>
              <a:rPr lang="en-US" dirty="0"/>
              <a:t>– unity of the Bible; relationship between Old and New Testaments; covenants </a:t>
            </a:r>
          </a:p>
          <a:p>
            <a:r>
              <a:rPr lang="en-US" b="1" i="1" dirty="0">
                <a:solidFill>
                  <a:srgbClr val="FF0000"/>
                </a:solidFill>
              </a:rPr>
              <a:t>Prima Scriptura</a:t>
            </a:r>
            <a:r>
              <a:rPr lang="en-US" i="1" dirty="0"/>
              <a:t> </a:t>
            </a:r>
            <a:r>
              <a:rPr lang="en-US" dirty="0"/>
              <a:t>(relations to nature; science; the Spirit of Prophecy – writings of Ellen G. White)</a:t>
            </a:r>
          </a:p>
          <a:p>
            <a:endParaRPr lang="en-US" dirty="0"/>
          </a:p>
        </p:txBody>
      </p:sp>
    </p:spTree>
    <p:extLst>
      <p:ext uri="{BB962C8B-B14F-4D97-AF65-F5344CB8AC3E}">
        <p14:creationId xmlns:p14="http://schemas.microsoft.com/office/powerpoint/2010/main" val="3725809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solidFill>
                  <a:srgbClr val="FF0000"/>
                </a:solidFill>
              </a:rPr>
              <a:t>Importance</a:t>
            </a:r>
            <a:r>
              <a:rPr lang="en-US" dirty="0" smtClean="0"/>
              <a:t> </a:t>
            </a:r>
            <a:r>
              <a:rPr lang="en-US" dirty="0"/>
              <a:t>of Biblical hermeneutics (Luke 24:27; John 1:18; 5:39-40; Acts 8:31; Rom 10:14) </a:t>
            </a:r>
            <a:endParaRPr lang="en-US" dirty="0" smtClean="0"/>
          </a:p>
          <a:p>
            <a:endParaRPr lang="en-US" dirty="0" smtClean="0"/>
          </a:p>
          <a:p>
            <a:r>
              <a:rPr lang="en-US" b="1" dirty="0" smtClean="0">
                <a:solidFill>
                  <a:srgbClr val="FF0000"/>
                </a:solidFill>
              </a:rPr>
              <a:t>It is not enough to only read or quote the biblical text; the message needs to be interpreted (not only to “read the Bible as it is” [EGW: against allegorizing and spiritualizing of the plain historical or prophetical biblical texts]).</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197609312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III</a:t>
            </a:r>
            <a:r>
              <a:rPr lang="en-US" b="1" dirty="0">
                <a:solidFill>
                  <a:srgbClr val="FF0000"/>
                </a:solidFill>
              </a:rPr>
              <a:t>.	Theological Hermeneutics – Putting Pieces</a:t>
            </a:r>
            <a:br>
              <a:rPr lang="en-US" b="1" dirty="0">
                <a:solidFill>
                  <a:srgbClr val="FF0000"/>
                </a:solidFill>
              </a:rPr>
            </a:br>
            <a:r>
              <a:rPr lang="en-US" b="1" dirty="0">
                <a:solidFill>
                  <a:srgbClr val="FF0000"/>
                </a:solidFill>
              </a:rPr>
              <a:t>	Together</a:t>
            </a:r>
          </a:p>
        </p:txBody>
      </p:sp>
      <p:sp>
        <p:nvSpPr>
          <p:cNvPr id="3" name="Content Placeholder 2"/>
          <p:cNvSpPr>
            <a:spLocks noGrp="1"/>
          </p:cNvSpPr>
          <p:nvPr>
            <p:ph idx="1"/>
          </p:nvPr>
        </p:nvSpPr>
        <p:spPr>
          <a:xfrm>
            <a:off x="914400" y="1825624"/>
            <a:ext cx="10439400" cy="4697723"/>
          </a:xfrm>
        </p:spPr>
        <p:txBody>
          <a:bodyPr>
            <a:normAutofit/>
          </a:bodyPr>
          <a:lstStyle/>
          <a:p>
            <a:pPr marL="0" indent="0">
              <a:buNone/>
            </a:pPr>
            <a:r>
              <a:rPr lang="en-US" dirty="0" smtClean="0"/>
              <a:t>Fundamental </a:t>
            </a:r>
            <a:r>
              <a:rPr lang="en-US" dirty="0"/>
              <a:t>approaches:</a:t>
            </a:r>
          </a:p>
          <a:p>
            <a:r>
              <a:rPr lang="en-US" i="1" dirty="0"/>
              <a:t>Sola Scriptura</a:t>
            </a:r>
          </a:p>
          <a:p>
            <a:r>
              <a:rPr lang="en-US" i="1" dirty="0"/>
              <a:t>Tota Scriptura </a:t>
            </a:r>
            <a:r>
              <a:rPr lang="en-US" dirty="0"/>
              <a:t>– unity of the Bible; relationship between Old and New Testaments; covenants </a:t>
            </a:r>
          </a:p>
          <a:p>
            <a:r>
              <a:rPr lang="en-US" i="1" dirty="0"/>
              <a:t>Prima Scriptura </a:t>
            </a:r>
            <a:r>
              <a:rPr lang="en-US" dirty="0"/>
              <a:t>(relations to nature; science; the Spirit of Prophecy – writings of Ellen G. White)</a:t>
            </a:r>
          </a:p>
          <a:p>
            <a:r>
              <a:rPr lang="fr-FR" b="1" i="1" dirty="0">
                <a:solidFill>
                  <a:srgbClr val="FF0000"/>
                </a:solidFill>
              </a:rPr>
              <a:t>Analogia Scriptura</a:t>
            </a:r>
            <a:endParaRPr lang="en-US" b="1" i="1" dirty="0">
              <a:solidFill>
                <a:srgbClr val="FF0000"/>
              </a:solidFill>
            </a:endParaRPr>
          </a:p>
          <a:p>
            <a:endParaRPr lang="en-US" dirty="0"/>
          </a:p>
        </p:txBody>
      </p:sp>
    </p:spTree>
    <p:extLst>
      <p:ext uri="{BB962C8B-B14F-4D97-AF65-F5344CB8AC3E}">
        <p14:creationId xmlns:p14="http://schemas.microsoft.com/office/powerpoint/2010/main" val="42754948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III</a:t>
            </a:r>
            <a:r>
              <a:rPr lang="en-US" b="1" dirty="0">
                <a:solidFill>
                  <a:srgbClr val="FF0000"/>
                </a:solidFill>
              </a:rPr>
              <a:t>.	Theological Hermeneutics – Putting Pieces</a:t>
            </a:r>
            <a:br>
              <a:rPr lang="en-US" b="1" dirty="0">
                <a:solidFill>
                  <a:srgbClr val="FF0000"/>
                </a:solidFill>
              </a:rPr>
            </a:br>
            <a:r>
              <a:rPr lang="en-US" b="1" dirty="0">
                <a:solidFill>
                  <a:srgbClr val="FF0000"/>
                </a:solidFill>
              </a:rPr>
              <a:t>	Together</a:t>
            </a:r>
          </a:p>
        </p:txBody>
      </p:sp>
      <p:sp>
        <p:nvSpPr>
          <p:cNvPr id="3" name="Content Placeholder 2"/>
          <p:cNvSpPr>
            <a:spLocks noGrp="1"/>
          </p:cNvSpPr>
          <p:nvPr>
            <p:ph idx="1"/>
          </p:nvPr>
        </p:nvSpPr>
        <p:spPr>
          <a:xfrm>
            <a:off x="981307" y="1825624"/>
            <a:ext cx="10372493" cy="4697723"/>
          </a:xfrm>
        </p:spPr>
        <p:txBody>
          <a:bodyPr>
            <a:normAutofit/>
          </a:bodyPr>
          <a:lstStyle/>
          <a:p>
            <a:pPr marL="0" indent="0">
              <a:buNone/>
            </a:pPr>
            <a:r>
              <a:rPr lang="en-US" dirty="0" smtClean="0"/>
              <a:t>Fundamental </a:t>
            </a:r>
            <a:r>
              <a:rPr lang="en-US" dirty="0"/>
              <a:t>approaches:</a:t>
            </a:r>
          </a:p>
          <a:p>
            <a:r>
              <a:rPr lang="en-US" i="1" dirty="0"/>
              <a:t>Sola Scriptura</a:t>
            </a:r>
          </a:p>
          <a:p>
            <a:r>
              <a:rPr lang="en-US" i="1" dirty="0"/>
              <a:t>Tota Scriptura </a:t>
            </a:r>
            <a:r>
              <a:rPr lang="en-US" dirty="0"/>
              <a:t>– unity of the Bible; relationship between Old and New Testaments; covenants </a:t>
            </a:r>
          </a:p>
          <a:p>
            <a:r>
              <a:rPr lang="en-US" i="1" dirty="0"/>
              <a:t>Prima Scriptura </a:t>
            </a:r>
            <a:r>
              <a:rPr lang="en-US" dirty="0"/>
              <a:t>(relations to nature; science; the Spirit of Prophecy – writings of Ellen G. White)</a:t>
            </a:r>
          </a:p>
          <a:p>
            <a:r>
              <a:rPr lang="fr-FR" i="1" dirty="0"/>
              <a:t>Analogia Scriptura</a:t>
            </a:r>
            <a:endParaRPr lang="en-US" i="1" dirty="0"/>
          </a:p>
          <a:p>
            <a:r>
              <a:rPr lang="fr-FR" b="1" i="1" dirty="0">
                <a:solidFill>
                  <a:srgbClr val="FF0000"/>
                </a:solidFill>
              </a:rPr>
              <a:t>Scriptura </a:t>
            </a:r>
            <a:r>
              <a:rPr lang="fr-FR" b="1" i="1" dirty="0" smtClean="0">
                <a:solidFill>
                  <a:srgbClr val="FF0000"/>
                </a:solidFill>
              </a:rPr>
              <a:t>sui </a:t>
            </a:r>
            <a:r>
              <a:rPr lang="fr-FR" b="1" i="1" dirty="0">
                <a:solidFill>
                  <a:srgbClr val="FF0000"/>
                </a:solidFill>
              </a:rPr>
              <a:t>ipsius </a:t>
            </a:r>
            <a:r>
              <a:rPr lang="fr-FR" b="1" i="1" dirty="0" smtClean="0">
                <a:solidFill>
                  <a:srgbClr val="FF0000"/>
                </a:solidFill>
              </a:rPr>
              <a:t>interpres</a:t>
            </a:r>
            <a:endParaRPr lang="en-US" b="1" i="1" dirty="0">
              <a:solidFill>
                <a:srgbClr val="FF0000"/>
              </a:solidFill>
            </a:endParaRPr>
          </a:p>
        </p:txBody>
      </p:sp>
    </p:spTree>
    <p:extLst>
      <p:ext uri="{BB962C8B-B14F-4D97-AF65-F5344CB8AC3E}">
        <p14:creationId xmlns:p14="http://schemas.microsoft.com/office/powerpoint/2010/main" val="394933535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III</a:t>
            </a:r>
            <a:r>
              <a:rPr lang="en-US" b="1" dirty="0">
                <a:solidFill>
                  <a:srgbClr val="FF0000"/>
                </a:solidFill>
              </a:rPr>
              <a:t>.	Theological Hermeneutics – Putting Pieces</a:t>
            </a:r>
            <a:br>
              <a:rPr lang="en-US" b="1" dirty="0">
                <a:solidFill>
                  <a:srgbClr val="FF0000"/>
                </a:solidFill>
              </a:rPr>
            </a:br>
            <a:r>
              <a:rPr lang="en-US" b="1" dirty="0">
                <a:solidFill>
                  <a:srgbClr val="FF0000"/>
                </a:solidFill>
              </a:rPr>
              <a:t>	Together</a:t>
            </a:r>
          </a:p>
        </p:txBody>
      </p:sp>
      <p:sp>
        <p:nvSpPr>
          <p:cNvPr id="3" name="Content Placeholder 2"/>
          <p:cNvSpPr>
            <a:spLocks noGrp="1"/>
          </p:cNvSpPr>
          <p:nvPr>
            <p:ph idx="1"/>
          </p:nvPr>
        </p:nvSpPr>
        <p:spPr>
          <a:xfrm>
            <a:off x="1025912" y="1825624"/>
            <a:ext cx="10327888" cy="4697723"/>
          </a:xfrm>
        </p:spPr>
        <p:txBody>
          <a:bodyPr>
            <a:normAutofit/>
          </a:bodyPr>
          <a:lstStyle/>
          <a:p>
            <a:pPr marL="0" indent="0">
              <a:buNone/>
            </a:pPr>
            <a:r>
              <a:rPr lang="en-US" dirty="0" smtClean="0"/>
              <a:t>Fundamental </a:t>
            </a:r>
            <a:r>
              <a:rPr lang="en-US" dirty="0"/>
              <a:t>approaches:</a:t>
            </a:r>
          </a:p>
          <a:p>
            <a:r>
              <a:rPr lang="en-US" i="1" dirty="0"/>
              <a:t>Sola Scriptura</a:t>
            </a:r>
          </a:p>
          <a:p>
            <a:r>
              <a:rPr lang="en-US" i="1" dirty="0"/>
              <a:t>Tota Scriptura </a:t>
            </a:r>
            <a:r>
              <a:rPr lang="en-US" dirty="0"/>
              <a:t>– unity of the Bible; relationship between Old and New Testaments; covenants </a:t>
            </a:r>
          </a:p>
          <a:p>
            <a:r>
              <a:rPr lang="en-US" i="1" dirty="0"/>
              <a:t>Prima Scriptura </a:t>
            </a:r>
            <a:r>
              <a:rPr lang="en-US" dirty="0"/>
              <a:t>(relations to nature; science; the Spirit of Prophecy – writings of Ellen G. White)</a:t>
            </a:r>
          </a:p>
          <a:p>
            <a:r>
              <a:rPr lang="fr-FR" i="1" dirty="0"/>
              <a:t>Analogia Scriptura</a:t>
            </a:r>
            <a:endParaRPr lang="en-US" i="1" dirty="0"/>
          </a:p>
          <a:p>
            <a:r>
              <a:rPr lang="fr-FR" i="1" dirty="0"/>
              <a:t>Scriptura </a:t>
            </a:r>
            <a:r>
              <a:rPr lang="fr-FR" i="1" dirty="0" smtClean="0"/>
              <a:t>sui </a:t>
            </a:r>
            <a:r>
              <a:rPr lang="fr-FR" i="1" dirty="0"/>
              <a:t>ipsius interpres</a:t>
            </a:r>
            <a:endParaRPr lang="en-US" i="1" dirty="0"/>
          </a:p>
          <a:p>
            <a:r>
              <a:rPr lang="en-US" b="1" dirty="0">
                <a:solidFill>
                  <a:srgbClr val="FF0000"/>
                </a:solidFill>
              </a:rPr>
              <a:t>Literal versus literalistic reading of Scripture</a:t>
            </a:r>
          </a:p>
          <a:p>
            <a:endParaRPr lang="en-US" dirty="0"/>
          </a:p>
        </p:txBody>
      </p:sp>
    </p:spTree>
    <p:extLst>
      <p:ext uri="{BB962C8B-B14F-4D97-AF65-F5344CB8AC3E}">
        <p14:creationId xmlns:p14="http://schemas.microsoft.com/office/powerpoint/2010/main" val="268170419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III</a:t>
            </a:r>
            <a:r>
              <a:rPr lang="en-US" b="1" dirty="0">
                <a:solidFill>
                  <a:srgbClr val="FF0000"/>
                </a:solidFill>
              </a:rPr>
              <a:t>.	Theological Hermeneutics – Putting Pieces</a:t>
            </a:r>
            <a:br>
              <a:rPr lang="en-US" b="1" dirty="0">
                <a:solidFill>
                  <a:srgbClr val="FF0000"/>
                </a:solidFill>
              </a:rPr>
            </a:br>
            <a:r>
              <a:rPr lang="en-US" b="1" dirty="0">
                <a:solidFill>
                  <a:srgbClr val="FF0000"/>
                </a:solidFill>
              </a:rPr>
              <a:t>	Together</a:t>
            </a:r>
          </a:p>
        </p:txBody>
      </p:sp>
      <p:sp>
        <p:nvSpPr>
          <p:cNvPr id="3" name="Content Placeholder 2"/>
          <p:cNvSpPr>
            <a:spLocks noGrp="1"/>
          </p:cNvSpPr>
          <p:nvPr>
            <p:ph idx="1"/>
          </p:nvPr>
        </p:nvSpPr>
        <p:spPr>
          <a:xfrm>
            <a:off x="1003610" y="1825624"/>
            <a:ext cx="10350190" cy="4697723"/>
          </a:xfrm>
        </p:spPr>
        <p:txBody>
          <a:bodyPr>
            <a:normAutofit fontScale="92500" lnSpcReduction="10000"/>
          </a:bodyPr>
          <a:lstStyle/>
          <a:p>
            <a:pPr marL="0" indent="0">
              <a:buNone/>
            </a:pPr>
            <a:r>
              <a:rPr lang="en-US" dirty="0" smtClean="0"/>
              <a:t>Fundamental </a:t>
            </a:r>
            <a:r>
              <a:rPr lang="en-US" dirty="0"/>
              <a:t>approaches:</a:t>
            </a:r>
          </a:p>
          <a:p>
            <a:r>
              <a:rPr lang="en-US" i="1" dirty="0"/>
              <a:t>Sola Scriptura</a:t>
            </a:r>
          </a:p>
          <a:p>
            <a:r>
              <a:rPr lang="en-US" i="1" dirty="0"/>
              <a:t>Tota Scriptura </a:t>
            </a:r>
            <a:r>
              <a:rPr lang="en-US" dirty="0"/>
              <a:t>– unity of the Bible; relationship between Old and New Testaments; covenants </a:t>
            </a:r>
          </a:p>
          <a:p>
            <a:r>
              <a:rPr lang="en-US" i="1" dirty="0"/>
              <a:t>Prima Scriptura </a:t>
            </a:r>
            <a:r>
              <a:rPr lang="en-US" dirty="0"/>
              <a:t>(relations to nature; science; the Spirit of Prophecy – writings of Ellen G. White)</a:t>
            </a:r>
          </a:p>
          <a:p>
            <a:r>
              <a:rPr lang="fr-FR" i="1" dirty="0"/>
              <a:t>Analogia Scriptura</a:t>
            </a:r>
            <a:endParaRPr lang="en-US" i="1" dirty="0"/>
          </a:p>
          <a:p>
            <a:r>
              <a:rPr lang="fr-FR" i="1" dirty="0"/>
              <a:t>Scriptura </a:t>
            </a:r>
            <a:r>
              <a:rPr lang="fr-FR" i="1" dirty="0" smtClean="0"/>
              <a:t>sui </a:t>
            </a:r>
            <a:r>
              <a:rPr lang="fr-FR" i="1" dirty="0"/>
              <a:t>ipsius interpres</a:t>
            </a:r>
            <a:endParaRPr lang="en-US" i="1" dirty="0"/>
          </a:p>
          <a:p>
            <a:r>
              <a:rPr lang="en-US" dirty="0"/>
              <a:t>Literal versus literalistic reading of Scripture</a:t>
            </a:r>
          </a:p>
          <a:p>
            <a:r>
              <a:rPr lang="en-US" b="1" dirty="0">
                <a:solidFill>
                  <a:srgbClr val="FF0000"/>
                </a:solidFill>
              </a:rPr>
              <a:t>Indicative and Imperative of the </a:t>
            </a:r>
            <a:r>
              <a:rPr lang="en-US" b="1" dirty="0" smtClean="0">
                <a:solidFill>
                  <a:srgbClr val="FF0000"/>
                </a:solidFill>
              </a:rPr>
              <a:t>Gospel – with </a:t>
            </a:r>
            <a:r>
              <a:rPr lang="en-US" b="1" i="1" dirty="0" smtClean="0">
                <a:solidFill>
                  <a:srgbClr val="FF0000"/>
                </a:solidFill>
              </a:rPr>
              <a:t>sola gratia</a:t>
            </a:r>
            <a:r>
              <a:rPr lang="en-US" b="1" dirty="0" smtClean="0">
                <a:solidFill>
                  <a:srgbClr val="FF0000"/>
                </a:solidFill>
              </a:rPr>
              <a:t>, </a:t>
            </a:r>
            <a:r>
              <a:rPr lang="en-US" b="1" i="1" dirty="0" smtClean="0">
                <a:solidFill>
                  <a:srgbClr val="FF0000"/>
                </a:solidFill>
              </a:rPr>
              <a:t>sola</a:t>
            </a:r>
            <a:r>
              <a:rPr lang="en-US" b="1" dirty="0" smtClean="0">
                <a:solidFill>
                  <a:srgbClr val="FF0000"/>
                </a:solidFill>
              </a:rPr>
              <a:t> </a:t>
            </a:r>
            <a:r>
              <a:rPr lang="en-US" b="1" i="1" dirty="0" smtClean="0">
                <a:solidFill>
                  <a:srgbClr val="FF0000"/>
                </a:solidFill>
              </a:rPr>
              <a:t>fide</a:t>
            </a:r>
            <a:r>
              <a:rPr lang="en-US" b="1" dirty="0" smtClean="0">
                <a:solidFill>
                  <a:srgbClr val="FF0000"/>
                </a:solidFill>
              </a:rPr>
              <a:t>, </a:t>
            </a:r>
            <a:r>
              <a:rPr lang="en-US" b="1" i="1" dirty="0" smtClean="0">
                <a:solidFill>
                  <a:srgbClr val="FF0000"/>
                </a:solidFill>
              </a:rPr>
              <a:t>solo Christo</a:t>
            </a:r>
            <a:r>
              <a:rPr lang="en-US" b="1" dirty="0" smtClean="0">
                <a:solidFill>
                  <a:srgbClr val="FF0000"/>
                </a:solidFill>
              </a:rPr>
              <a:t>, </a:t>
            </a:r>
            <a:r>
              <a:rPr lang="en-US" b="1" i="1" dirty="0" smtClean="0">
                <a:solidFill>
                  <a:srgbClr val="FF0000"/>
                </a:solidFill>
              </a:rPr>
              <a:t>soli Deo Gloria</a:t>
            </a:r>
            <a:r>
              <a:rPr lang="en-US" b="1" dirty="0" smtClean="0">
                <a:solidFill>
                  <a:srgbClr val="FF0000"/>
                </a:solidFill>
              </a:rPr>
              <a:t>, </a:t>
            </a:r>
            <a:r>
              <a:rPr lang="en-US" b="1" i="1" dirty="0" smtClean="0">
                <a:solidFill>
                  <a:srgbClr val="FF0000"/>
                </a:solidFill>
              </a:rPr>
              <a:t>sola caritas</a:t>
            </a:r>
            <a:r>
              <a:rPr lang="en-US" b="1" dirty="0" smtClean="0">
                <a:solidFill>
                  <a:srgbClr val="FF0000"/>
                </a:solidFill>
              </a:rPr>
              <a:t>.</a:t>
            </a:r>
            <a:endParaRPr lang="en-US" b="1" dirty="0">
              <a:solidFill>
                <a:srgbClr val="FF0000"/>
              </a:solidFill>
            </a:endParaRPr>
          </a:p>
          <a:p>
            <a:endParaRPr lang="en-US" dirty="0"/>
          </a:p>
        </p:txBody>
      </p:sp>
    </p:spTree>
    <p:extLst>
      <p:ext uri="{BB962C8B-B14F-4D97-AF65-F5344CB8AC3E}">
        <p14:creationId xmlns:p14="http://schemas.microsoft.com/office/powerpoint/2010/main" val="401114801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863" y="365125"/>
            <a:ext cx="10773937" cy="1325563"/>
          </a:xfrm>
        </p:spPr>
        <p:txBody>
          <a:bodyPr/>
          <a:lstStyle/>
          <a:p>
            <a:r>
              <a:rPr lang="en-US" b="1" dirty="0" smtClean="0">
                <a:solidFill>
                  <a:srgbClr val="FF0000"/>
                </a:solidFill>
              </a:rPr>
              <a:t>III</a:t>
            </a:r>
            <a:r>
              <a:rPr lang="en-US" b="1" dirty="0">
                <a:solidFill>
                  <a:srgbClr val="FF0000"/>
                </a:solidFill>
              </a:rPr>
              <a:t>.	Theological Hermeneutics – Putting Pieces</a:t>
            </a:r>
            <a:br>
              <a:rPr lang="en-US" b="1" dirty="0">
                <a:solidFill>
                  <a:srgbClr val="FF0000"/>
                </a:solidFill>
              </a:rPr>
            </a:br>
            <a:r>
              <a:rPr lang="en-US" b="1" dirty="0">
                <a:solidFill>
                  <a:srgbClr val="FF0000"/>
                </a:solidFill>
              </a:rPr>
              <a:t>	Together</a:t>
            </a:r>
          </a:p>
        </p:txBody>
      </p:sp>
      <p:sp>
        <p:nvSpPr>
          <p:cNvPr id="3" name="Content Placeholder 2"/>
          <p:cNvSpPr>
            <a:spLocks noGrp="1"/>
          </p:cNvSpPr>
          <p:nvPr>
            <p:ph idx="1"/>
          </p:nvPr>
        </p:nvSpPr>
        <p:spPr>
          <a:xfrm>
            <a:off x="635621" y="1769868"/>
            <a:ext cx="10662424" cy="4920864"/>
          </a:xfrm>
        </p:spPr>
        <p:txBody>
          <a:bodyPr>
            <a:normAutofit fontScale="85000" lnSpcReduction="10000"/>
          </a:bodyPr>
          <a:lstStyle/>
          <a:p>
            <a:pPr marL="0" indent="0">
              <a:buNone/>
            </a:pPr>
            <a:r>
              <a:rPr lang="en-US" dirty="0" smtClean="0"/>
              <a:t>Fundamental </a:t>
            </a:r>
            <a:r>
              <a:rPr lang="en-US" dirty="0"/>
              <a:t>approaches:</a:t>
            </a:r>
          </a:p>
          <a:p>
            <a:r>
              <a:rPr lang="en-US" i="1" dirty="0"/>
              <a:t>Sola Scriptura</a:t>
            </a:r>
          </a:p>
          <a:p>
            <a:r>
              <a:rPr lang="en-US" i="1" dirty="0"/>
              <a:t>Tota Scriptura </a:t>
            </a:r>
            <a:r>
              <a:rPr lang="en-US" dirty="0"/>
              <a:t>– unity of the Bible; relationship between Old and New Testaments; covenants </a:t>
            </a:r>
          </a:p>
          <a:p>
            <a:r>
              <a:rPr lang="en-US" i="1" dirty="0"/>
              <a:t>Prima Scriptura </a:t>
            </a:r>
            <a:r>
              <a:rPr lang="en-US" dirty="0"/>
              <a:t>(relations to nature; science; the Spirit of Prophecy – writings of Ellen G. White)</a:t>
            </a:r>
          </a:p>
          <a:p>
            <a:r>
              <a:rPr lang="fr-FR" i="1" dirty="0"/>
              <a:t>Analogia Scriptura</a:t>
            </a:r>
            <a:endParaRPr lang="en-US" i="1" dirty="0"/>
          </a:p>
          <a:p>
            <a:r>
              <a:rPr lang="fr-FR" i="1" dirty="0"/>
              <a:t>Scriptura </a:t>
            </a:r>
            <a:r>
              <a:rPr lang="fr-FR" i="1" dirty="0" smtClean="0"/>
              <a:t>sui </a:t>
            </a:r>
            <a:r>
              <a:rPr lang="fr-FR" i="1" dirty="0"/>
              <a:t>ipsius interpres</a:t>
            </a:r>
            <a:endParaRPr lang="en-US" i="1" dirty="0"/>
          </a:p>
          <a:p>
            <a:r>
              <a:rPr lang="en-US" dirty="0"/>
              <a:t>Literal versus literalistic reading of Scripture</a:t>
            </a:r>
          </a:p>
          <a:p>
            <a:r>
              <a:rPr lang="en-US" dirty="0"/>
              <a:t>Indicative and Imperative of the Gospel</a:t>
            </a:r>
          </a:p>
          <a:p>
            <a:r>
              <a:rPr lang="en-US" b="1" dirty="0">
                <a:solidFill>
                  <a:srgbClr val="FF0000"/>
                </a:solidFill>
              </a:rPr>
              <a:t>Establishing guiding </a:t>
            </a:r>
            <a:r>
              <a:rPr lang="en-US" b="1" dirty="0" smtClean="0">
                <a:solidFill>
                  <a:srgbClr val="FF0000"/>
                </a:solidFill>
              </a:rPr>
              <a:t>principles</a:t>
            </a:r>
            <a:r>
              <a:rPr lang="en-US" dirty="0" smtClean="0"/>
              <a:t>, </a:t>
            </a:r>
            <a:r>
              <a:rPr lang="en-US" dirty="0"/>
              <a:t>discovering biblical thinking and trajectory </a:t>
            </a:r>
            <a:r>
              <a:rPr lang="en-US" dirty="0" smtClean="0"/>
              <a:t>(e.g., </a:t>
            </a:r>
            <a:r>
              <a:rPr lang="en-US" dirty="0"/>
              <a:t>the basic trajectory included in our name as Seventh-day Adventist Church); back to Creation (Creation-Ideal) principle; Creation – De-Creation – Re-Creation pattern</a:t>
            </a:r>
          </a:p>
          <a:p>
            <a:pPr marL="0" indent="0">
              <a:buNone/>
            </a:pPr>
            <a:endParaRPr lang="en-US" dirty="0"/>
          </a:p>
        </p:txBody>
      </p:sp>
    </p:spTree>
    <p:extLst>
      <p:ext uri="{BB962C8B-B14F-4D97-AF65-F5344CB8AC3E}">
        <p14:creationId xmlns:p14="http://schemas.microsoft.com/office/powerpoint/2010/main" val="409008022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2956" y="365125"/>
            <a:ext cx="10840844" cy="1325563"/>
          </a:xfrm>
        </p:spPr>
        <p:txBody>
          <a:bodyPr/>
          <a:lstStyle/>
          <a:p>
            <a:r>
              <a:rPr lang="en-US" b="1" dirty="0" smtClean="0">
                <a:solidFill>
                  <a:srgbClr val="FF0000"/>
                </a:solidFill>
              </a:rPr>
              <a:t>III</a:t>
            </a:r>
            <a:r>
              <a:rPr lang="en-US" b="1" dirty="0">
                <a:solidFill>
                  <a:srgbClr val="FF0000"/>
                </a:solidFill>
              </a:rPr>
              <a:t>.	Theological Hermeneutics – Putting Pieces</a:t>
            </a:r>
            <a:br>
              <a:rPr lang="en-US" b="1" dirty="0">
                <a:solidFill>
                  <a:srgbClr val="FF0000"/>
                </a:solidFill>
              </a:rPr>
            </a:br>
            <a:r>
              <a:rPr lang="en-US" b="1" dirty="0">
                <a:solidFill>
                  <a:srgbClr val="FF0000"/>
                </a:solidFill>
              </a:rPr>
              <a:t>	Together</a:t>
            </a:r>
          </a:p>
        </p:txBody>
      </p:sp>
      <p:sp>
        <p:nvSpPr>
          <p:cNvPr id="3" name="Content Placeholder 2"/>
          <p:cNvSpPr>
            <a:spLocks noGrp="1"/>
          </p:cNvSpPr>
          <p:nvPr>
            <p:ph idx="1"/>
          </p:nvPr>
        </p:nvSpPr>
        <p:spPr>
          <a:xfrm>
            <a:off x="635620" y="1825624"/>
            <a:ext cx="10762785" cy="4697723"/>
          </a:xfrm>
        </p:spPr>
        <p:txBody>
          <a:bodyPr>
            <a:normAutofit fontScale="77500" lnSpcReduction="20000"/>
          </a:bodyPr>
          <a:lstStyle/>
          <a:p>
            <a:pPr marL="0" indent="0">
              <a:buNone/>
            </a:pPr>
            <a:r>
              <a:rPr lang="en-US" dirty="0" smtClean="0"/>
              <a:t>Fundamental </a:t>
            </a:r>
            <a:r>
              <a:rPr lang="en-US" dirty="0"/>
              <a:t>approaches:</a:t>
            </a:r>
          </a:p>
          <a:p>
            <a:r>
              <a:rPr lang="en-US" i="1" dirty="0"/>
              <a:t>Sola Scriptura</a:t>
            </a:r>
          </a:p>
          <a:p>
            <a:r>
              <a:rPr lang="en-US" i="1" dirty="0"/>
              <a:t>Tota Scriptura </a:t>
            </a:r>
            <a:r>
              <a:rPr lang="en-US" dirty="0"/>
              <a:t>– unity of the Bible; relationship between Old and New Testaments; covenants </a:t>
            </a:r>
          </a:p>
          <a:p>
            <a:r>
              <a:rPr lang="en-US" i="1" dirty="0"/>
              <a:t>Prima Scriptura </a:t>
            </a:r>
            <a:r>
              <a:rPr lang="en-US" dirty="0"/>
              <a:t>(relations to nature; science; the Spirit of Prophecy – writings of Ellen G. White)</a:t>
            </a:r>
          </a:p>
          <a:p>
            <a:r>
              <a:rPr lang="fr-FR" i="1" dirty="0"/>
              <a:t>Analogia Scriptura</a:t>
            </a:r>
            <a:endParaRPr lang="en-US" i="1" dirty="0"/>
          </a:p>
          <a:p>
            <a:r>
              <a:rPr lang="fr-FR" i="1" dirty="0"/>
              <a:t>Scriptura </a:t>
            </a:r>
            <a:r>
              <a:rPr lang="fr-FR" i="1" dirty="0" smtClean="0"/>
              <a:t>sui </a:t>
            </a:r>
            <a:r>
              <a:rPr lang="fr-FR" i="1" dirty="0"/>
              <a:t>ipsius interpres</a:t>
            </a:r>
            <a:endParaRPr lang="en-US" i="1" dirty="0"/>
          </a:p>
          <a:p>
            <a:r>
              <a:rPr lang="en-US" dirty="0"/>
              <a:t>Literal versus literalistic reading of Scripture</a:t>
            </a:r>
          </a:p>
          <a:p>
            <a:r>
              <a:rPr lang="en-US" dirty="0"/>
              <a:t>Indicative and Imperative of the Gospel</a:t>
            </a:r>
          </a:p>
          <a:p>
            <a:r>
              <a:rPr lang="en-US" dirty="0"/>
              <a:t>Establishing guiding principles, discovering biblical thinking and trajectory (example, the basic trajectory included in our name as Seventh-day Adventist Church); back to Creation (Creation-Ideal) principle; Creation – De-Creation – Re-Creation </a:t>
            </a:r>
            <a:r>
              <a:rPr lang="en-US" dirty="0" smtClean="0"/>
              <a:t>pattern</a:t>
            </a:r>
            <a:endParaRPr lang="en-US" dirty="0"/>
          </a:p>
          <a:p>
            <a:r>
              <a:rPr lang="en-US" b="1" dirty="0">
                <a:solidFill>
                  <a:srgbClr val="FF0000"/>
                </a:solidFill>
              </a:rPr>
              <a:t>Hebrew </a:t>
            </a:r>
            <a:r>
              <a:rPr lang="en-US" b="1" dirty="0" smtClean="0">
                <a:solidFill>
                  <a:srgbClr val="FF0000"/>
                </a:solidFill>
              </a:rPr>
              <a:t>thinking</a:t>
            </a:r>
            <a:r>
              <a:rPr lang="en-US" dirty="0" smtClean="0"/>
              <a:t> (Micah 6:8; Rev 14:12)</a:t>
            </a:r>
            <a:endParaRPr lang="en-US" dirty="0"/>
          </a:p>
          <a:p>
            <a:endParaRPr lang="en-US" dirty="0"/>
          </a:p>
        </p:txBody>
      </p:sp>
    </p:spTree>
    <p:extLst>
      <p:ext uri="{BB962C8B-B14F-4D97-AF65-F5344CB8AC3E}">
        <p14:creationId xmlns:p14="http://schemas.microsoft.com/office/powerpoint/2010/main" val="30068874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898" y="365125"/>
            <a:ext cx="10918902" cy="1325563"/>
          </a:xfrm>
        </p:spPr>
        <p:txBody>
          <a:bodyPr/>
          <a:lstStyle/>
          <a:p>
            <a:r>
              <a:rPr lang="en-US" b="1" dirty="0" smtClean="0">
                <a:solidFill>
                  <a:srgbClr val="FF0000"/>
                </a:solidFill>
              </a:rPr>
              <a:t>III</a:t>
            </a:r>
            <a:r>
              <a:rPr lang="en-US" b="1" dirty="0">
                <a:solidFill>
                  <a:srgbClr val="FF0000"/>
                </a:solidFill>
              </a:rPr>
              <a:t>.	Theological Hermeneutics – Putting Pieces</a:t>
            </a:r>
            <a:br>
              <a:rPr lang="en-US" b="1" dirty="0">
                <a:solidFill>
                  <a:srgbClr val="FF0000"/>
                </a:solidFill>
              </a:rPr>
            </a:br>
            <a:r>
              <a:rPr lang="en-US" b="1" dirty="0">
                <a:solidFill>
                  <a:srgbClr val="FF0000"/>
                </a:solidFill>
              </a:rPr>
              <a:t>	Together</a:t>
            </a:r>
          </a:p>
        </p:txBody>
      </p:sp>
      <p:sp>
        <p:nvSpPr>
          <p:cNvPr id="3" name="Content Placeholder 2"/>
          <p:cNvSpPr>
            <a:spLocks noGrp="1"/>
          </p:cNvSpPr>
          <p:nvPr>
            <p:ph idx="1"/>
          </p:nvPr>
        </p:nvSpPr>
        <p:spPr>
          <a:xfrm>
            <a:off x="557561" y="1706137"/>
            <a:ext cx="10829693" cy="5073804"/>
          </a:xfrm>
        </p:spPr>
        <p:txBody>
          <a:bodyPr>
            <a:normAutofit fontScale="55000" lnSpcReduction="20000"/>
          </a:bodyPr>
          <a:lstStyle/>
          <a:p>
            <a:pPr marL="0" indent="0">
              <a:buNone/>
            </a:pPr>
            <a:r>
              <a:rPr lang="en-US" sz="4000" dirty="0" smtClean="0"/>
              <a:t>Fundamental </a:t>
            </a:r>
            <a:r>
              <a:rPr lang="en-US" sz="4000" dirty="0"/>
              <a:t>approaches:</a:t>
            </a:r>
          </a:p>
          <a:p>
            <a:r>
              <a:rPr lang="en-US" sz="4000" i="1" dirty="0"/>
              <a:t>Sola Scriptura</a:t>
            </a:r>
          </a:p>
          <a:p>
            <a:r>
              <a:rPr lang="en-US" sz="4000" i="1" dirty="0"/>
              <a:t>Tota Scriptura </a:t>
            </a:r>
            <a:r>
              <a:rPr lang="en-US" sz="4000" dirty="0"/>
              <a:t>– unity of the Bible; relationship between Old and New Testaments; covenants </a:t>
            </a:r>
          </a:p>
          <a:p>
            <a:r>
              <a:rPr lang="en-US" sz="4000" dirty="0"/>
              <a:t>Prima Scriptura (relations to nature; science; the Spirit of Prophecy – writings of Ellen G. White)</a:t>
            </a:r>
          </a:p>
          <a:p>
            <a:r>
              <a:rPr lang="fr-FR" sz="4000" i="1" dirty="0"/>
              <a:t>Analogia Scriptura</a:t>
            </a:r>
            <a:endParaRPr lang="en-US" sz="4000" i="1" dirty="0"/>
          </a:p>
          <a:p>
            <a:r>
              <a:rPr lang="fr-FR" sz="4000" i="1" dirty="0"/>
              <a:t>Scriptura </a:t>
            </a:r>
            <a:r>
              <a:rPr lang="fr-FR" sz="4000" i="1" dirty="0" smtClean="0"/>
              <a:t>sui </a:t>
            </a:r>
            <a:r>
              <a:rPr lang="fr-FR" sz="4000" i="1" dirty="0"/>
              <a:t>ipsius interpres</a:t>
            </a:r>
            <a:endParaRPr lang="en-US" sz="4000" i="1" dirty="0"/>
          </a:p>
          <a:p>
            <a:r>
              <a:rPr lang="en-US" sz="4000" dirty="0"/>
              <a:t>Literal versus literalistic reading of Scripture</a:t>
            </a:r>
          </a:p>
          <a:p>
            <a:r>
              <a:rPr lang="en-US" sz="4000" dirty="0"/>
              <a:t>Indicative and Imperative of the Gospel</a:t>
            </a:r>
          </a:p>
          <a:p>
            <a:r>
              <a:rPr lang="en-US" sz="4000" dirty="0"/>
              <a:t>Establishing guiding principles, discovering biblical thinking and trajectory </a:t>
            </a:r>
            <a:r>
              <a:rPr lang="en-US" sz="4000" dirty="0" smtClean="0"/>
              <a:t>(e.g., </a:t>
            </a:r>
            <a:r>
              <a:rPr lang="en-US" sz="4000" dirty="0"/>
              <a:t>the basic trajectory included in our name as Seventh-day Adventist Church); back to Creation (Creation-Ideal) principle; Creation – De-Creation – Re-Creation </a:t>
            </a:r>
            <a:r>
              <a:rPr lang="en-US" sz="4000" dirty="0" smtClean="0"/>
              <a:t>pattern</a:t>
            </a:r>
            <a:endParaRPr lang="en-US" sz="4000" dirty="0"/>
          </a:p>
          <a:p>
            <a:r>
              <a:rPr lang="en-US" sz="4000" dirty="0"/>
              <a:t>Hebrew </a:t>
            </a:r>
            <a:r>
              <a:rPr lang="en-US" sz="4000" dirty="0" smtClean="0"/>
              <a:t>thinking (Micah 6:8; Rev 14:12)</a:t>
            </a:r>
            <a:endParaRPr lang="en-US" sz="4000" dirty="0"/>
          </a:p>
          <a:p>
            <a:r>
              <a:rPr lang="en-US" sz="4000" b="1" dirty="0">
                <a:solidFill>
                  <a:srgbClr val="FF0000"/>
                </a:solidFill>
              </a:rPr>
              <a:t>Cosmology and Cosmogony</a:t>
            </a:r>
            <a:r>
              <a:rPr lang="en-US" sz="4000" dirty="0"/>
              <a:t> </a:t>
            </a:r>
          </a:p>
        </p:txBody>
      </p:sp>
    </p:spTree>
    <p:extLst>
      <p:ext uri="{BB962C8B-B14F-4D97-AF65-F5344CB8AC3E}">
        <p14:creationId xmlns:p14="http://schemas.microsoft.com/office/powerpoint/2010/main" val="37113344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73" y="365125"/>
            <a:ext cx="11141927" cy="1325563"/>
          </a:xfrm>
        </p:spPr>
        <p:txBody>
          <a:bodyPr/>
          <a:lstStyle/>
          <a:p>
            <a:r>
              <a:rPr lang="en-US" b="1" dirty="0" smtClean="0">
                <a:solidFill>
                  <a:srgbClr val="FF0000"/>
                </a:solidFill>
              </a:rPr>
              <a:t>III</a:t>
            </a:r>
            <a:r>
              <a:rPr lang="en-US" b="1" dirty="0">
                <a:solidFill>
                  <a:srgbClr val="FF0000"/>
                </a:solidFill>
              </a:rPr>
              <a:t>.	Theological Hermeneutics – Putting Pieces</a:t>
            </a:r>
            <a:br>
              <a:rPr lang="en-US" b="1" dirty="0">
                <a:solidFill>
                  <a:srgbClr val="FF0000"/>
                </a:solidFill>
              </a:rPr>
            </a:br>
            <a:r>
              <a:rPr lang="en-US" b="1" dirty="0">
                <a:solidFill>
                  <a:srgbClr val="FF0000"/>
                </a:solidFill>
              </a:rPr>
              <a:t>	Together</a:t>
            </a:r>
          </a:p>
        </p:txBody>
      </p:sp>
      <p:sp>
        <p:nvSpPr>
          <p:cNvPr id="3" name="Content Placeholder 2"/>
          <p:cNvSpPr>
            <a:spLocks noGrp="1"/>
          </p:cNvSpPr>
          <p:nvPr>
            <p:ph idx="1"/>
          </p:nvPr>
        </p:nvSpPr>
        <p:spPr>
          <a:xfrm>
            <a:off x="262890" y="1728439"/>
            <a:ext cx="11489228" cy="5129561"/>
          </a:xfrm>
        </p:spPr>
        <p:txBody>
          <a:bodyPr>
            <a:normAutofit fontScale="70000" lnSpcReduction="20000"/>
          </a:bodyPr>
          <a:lstStyle/>
          <a:p>
            <a:pPr marL="0" indent="0">
              <a:buNone/>
            </a:pPr>
            <a:r>
              <a:rPr lang="en-US" dirty="0" smtClean="0"/>
              <a:t>Fundamental </a:t>
            </a:r>
            <a:r>
              <a:rPr lang="en-US" dirty="0"/>
              <a:t>approaches:</a:t>
            </a:r>
          </a:p>
          <a:p>
            <a:r>
              <a:rPr lang="en-US" i="1" dirty="0"/>
              <a:t>Sola Scriptura</a:t>
            </a:r>
          </a:p>
          <a:p>
            <a:r>
              <a:rPr lang="en-US" i="1" dirty="0"/>
              <a:t>Tota Scriptura </a:t>
            </a:r>
            <a:r>
              <a:rPr lang="en-US" dirty="0"/>
              <a:t>– unity of the Bible; relationship between Old and New Testaments; covenants </a:t>
            </a:r>
          </a:p>
          <a:p>
            <a:r>
              <a:rPr lang="en-US" i="1" dirty="0"/>
              <a:t>Prima Scriptura </a:t>
            </a:r>
            <a:r>
              <a:rPr lang="en-US" dirty="0"/>
              <a:t>(relations to nature; science; the Spirit of Prophecy – writings of Ellen G. White)</a:t>
            </a:r>
          </a:p>
          <a:p>
            <a:r>
              <a:rPr lang="fr-FR" i="1" dirty="0"/>
              <a:t>Analogia Scriptura</a:t>
            </a:r>
            <a:endParaRPr lang="en-US" i="1" dirty="0"/>
          </a:p>
          <a:p>
            <a:r>
              <a:rPr lang="fr-FR" i="1" dirty="0"/>
              <a:t>Scriptura </a:t>
            </a:r>
            <a:r>
              <a:rPr lang="fr-FR" i="1" dirty="0" smtClean="0"/>
              <a:t>sui </a:t>
            </a:r>
            <a:r>
              <a:rPr lang="fr-FR" i="1" dirty="0"/>
              <a:t>ipsius interpres</a:t>
            </a:r>
            <a:endParaRPr lang="en-US" i="1" dirty="0"/>
          </a:p>
          <a:p>
            <a:r>
              <a:rPr lang="en-US" dirty="0"/>
              <a:t>Literal versus literalistic reading of Scripture</a:t>
            </a:r>
          </a:p>
          <a:p>
            <a:r>
              <a:rPr lang="en-US" dirty="0"/>
              <a:t>Indicative and Imperative of the Gospel</a:t>
            </a:r>
          </a:p>
          <a:p>
            <a:r>
              <a:rPr lang="en-US" dirty="0"/>
              <a:t>Establishing guiding </a:t>
            </a:r>
            <a:r>
              <a:rPr lang="en-US" dirty="0" smtClean="0"/>
              <a:t>principles, discovering biblical thinking and trajectory (e.g., the basic trajectory included in our name as Seventh-day Adventist Church); back </a:t>
            </a:r>
            <a:r>
              <a:rPr lang="en-US" dirty="0"/>
              <a:t>to Creation (Creation-Ideal) principle; Creation – De-Creation – </a:t>
            </a:r>
            <a:r>
              <a:rPr lang="en-US" dirty="0" smtClean="0"/>
              <a:t>Re-Creation pattern</a:t>
            </a:r>
            <a:endParaRPr lang="en-US" dirty="0"/>
          </a:p>
          <a:p>
            <a:r>
              <a:rPr lang="en-US" dirty="0"/>
              <a:t>Hebrew </a:t>
            </a:r>
            <a:r>
              <a:rPr lang="en-US" dirty="0" smtClean="0"/>
              <a:t>thinking (Micah 6:8; Rev 14:12)</a:t>
            </a:r>
            <a:endParaRPr lang="en-US" dirty="0"/>
          </a:p>
          <a:p>
            <a:r>
              <a:rPr lang="en-US" dirty="0"/>
              <a:t>Cosmology and </a:t>
            </a:r>
            <a:r>
              <a:rPr lang="en-US" dirty="0" smtClean="0"/>
              <a:t>Cosmogony</a:t>
            </a:r>
          </a:p>
          <a:p>
            <a:r>
              <a:rPr lang="en-US" b="1" dirty="0" smtClean="0">
                <a:solidFill>
                  <a:srgbClr val="FF0000"/>
                </a:solidFill>
              </a:rPr>
              <a:t>Theology and History</a:t>
            </a:r>
            <a:r>
              <a:rPr lang="en-US" dirty="0" smtClean="0"/>
              <a:t> – Both components/ingredients are crucial and inseparable; Biblical message/theology is rooted in history; theology becomes ideology or philosophy without history; no cyclical but linear understanding of time which points to its goal/culmination: the Second Coming of Christ (see Gen 1-2; Matt 1; 1 </a:t>
            </a:r>
            <a:r>
              <a:rPr lang="en-US" dirty="0" err="1" smtClean="0"/>
              <a:t>Cor</a:t>
            </a:r>
            <a:r>
              <a:rPr lang="en-US" dirty="0" smtClean="0"/>
              <a:t> 15). </a:t>
            </a:r>
            <a:endParaRPr lang="en-US" dirty="0"/>
          </a:p>
        </p:txBody>
      </p:sp>
    </p:spTree>
    <p:extLst>
      <p:ext uri="{BB962C8B-B14F-4D97-AF65-F5344CB8AC3E}">
        <p14:creationId xmlns:p14="http://schemas.microsoft.com/office/powerpoint/2010/main" val="21526478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73" y="365125"/>
            <a:ext cx="11141927" cy="1325563"/>
          </a:xfrm>
        </p:spPr>
        <p:txBody>
          <a:bodyPr/>
          <a:lstStyle/>
          <a:p>
            <a:r>
              <a:rPr lang="en-US" b="1" dirty="0" smtClean="0">
                <a:solidFill>
                  <a:srgbClr val="FF0000"/>
                </a:solidFill>
              </a:rPr>
              <a:t>III</a:t>
            </a:r>
            <a:r>
              <a:rPr lang="en-US" b="1" dirty="0">
                <a:solidFill>
                  <a:srgbClr val="FF0000"/>
                </a:solidFill>
              </a:rPr>
              <a:t>.	Theological Hermeneutics – Putting Pieces</a:t>
            </a:r>
            <a:br>
              <a:rPr lang="en-US" b="1" dirty="0">
                <a:solidFill>
                  <a:srgbClr val="FF0000"/>
                </a:solidFill>
              </a:rPr>
            </a:br>
            <a:r>
              <a:rPr lang="en-US" b="1" dirty="0">
                <a:solidFill>
                  <a:srgbClr val="FF0000"/>
                </a:solidFill>
              </a:rPr>
              <a:t>	Together</a:t>
            </a:r>
          </a:p>
        </p:txBody>
      </p:sp>
      <p:sp>
        <p:nvSpPr>
          <p:cNvPr id="3" name="Content Placeholder 2"/>
          <p:cNvSpPr>
            <a:spLocks noGrp="1"/>
          </p:cNvSpPr>
          <p:nvPr>
            <p:ph idx="1"/>
          </p:nvPr>
        </p:nvSpPr>
        <p:spPr>
          <a:xfrm>
            <a:off x="262890" y="1728439"/>
            <a:ext cx="11224259" cy="5129561"/>
          </a:xfrm>
        </p:spPr>
        <p:txBody>
          <a:bodyPr>
            <a:normAutofit fontScale="77500" lnSpcReduction="20000"/>
          </a:bodyPr>
          <a:lstStyle/>
          <a:p>
            <a:pPr marL="0" indent="0">
              <a:buNone/>
            </a:pPr>
            <a:r>
              <a:rPr lang="en-US" dirty="0" smtClean="0"/>
              <a:t>Fundamental </a:t>
            </a:r>
            <a:r>
              <a:rPr lang="en-US" dirty="0"/>
              <a:t>approaches:</a:t>
            </a:r>
          </a:p>
          <a:p>
            <a:r>
              <a:rPr lang="en-US" i="1" dirty="0"/>
              <a:t>Sola Scriptura</a:t>
            </a:r>
          </a:p>
          <a:p>
            <a:r>
              <a:rPr lang="en-US" i="1" dirty="0"/>
              <a:t>Tota Scriptura </a:t>
            </a:r>
            <a:r>
              <a:rPr lang="en-US" dirty="0"/>
              <a:t>– unity of the Bible; relationship between Old and New Testaments; covenants </a:t>
            </a:r>
          </a:p>
          <a:p>
            <a:r>
              <a:rPr lang="en-US" i="1" dirty="0"/>
              <a:t>Prima Scriptura </a:t>
            </a:r>
            <a:r>
              <a:rPr lang="en-US" dirty="0"/>
              <a:t>(relations to nature; science; the Spirit of Prophecy – writings of Ellen G. White)</a:t>
            </a:r>
          </a:p>
          <a:p>
            <a:r>
              <a:rPr lang="fr-FR" i="1" dirty="0"/>
              <a:t>Analogia Scriptura</a:t>
            </a:r>
            <a:endParaRPr lang="en-US" i="1" dirty="0"/>
          </a:p>
          <a:p>
            <a:r>
              <a:rPr lang="fr-FR" i="1" dirty="0"/>
              <a:t>Scriptura </a:t>
            </a:r>
            <a:r>
              <a:rPr lang="fr-FR" i="1" dirty="0" smtClean="0"/>
              <a:t>sui </a:t>
            </a:r>
            <a:r>
              <a:rPr lang="fr-FR" i="1" dirty="0"/>
              <a:t>ipsius interpres</a:t>
            </a:r>
            <a:endParaRPr lang="en-US" i="1" dirty="0"/>
          </a:p>
          <a:p>
            <a:r>
              <a:rPr lang="en-US" dirty="0"/>
              <a:t>Literal versus literalistic reading of Scripture</a:t>
            </a:r>
          </a:p>
          <a:p>
            <a:r>
              <a:rPr lang="en-US" dirty="0"/>
              <a:t>Indicative and Imperative of the Gospel</a:t>
            </a:r>
          </a:p>
          <a:p>
            <a:r>
              <a:rPr lang="en-US" dirty="0"/>
              <a:t>Establishing guiding </a:t>
            </a:r>
            <a:r>
              <a:rPr lang="en-US" dirty="0" smtClean="0"/>
              <a:t>principles, discovering biblical thinking and trajectory (e.g., the basic trajectory included in our name as Seventh-day Adventist Church); back </a:t>
            </a:r>
            <a:r>
              <a:rPr lang="en-US" dirty="0"/>
              <a:t>to Creation (Creation-Ideal) principle; Creation – De-Creation – </a:t>
            </a:r>
            <a:r>
              <a:rPr lang="en-US" dirty="0" smtClean="0"/>
              <a:t>Re-Creation pattern</a:t>
            </a:r>
            <a:endParaRPr lang="en-US" dirty="0"/>
          </a:p>
          <a:p>
            <a:r>
              <a:rPr lang="en-US" dirty="0"/>
              <a:t>Hebrew </a:t>
            </a:r>
            <a:r>
              <a:rPr lang="en-US" dirty="0" smtClean="0"/>
              <a:t>thinking (Micah 6:8; Rev 14:12)</a:t>
            </a:r>
            <a:endParaRPr lang="en-US" dirty="0"/>
          </a:p>
          <a:p>
            <a:r>
              <a:rPr lang="en-US" dirty="0"/>
              <a:t>Cosmology and Cosmogony </a:t>
            </a:r>
            <a:r>
              <a:rPr lang="en-US" dirty="0" smtClean="0"/>
              <a:t> </a:t>
            </a:r>
            <a:endParaRPr lang="en-US" dirty="0"/>
          </a:p>
          <a:p>
            <a:r>
              <a:rPr lang="en-US" b="1" dirty="0">
                <a:solidFill>
                  <a:srgbClr val="FF0000"/>
                </a:solidFill>
              </a:rPr>
              <a:t>Growing in the grace and knowledge</a:t>
            </a:r>
            <a:r>
              <a:rPr lang="en-US" dirty="0"/>
              <a:t> (2 </a:t>
            </a:r>
            <a:r>
              <a:rPr lang="en-US" dirty="0" smtClean="0"/>
              <a:t>Pet </a:t>
            </a:r>
            <a:r>
              <a:rPr lang="en-US" dirty="0"/>
              <a:t>3:18) – </a:t>
            </a:r>
            <a:r>
              <a:rPr lang="en-US" i="1" dirty="0"/>
              <a:t>ecclesia reformata et semper reformanda secundum </a:t>
            </a:r>
            <a:r>
              <a:rPr lang="en-US" i="1" dirty="0" smtClean="0"/>
              <a:t>Verbum Dei</a:t>
            </a:r>
            <a:endParaRPr lang="en-US" i="1" dirty="0"/>
          </a:p>
        </p:txBody>
      </p:sp>
    </p:spTree>
    <p:extLst>
      <p:ext uri="{BB962C8B-B14F-4D97-AF65-F5344CB8AC3E}">
        <p14:creationId xmlns:p14="http://schemas.microsoft.com/office/powerpoint/2010/main" val="136329376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Interpretation of the Bible Is in Crisis</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Recognize proper connections. The literary context is always crucial!</a:t>
            </a:r>
          </a:p>
          <a:p>
            <a:r>
              <a:rPr lang="en-US" dirty="0" smtClean="0"/>
              <a:t>Be consistent!</a:t>
            </a:r>
          </a:p>
          <a:p>
            <a:r>
              <a:rPr lang="en-US" dirty="0" smtClean="0"/>
              <a:t>Do not be selective!</a:t>
            </a:r>
          </a:p>
          <a:p>
            <a:endParaRPr lang="en-US" dirty="0" smtClean="0"/>
          </a:p>
          <a:p>
            <a:r>
              <a:rPr lang="en-US" dirty="0" smtClean="0"/>
              <a:t>Be brutally honest in your studies and conclusions!</a:t>
            </a:r>
          </a:p>
          <a:p>
            <a:r>
              <a:rPr lang="en-US" dirty="0" smtClean="0"/>
              <a:t>Please do exegesis, and not eisegesis!</a:t>
            </a:r>
            <a:endParaRPr lang="en-US" dirty="0"/>
          </a:p>
        </p:txBody>
      </p:sp>
    </p:spTree>
    <p:extLst>
      <p:ext uri="{BB962C8B-B14F-4D97-AF65-F5344CB8AC3E}">
        <p14:creationId xmlns:p14="http://schemas.microsoft.com/office/powerpoint/2010/main" val="1009010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John </a:t>
            </a:r>
            <a:r>
              <a:rPr lang="en-US" b="1" dirty="0" smtClean="0">
                <a:solidFill>
                  <a:srgbClr val="FF0000"/>
                </a:solidFill>
              </a:rPr>
              <a:t>5:39–40 – Impossible Possibility</a:t>
            </a:r>
            <a:endParaRPr lang="en-US" b="1" dirty="0">
              <a:solidFill>
                <a:srgbClr val="FF0000"/>
              </a:solidFill>
            </a:endParaRPr>
          </a:p>
        </p:txBody>
      </p:sp>
      <p:sp>
        <p:nvSpPr>
          <p:cNvPr id="3" name="Content Placeholder 2"/>
          <p:cNvSpPr>
            <a:spLocks noGrp="1"/>
          </p:cNvSpPr>
          <p:nvPr>
            <p:ph idx="1"/>
          </p:nvPr>
        </p:nvSpPr>
        <p:spPr/>
        <p:txBody>
          <a:bodyPr/>
          <a:lstStyle/>
          <a:p>
            <a:r>
              <a:rPr lang="en-US" dirty="0" smtClean="0"/>
              <a:t>It </a:t>
            </a:r>
            <a:r>
              <a:rPr lang="en-US" dirty="0"/>
              <a:t>is necessary to explain </a:t>
            </a:r>
            <a:r>
              <a:rPr lang="en-US" dirty="0" smtClean="0"/>
              <a:t>the Bible. </a:t>
            </a:r>
          </a:p>
          <a:p>
            <a:r>
              <a:rPr lang="en-US" dirty="0" smtClean="0"/>
              <a:t>Even </a:t>
            </a:r>
            <a:r>
              <a:rPr lang="en-US" dirty="0"/>
              <a:t>though the disciples of Jesus knew many biblical passages by heart, yet they did not understand that the Hebrew Scriptures testified about the Messiah Jesus. </a:t>
            </a:r>
            <a:r>
              <a:rPr lang="en-US" dirty="0" smtClean="0"/>
              <a:t>“</a:t>
            </a:r>
            <a:r>
              <a:rPr lang="en-US" dirty="0"/>
              <a:t>You search the Scriptures, for in them you think you have eternal life; and </a:t>
            </a:r>
            <a:r>
              <a:rPr lang="en-US" b="1" dirty="0">
                <a:solidFill>
                  <a:srgbClr val="FF0000"/>
                </a:solidFill>
              </a:rPr>
              <a:t>these are they which testify of Me. But you are not willing to come to Me</a:t>
            </a:r>
            <a:r>
              <a:rPr lang="en-US" dirty="0"/>
              <a:t> that you may have life” </a:t>
            </a:r>
            <a:r>
              <a:rPr lang="en-US" dirty="0" smtClean="0"/>
              <a:t>(NKJV</a:t>
            </a:r>
            <a:r>
              <a:rPr lang="en-US" dirty="0"/>
              <a:t>).</a:t>
            </a:r>
          </a:p>
        </p:txBody>
      </p:sp>
    </p:spTree>
    <p:extLst>
      <p:ext uri="{BB962C8B-B14F-4D97-AF65-F5344CB8AC3E}">
        <p14:creationId xmlns:p14="http://schemas.microsoft.com/office/powerpoint/2010/main" val="402809309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17:11</a:t>
            </a:r>
            <a:endParaRPr lang="en-US" dirty="0"/>
          </a:p>
        </p:txBody>
      </p:sp>
      <p:sp>
        <p:nvSpPr>
          <p:cNvPr id="3" name="Content Placeholder 2"/>
          <p:cNvSpPr>
            <a:spLocks noGrp="1"/>
          </p:cNvSpPr>
          <p:nvPr>
            <p:ph idx="1"/>
          </p:nvPr>
        </p:nvSpPr>
        <p:spPr/>
        <p:txBody>
          <a:bodyPr/>
          <a:lstStyle/>
          <a:p>
            <a:pPr marL="0" indent="0">
              <a:buNone/>
            </a:pPr>
            <a:r>
              <a:rPr lang="en-US" dirty="0" smtClean="0"/>
              <a:t>“Now </a:t>
            </a:r>
            <a:r>
              <a:rPr lang="en-US" dirty="0"/>
              <a:t>the Berean Jews were of more noble character than those in Thessalonica, for they received the message with great eagerness and </a:t>
            </a:r>
            <a:r>
              <a:rPr lang="en-US" b="1" dirty="0">
                <a:solidFill>
                  <a:srgbClr val="FF0000"/>
                </a:solidFill>
              </a:rPr>
              <a:t>examined the Scriptures</a:t>
            </a:r>
            <a:r>
              <a:rPr lang="en-US" dirty="0"/>
              <a:t> </a:t>
            </a:r>
            <a:r>
              <a:rPr lang="en-US" b="1" dirty="0">
                <a:solidFill>
                  <a:schemeClr val="accent5"/>
                </a:solidFill>
              </a:rPr>
              <a:t>every day</a:t>
            </a:r>
            <a:r>
              <a:rPr lang="en-US" dirty="0"/>
              <a:t> to see if what Paul said was true</a:t>
            </a:r>
            <a:r>
              <a:rPr lang="en-US" dirty="0" smtClean="0"/>
              <a:t>.” (NIV</a:t>
            </a:r>
            <a:r>
              <a:rPr lang="en-US" dirty="0"/>
              <a:t>)</a:t>
            </a:r>
          </a:p>
        </p:txBody>
      </p:sp>
    </p:spTree>
    <p:extLst>
      <p:ext uri="{BB962C8B-B14F-4D97-AF65-F5344CB8AC3E}">
        <p14:creationId xmlns:p14="http://schemas.microsoft.com/office/powerpoint/2010/main" val="35384789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For more details, see my articles on Hermeneutics and Genesis 1-2:</a:t>
            </a:r>
            <a:endParaRPr lang="en-US" b="1"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pPr marL="0" indent="0">
              <a:buNone/>
            </a:pPr>
            <a:endParaRPr lang="en-US" dirty="0" smtClean="0"/>
          </a:p>
          <a:p>
            <a:pPr marL="457200" indent="-457200">
              <a:buNone/>
            </a:pPr>
            <a:r>
              <a:rPr lang="cs-CZ" sz="3800" dirty="0" smtClean="0"/>
              <a:t>Moskala,</a:t>
            </a:r>
            <a:r>
              <a:rPr lang="en-US" sz="3800" dirty="0"/>
              <a:t> Ji</a:t>
            </a:r>
            <a:r>
              <a:rPr lang="cs-CZ" sz="3800" dirty="0" smtClean="0"/>
              <a:t>ří</a:t>
            </a:r>
            <a:r>
              <a:rPr lang="en-US" sz="3800" dirty="0" smtClean="0"/>
              <a:t>.</a:t>
            </a:r>
            <a:r>
              <a:rPr lang="cs-CZ" sz="3800" dirty="0" smtClean="0"/>
              <a:t> </a:t>
            </a:r>
            <a:r>
              <a:rPr lang="en-US" sz="3800" dirty="0" smtClean="0"/>
              <a:t>“</a:t>
            </a:r>
            <a:r>
              <a:rPr lang="en-US" sz="3800" dirty="0"/>
              <a:t>Toward Consistent Adventist Hermeneutics: From Creation </a:t>
            </a:r>
            <a:r>
              <a:rPr lang="en-US" sz="3800" dirty="0" smtClean="0"/>
              <a:t>through De-Creation </a:t>
            </a:r>
            <a:r>
              <a:rPr lang="en-US" sz="3800" dirty="0"/>
              <a:t>to Re-Creation.” Pages 1-38 in </a:t>
            </a:r>
            <a:r>
              <a:rPr lang="en-US" sz="3800" i="1" dirty="0"/>
              <a:t>Women and Ordination: Biblical and Historical Studies</a:t>
            </a:r>
            <a:r>
              <a:rPr lang="en-US" sz="3800" dirty="0"/>
              <a:t>. Edited by John W. Reeve. Nampa, ID: Pacific Press, 2015</a:t>
            </a:r>
            <a:r>
              <a:rPr lang="en-US" sz="3800" dirty="0" smtClean="0"/>
              <a:t>.</a:t>
            </a:r>
          </a:p>
          <a:p>
            <a:pPr marL="0" indent="-457200">
              <a:buNone/>
            </a:pPr>
            <a:endParaRPr lang="en-US" sz="3800" dirty="0"/>
          </a:p>
          <a:p>
            <a:pPr marL="0" indent="-457200">
              <a:buNone/>
            </a:pPr>
            <a:r>
              <a:rPr lang="cs-CZ" sz="3800" dirty="0"/>
              <a:t>Moskala,</a:t>
            </a:r>
            <a:r>
              <a:rPr lang="en-US" sz="3800" dirty="0"/>
              <a:t> Ji</a:t>
            </a:r>
            <a:r>
              <a:rPr lang="cs-CZ" sz="3800" dirty="0"/>
              <a:t>ří</a:t>
            </a:r>
            <a:r>
              <a:rPr lang="en-US" sz="3800" dirty="0" smtClean="0"/>
              <a:t>. “</a:t>
            </a:r>
            <a:r>
              <a:rPr lang="en-US" sz="3800" dirty="0"/>
              <a:t>A Fresh Look at Two Genesis Creation Accounts: Contradictions?” </a:t>
            </a:r>
            <a:r>
              <a:rPr lang="en-US" sz="3800" i="1" dirty="0"/>
              <a:t>Andrews University Seminary Studies</a:t>
            </a:r>
            <a:r>
              <a:rPr lang="en-US" sz="3800" dirty="0"/>
              <a:t> 49, no. 1 (Spring 2011): 45–65</a:t>
            </a:r>
            <a:r>
              <a:rPr lang="en-US" sz="3800" dirty="0" smtClean="0"/>
              <a:t>.</a:t>
            </a:r>
          </a:p>
          <a:p>
            <a:pPr marL="0" indent="-457200">
              <a:buNone/>
            </a:pPr>
            <a:endParaRPr lang="en-US" sz="3800" dirty="0"/>
          </a:p>
          <a:p>
            <a:pPr marL="0" indent="-457200">
              <a:buNone/>
            </a:pPr>
            <a:r>
              <a:rPr lang="cs-CZ" sz="3800" dirty="0"/>
              <a:t>Moskala,</a:t>
            </a:r>
            <a:r>
              <a:rPr lang="en-US" sz="3800" dirty="0"/>
              <a:t> Ji</a:t>
            </a:r>
            <a:r>
              <a:rPr lang="cs-CZ" sz="3800" dirty="0" smtClean="0"/>
              <a:t>ří</a:t>
            </a:r>
            <a:r>
              <a:rPr lang="en-US" sz="3800" dirty="0" smtClean="0"/>
              <a:t>. “</a:t>
            </a:r>
            <a:r>
              <a:rPr lang="en-US" sz="3800" dirty="0"/>
              <a:t>Interpretation of</a:t>
            </a:r>
            <a:r>
              <a:rPr lang="en-US" sz="3800" i="1" dirty="0"/>
              <a:t> bere’šît </a:t>
            </a:r>
            <a:r>
              <a:rPr lang="en-US" sz="3800" dirty="0"/>
              <a:t>in the Context of Genesis 1:1–3.” </a:t>
            </a:r>
            <a:r>
              <a:rPr lang="en-US" sz="3800" i="1" dirty="0"/>
              <a:t>Andrews University Seminary Studies</a:t>
            </a:r>
            <a:r>
              <a:rPr lang="en-US" sz="3800" dirty="0"/>
              <a:t> 49, no. 1 (Spring 2011): 33–44.</a:t>
            </a:r>
          </a:p>
          <a:p>
            <a:pPr marL="0" indent="0">
              <a:buNone/>
            </a:pPr>
            <a:endParaRPr lang="en-US" dirty="0"/>
          </a:p>
          <a:p>
            <a:pPr marL="0" indent="0">
              <a:buNone/>
            </a:pPr>
            <a:r>
              <a:rPr lang="en-US" dirty="0" smtClean="0"/>
              <a:t> </a:t>
            </a:r>
          </a:p>
          <a:p>
            <a:pPr marL="0" indent="0">
              <a:buNone/>
            </a:pPr>
            <a:endParaRPr lang="en-US" dirty="0"/>
          </a:p>
        </p:txBody>
      </p:sp>
    </p:spTree>
    <p:extLst>
      <p:ext uri="{BB962C8B-B14F-4D97-AF65-F5344CB8AC3E}">
        <p14:creationId xmlns:p14="http://schemas.microsoft.com/office/powerpoint/2010/main" val="3482899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Luke 24:27</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“And beginning </a:t>
            </a:r>
            <a:r>
              <a:rPr lang="en-US" dirty="0"/>
              <a:t>with </a:t>
            </a:r>
            <a:r>
              <a:rPr lang="en-US" dirty="0" smtClean="0"/>
              <a:t>Moses </a:t>
            </a:r>
            <a:r>
              <a:rPr lang="en-US" dirty="0"/>
              <a:t>and </a:t>
            </a:r>
            <a:r>
              <a:rPr lang="en-US" dirty="0" smtClean="0"/>
              <a:t>all </a:t>
            </a:r>
            <a:r>
              <a:rPr lang="en-US" dirty="0"/>
              <a:t>the Prophets, he </a:t>
            </a:r>
            <a:r>
              <a:rPr lang="en-US" b="1" dirty="0">
                <a:solidFill>
                  <a:srgbClr val="FF0000"/>
                </a:solidFill>
              </a:rPr>
              <a:t>interpreted</a:t>
            </a:r>
            <a:r>
              <a:rPr lang="en-US" dirty="0"/>
              <a:t> to them in all the Scriptures the things concerning himself</a:t>
            </a:r>
            <a:r>
              <a:rPr lang="en-US" dirty="0" smtClean="0"/>
              <a:t>.” (ESV)</a:t>
            </a:r>
          </a:p>
          <a:p>
            <a:r>
              <a:rPr lang="el-GR" dirty="0"/>
              <a:t>καὶ ἀρξάμενος ἀπὸ Μωϋσέως καὶ ἀπὸ πάντων τῶν προφητῶν </a:t>
            </a:r>
            <a:r>
              <a:rPr lang="el-GR" b="1" dirty="0">
                <a:solidFill>
                  <a:srgbClr val="FF0000"/>
                </a:solidFill>
              </a:rPr>
              <a:t>διερμήνευσεν</a:t>
            </a:r>
            <a:r>
              <a:rPr lang="el-GR" dirty="0"/>
              <a:t> αὐτοῖς ἐν πάσαις ταῖς γραφαῖς τὰ περὶ ἑαυτοῦ. </a:t>
            </a:r>
            <a:r>
              <a:rPr lang="en-US" dirty="0" smtClean="0"/>
              <a:t>(BGT)</a:t>
            </a:r>
          </a:p>
          <a:p>
            <a:pPr marL="457200" lvl="1" indent="0">
              <a:buNone/>
            </a:pPr>
            <a:r>
              <a:rPr lang="en-US" dirty="0" smtClean="0"/>
              <a:t>[</a:t>
            </a:r>
            <a:r>
              <a:rPr lang="el-GR" b="1" dirty="0"/>
              <a:t>διερμήνευσεν </a:t>
            </a:r>
            <a:r>
              <a:rPr lang="en-US" dirty="0"/>
              <a:t>verb indicative aorist active 3rd person singular from </a:t>
            </a:r>
            <a:r>
              <a:rPr lang="el-GR" b="1" dirty="0" smtClean="0"/>
              <a:t>διερμηνεύω</a:t>
            </a:r>
            <a:r>
              <a:rPr lang="en-US" dirty="0" smtClean="0"/>
              <a:t>]</a:t>
            </a:r>
            <a:endParaRPr lang="en-US" dirty="0"/>
          </a:p>
        </p:txBody>
      </p:sp>
    </p:spTree>
    <p:extLst>
      <p:ext uri="{BB962C8B-B14F-4D97-AF65-F5344CB8AC3E}">
        <p14:creationId xmlns:p14="http://schemas.microsoft.com/office/powerpoint/2010/main" val="926246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John 1:18 – Christ was exegeting His Father</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t>“No </a:t>
            </a:r>
            <a:r>
              <a:rPr lang="en-US" dirty="0"/>
              <a:t>one has ever seen God; </a:t>
            </a:r>
            <a:r>
              <a:rPr lang="en-US" dirty="0" smtClean="0"/>
              <a:t>the </a:t>
            </a:r>
            <a:r>
              <a:rPr lang="en-US" dirty="0"/>
              <a:t>only God</a:t>
            </a:r>
            <a:r>
              <a:rPr lang="en-US" dirty="0" smtClean="0"/>
              <a:t>,</a:t>
            </a:r>
            <a:r>
              <a:rPr lang="en-US" baseline="30000" dirty="0" smtClean="0"/>
              <a:t> </a:t>
            </a:r>
            <a:r>
              <a:rPr lang="en-US" dirty="0"/>
              <a:t>who is at the Father's side</a:t>
            </a:r>
            <a:r>
              <a:rPr lang="en-US" dirty="0" smtClean="0"/>
              <a:t>,</a:t>
            </a:r>
            <a:r>
              <a:rPr lang="en-US" baseline="30000" dirty="0" smtClean="0"/>
              <a:t> </a:t>
            </a:r>
            <a:r>
              <a:rPr lang="en-US" dirty="0" smtClean="0">
                <a:solidFill>
                  <a:srgbClr val="FF0000"/>
                </a:solidFill>
              </a:rPr>
              <a:t>he </a:t>
            </a:r>
            <a:r>
              <a:rPr lang="en-US" dirty="0">
                <a:solidFill>
                  <a:srgbClr val="FF0000"/>
                </a:solidFill>
              </a:rPr>
              <a:t>has made him known</a:t>
            </a:r>
            <a:r>
              <a:rPr lang="en-US" dirty="0" smtClean="0">
                <a:solidFill>
                  <a:srgbClr val="FF0000"/>
                </a:solidFill>
              </a:rPr>
              <a:t>.” </a:t>
            </a:r>
            <a:r>
              <a:rPr lang="en-US" dirty="0" smtClean="0"/>
              <a:t>(ESV)</a:t>
            </a:r>
          </a:p>
          <a:p>
            <a:r>
              <a:rPr lang="en-US" dirty="0" smtClean="0"/>
              <a:t>“No </a:t>
            </a:r>
            <a:r>
              <a:rPr lang="en-US" dirty="0"/>
              <a:t>one has seen God at any time; </a:t>
            </a:r>
            <a:r>
              <a:rPr lang="en-US" dirty="0" smtClean="0"/>
              <a:t>the </a:t>
            </a:r>
            <a:r>
              <a:rPr lang="en-US" dirty="0"/>
              <a:t>only begotten God who is </a:t>
            </a:r>
            <a:r>
              <a:rPr lang="en-US" dirty="0" smtClean="0"/>
              <a:t>in </a:t>
            </a:r>
            <a:r>
              <a:rPr lang="en-US" dirty="0"/>
              <a:t>the bosom of the Father, </a:t>
            </a:r>
            <a:r>
              <a:rPr lang="en-US" dirty="0" smtClean="0">
                <a:solidFill>
                  <a:srgbClr val="FF0000"/>
                </a:solidFill>
              </a:rPr>
              <a:t>He </a:t>
            </a:r>
            <a:r>
              <a:rPr lang="en-US" dirty="0">
                <a:solidFill>
                  <a:srgbClr val="FF0000"/>
                </a:solidFill>
              </a:rPr>
              <a:t>has explained </a:t>
            </a:r>
            <a:r>
              <a:rPr lang="en-US" i="1" dirty="0">
                <a:solidFill>
                  <a:srgbClr val="FF0000"/>
                </a:solidFill>
              </a:rPr>
              <a:t>Him</a:t>
            </a:r>
            <a:r>
              <a:rPr lang="en-US" dirty="0" smtClean="0">
                <a:solidFill>
                  <a:srgbClr val="FF0000"/>
                </a:solidFill>
              </a:rPr>
              <a:t>.” </a:t>
            </a:r>
            <a:r>
              <a:rPr lang="en-US" dirty="0" smtClean="0"/>
              <a:t>(NAU)</a:t>
            </a:r>
          </a:p>
          <a:p>
            <a:r>
              <a:rPr lang="en-US" dirty="0" smtClean="0"/>
              <a:t>“No </a:t>
            </a:r>
            <a:r>
              <a:rPr lang="en-US" dirty="0"/>
              <a:t>one has seen God at any time. The only begotten </a:t>
            </a:r>
            <a:r>
              <a:rPr lang="en-US" dirty="0" smtClean="0"/>
              <a:t>Son, </a:t>
            </a:r>
            <a:r>
              <a:rPr lang="en-US" dirty="0"/>
              <a:t>who is in the bosom of the Father, </a:t>
            </a:r>
            <a:r>
              <a:rPr lang="en-US" dirty="0">
                <a:solidFill>
                  <a:srgbClr val="FF0000"/>
                </a:solidFill>
              </a:rPr>
              <a:t>He has declared </a:t>
            </a:r>
            <a:r>
              <a:rPr lang="en-US" i="1" dirty="0">
                <a:solidFill>
                  <a:srgbClr val="FF0000"/>
                </a:solidFill>
              </a:rPr>
              <a:t>Him</a:t>
            </a:r>
            <a:r>
              <a:rPr lang="en-US" dirty="0" smtClean="0">
                <a:solidFill>
                  <a:srgbClr val="FF0000"/>
                </a:solidFill>
              </a:rPr>
              <a:t>.” </a:t>
            </a:r>
            <a:r>
              <a:rPr lang="en-US" dirty="0" smtClean="0"/>
              <a:t>(NKJV)</a:t>
            </a:r>
          </a:p>
          <a:p>
            <a:r>
              <a:rPr lang="el-GR" dirty="0"/>
              <a:t>Θεὸν οὐδεὶς ἑώρακεν πώποτε· μονογενὴς θεὸς ὁ ὢν εἰς τὸν κόλπον τοῦ πατρὸς </a:t>
            </a:r>
            <a:r>
              <a:rPr lang="el-GR" b="1" dirty="0">
                <a:solidFill>
                  <a:srgbClr val="FF0000"/>
                </a:solidFill>
              </a:rPr>
              <a:t>ἐκεῖνος </a:t>
            </a:r>
            <a:r>
              <a:rPr lang="el-GR" b="1" dirty="0" smtClean="0">
                <a:solidFill>
                  <a:srgbClr val="FF0000"/>
                </a:solidFill>
              </a:rPr>
              <a:t>ἐξηγήσατο</a:t>
            </a:r>
            <a:r>
              <a:rPr lang="en-US" dirty="0" smtClean="0">
                <a:solidFill>
                  <a:srgbClr val="FF0000"/>
                </a:solidFill>
              </a:rPr>
              <a:t>.</a:t>
            </a:r>
            <a:r>
              <a:rPr lang="el-GR" b="1" dirty="0" smtClean="0">
                <a:solidFill>
                  <a:srgbClr val="FF0000"/>
                </a:solidFill>
              </a:rPr>
              <a:t> </a:t>
            </a:r>
            <a:r>
              <a:rPr lang="en-US" dirty="0" smtClean="0"/>
              <a:t>(BGT)</a:t>
            </a:r>
          </a:p>
          <a:p>
            <a:pPr marL="457200" lvl="1" indent="0">
              <a:buNone/>
            </a:pPr>
            <a:r>
              <a:rPr lang="en-US" dirty="0" smtClean="0"/>
              <a:t>[verb </a:t>
            </a:r>
            <a:r>
              <a:rPr lang="en-US" dirty="0"/>
              <a:t>indicative aorist middle deponent 3rd person singular from </a:t>
            </a:r>
            <a:r>
              <a:rPr lang="el-GR" b="1" dirty="0" smtClean="0"/>
              <a:t>ἐξηγέομαι</a:t>
            </a:r>
            <a:r>
              <a:rPr lang="en-US" b="1" dirty="0" smtClean="0"/>
              <a:t> </a:t>
            </a:r>
            <a:r>
              <a:rPr lang="en-US" dirty="0" smtClean="0"/>
              <a:t>= to explain, declare]</a:t>
            </a:r>
            <a:r>
              <a:rPr lang="el-GR" b="1" dirty="0" smtClean="0"/>
              <a:t> </a:t>
            </a:r>
            <a:endParaRPr lang="en-US" dirty="0" smtClean="0"/>
          </a:p>
          <a:p>
            <a:r>
              <a:rPr lang="en-US" dirty="0" smtClean="0"/>
              <a:t>Christ was doing proper exegesis!</a:t>
            </a:r>
            <a:endParaRPr lang="en-US" dirty="0"/>
          </a:p>
        </p:txBody>
      </p:sp>
    </p:spTree>
    <p:extLst>
      <p:ext uri="{BB962C8B-B14F-4D97-AF65-F5344CB8AC3E}">
        <p14:creationId xmlns:p14="http://schemas.microsoft.com/office/powerpoint/2010/main" val="22600409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Acts 8:31 </a:t>
            </a:r>
            <a:endParaRPr lang="en-US" b="1" dirty="0">
              <a:solidFill>
                <a:srgbClr val="FF0000"/>
              </a:solidFill>
            </a:endParaRPr>
          </a:p>
        </p:txBody>
      </p:sp>
      <p:sp>
        <p:nvSpPr>
          <p:cNvPr id="3" name="Content Placeholder 2"/>
          <p:cNvSpPr>
            <a:spLocks noGrp="1"/>
          </p:cNvSpPr>
          <p:nvPr>
            <p:ph idx="1"/>
          </p:nvPr>
        </p:nvSpPr>
        <p:spPr/>
        <p:txBody>
          <a:bodyPr/>
          <a:lstStyle/>
          <a:p>
            <a:r>
              <a:rPr lang="en-US" dirty="0"/>
              <a:t>"How can I," he </a:t>
            </a:r>
            <a:r>
              <a:rPr lang="en-US" dirty="0" smtClean="0"/>
              <a:t>[</a:t>
            </a:r>
            <a:r>
              <a:rPr lang="en-US" dirty="0"/>
              <a:t>an Ethiopian eunuch, a court </a:t>
            </a:r>
            <a:r>
              <a:rPr lang="en-US" dirty="0" smtClean="0"/>
              <a:t>official] said</a:t>
            </a:r>
            <a:r>
              <a:rPr lang="en-US" dirty="0"/>
              <a:t>, "</a:t>
            </a:r>
            <a:r>
              <a:rPr lang="en-US" b="1" dirty="0">
                <a:solidFill>
                  <a:srgbClr val="FF0000"/>
                </a:solidFill>
              </a:rPr>
              <a:t>unless someone explains it</a:t>
            </a:r>
            <a:r>
              <a:rPr lang="en-US" dirty="0"/>
              <a:t> to me?" So he invited Philip to come up and sit with him. </a:t>
            </a:r>
            <a:r>
              <a:rPr lang="en-US" dirty="0" smtClean="0"/>
              <a:t>(NIV)</a:t>
            </a:r>
          </a:p>
          <a:p>
            <a:endParaRPr lang="en-US" dirty="0"/>
          </a:p>
          <a:p>
            <a:r>
              <a:rPr lang="en-US" dirty="0"/>
              <a:t>The verb “explain” is a translation of the Greek word </a:t>
            </a:r>
            <a:r>
              <a:rPr lang="en-US" i="1" dirty="0"/>
              <a:t>hodegeō</a:t>
            </a:r>
            <a:r>
              <a:rPr lang="en-US" dirty="0"/>
              <a:t> which means “lead,” “guide,” “explain,” “teach,” or “instruct</a:t>
            </a:r>
            <a:r>
              <a:rPr lang="en-US" dirty="0" smtClean="0"/>
              <a:t>.” </a:t>
            </a:r>
            <a:endParaRPr lang="en-US" dirty="0"/>
          </a:p>
        </p:txBody>
      </p:sp>
    </p:spTree>
    <p:extLst>
      <p:ext uri="{BB962C8B-B14F-4D97-AF65-F5344CB8AC3E}">
        <p14:creationId xmlns:p14="http://schemas.microsoft.com/office/powerpoint/2010/main" val="1414264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6182</TotalTime>
  <Words>3897</Words>
  <Application>Microsoft Office PowerPoint</Application>
  <PresentationFormat>Custom</PresentationFormat>
  <Paragraphs>353</Paragraphs>
  <Slides>61</Slides>
  <Notes>0</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Office Theme</vt:lpstr>
      <vt:lpstr>Key Principles for Interpreting  the Holy Scriptures  (Biblical Hermeneutics)</vt:lpstr>
      <vt:lpstr>PowerPoint Presentation</vt:lpstr>
      <vt:lpstr>PowerPoint Presentation</vt:lpstr>
      <vt:lpstr>What is biblical hermeneutics (comparison with exegesis and preaching or giving Bible studies)? </vt:lpstr>
      <vt:lpstr>PowerPoint Presentation</vt:lpstr>
      <vt:lpstr>John 5:39–40 – Impossible Possibility</vt:lpstr>
      <vt:lpstr>Luke 24:27</vt:lpstr>
      <vt:lpstr>John 1:18 – Christ was exegeting His Father</vt:lpstr>
      <vt:lpstr>Acts 8:31 </vt:lpstr>
      <vt:lpstr>What is the first task in doing exegesis?</vt:lpstr>
      <vt:lpstr>The Historical-Grammatical-Theological Method</vt:lpstr>
      <vt:lpstr>PowerPoint Presentation</vt:lpstr>
      <vt:lpstr>Hermeneutical Triangle</vt:lpstr>
      <vt:lpstr>PowerPoint Presentation</vt:lpstr>
      <vt:lpstr>Reader’s Response Model</vt:lpstr>
      <vt:lpstr>PowerPoint Presentation</vt:lpstr>
      <vt:lpstr>Warning</vt:lpstr>
      <vt:lpstr>I. Historical Background: Seven W’s</vt:lpstr>
      <vt:lpstr>I. Historical Background: Seven W’s</vt:lpstr>
      <vt:lpstr>I. Historical Background: Seven W’s</vt:lpstr>
      <vt:lpstr>I. Historical Background: Seven W’s</vt:lpstr>
      <vt:lpstr>I. Historical Background: Seven W’s</vt:lpstr>
      <vt:lpstr>I. Historical Background: Seven W’s</vt:lpstr>
      <vt:lpstr>I. Historical Background: Seven W’s</vt:lpstr>
      <vt:lpstr> II. Grammatical and Literary Studies </vt:lpstr>
      <vt:lpstr>Archaeological Open-Air Museum at Březno u Loun, Czech Republic </vt:lpstr>
      <vt:lpstr> II. Grammatical and Literary Studies </vt:lpstr>
      <vt:lpstr>Gen 2:19</vt:lpstr>
      <vt:lpstr>PowerPoint Presentation</vt:lpstr>
      <vt:lpstr> II. Grammatical and Literary Studies </vt:lpstr>
      <vt:lpstr>Eternal Gospel</vt:lpstr>
      <vt:lpstr>PowerPoint Presentation</vt:lpstr>
      <vt:lpstr>Gen 1:2-3</vt:lpstr>
      <vt:lpstr> II. Grammatical and Literary Studies </vt:lpstr>
      <vt:lpstr> II. Grammatical and Literary Studies </vt:lpstr>
      <vt:lpstr> II. Grammatical and Literary Studies </vt:lpstr>
      <vt:lpstr>Literary Structure of Gen 1:1-2:4a</vt:lpstr>
      <vt:lpstr>The Literary Structure of the Second Creation Account</vt:lpstr>
      <vt:lpstr>Gen 6-9</vt:lpstr>
      <vt:lpstr>The Literary Structure</vt:lpstr>
      <vt:lpstr> II. Grammatical and Literary Studies </vt:lpstr>
      <vt:lpstr>What kind of literary genre is Genesis 1-2?</vt:lpstr>
      <vt:lpstr>Gen 2:4 </vt:lpstr>
      <vt:lpstr>III. Theological Hermeneutics – Putting Pieces  Together</vt:lpstr>
      <vt:lpstr>Seeing the Big Picture</vt:lpstr>
      <vt:lpstr>Relational Hermeneutics</vt:lpstr>
      <vt:lpstr>III. Theological Hermeneutics – Putting Pieces  Together</vt:lpstr>
      <vt:lpstr>III. Theological Hermeneutics – Putting Pieces  Together</vt:lpstr>
      <vt:lpstr>III. Theological Hermeneutics – Putting Pieces  Together</vt:lpstr>
      <vt:lpstr>III. Theological Hermeneutics – Putting Pieces  Together</vt:lpstr>
      <vt:lpstr>III. Theological Hermeneutics – Putting Pieces  Together</vt:lpstr>
      <vt:lpstr>III. Theological Hermeneutics – Putting Pieces  Together</vt:lpstr>
      <vt:lpstr>III. Theological Hermeneutics – Putting Pieces  Together</vt:lpstr>
      <vt:lpstr>III. Theological Hermeneutics – Putting Pieces  Together</vt:lpstr>
      <vt:lpstr>III. Theological Hermeneutics – Putting Pieces  Together</vt:lpstr>
      <vt:lpstr>III. Theological Hermeneutics – Putting Pieces  Together</vt:lpstr>
      <vt:lpstr>III. Theological Hermeneutics – Putting Pieces  Together</vt:lpstr>
      <vt:lpstr>III. Theological Hermeneutics – Putting Pieces  Together</vt:lpstr>
      <vt:lpstr>Interpretation of the Bible Is in Crisis</vt:lpstr>
      <vt:lpstr>Acts 17:11</vt:lpstr>
      <vt:lpstr>For more details, see my articles on Hermeneutics and Genesis 1-2:</vt:lpstr>
    </vt:vector>
  </TitlesOfParts>
  <Company>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Dorothy Show</dc:creator>
  <cp:lastModifiedBy>Doug</cp:lastModifiedBy>
  <cp:revision>87</cp:revision>
  <dcterms:created xsi:type="dcterms:W3CDTF">2017-07-05T20:25:49Z</dcterms:created>
  <dcterms:modified xsi:type="dcterms:W3CDTF">2017-07-16T19:24:11Z</dcterms:modified>
</cp:coreProperties>
</file>