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3" d="100"/>
          <a:sy n="123" d="100"/>
        </p:scale>
        <p:origin x="-133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0066FF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9D1D9-14FA-4DF5-B2E2-8890267B53B1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C0102-F756-455E-A687-AF9555D8C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704" y="1635612"/>
            <a:ext cx="74145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FF33"/>
                </a:solidFill>
                <a:effectLst>
                  <a:outerShdw dist="50800" dir="2700000" algn="ctr" rotWithShape="0">
                    <a:schemeClr val="tx1"/>
                  </a:outerShdw>
                </a:effectLst>
              </a:rPr>
              <a:t>My Experience</a:t>
            </a:r>
          </a:p>
          <a:p>
            <a:pPr algn="ctr"/>
            <a:r>
              <a:rPr lang="en-US" sz="4400" b="1" dirty="0" smtClean="0">
                <a:solidFill>
                  <a:srgbClr val="66FF33"/>
                </a:solidFill>
                <a:effectLst>
                  <a:outerShdw dist="50800" dir="2700000" algn="ctr" rotWithShape="0">
                    <a:schemeClr val="tx1"/>
                  </a:outerShdw>
                </a:effectLst>
              </a:rPr>
              <a:t>in the World of Secular Science</a:t>
            </a:r>
            <a:endParaRPr lang="en-US" sz="4400" b="1" dirty="0">
              <a:solidFill>
                <a:srgbClr val="66FF33"/>
              </a:solidFill>
              <a:effectLst>
                <a:outerShdw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7841" y="3333492"/>
            <a:ext cx="63483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</a:rPr>
              <a:t>b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</a:rPr>
              <a:t>y</a:t>
            </a:r>
          </a:p>
          <a:p>
            <a:pPr algn="ctr"/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</a:rPr>
              <a:t>Kurt P. Wise</a:t>
            </a:r>
          </a:p>
          <a:p>
            <a:pPr algn="ctr"/>
            <a:r>
              <a:rPr lang="en-US" sz="2400" b="1" dirty="0" err="1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</a:rPr>
              <a:t>Truett</a:t>
            </a:r>
            <a:r>
              <a: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</a:rPr>
              <a:t>McConnell University, Cleveland, GA, USA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7397" y="4503068"/>
            <a:ext cx="5268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FFF"/>
                </a:solidFill>
                <a:effectLst>
                  <a:outerShdw dist="76200" dir="2700000" algn="ctr" rotWithShape="0">
                    <a:schemeClr val="tx1"/>
                  </a:outerShdw>
                </a:effectLst>
              </a:rPr>
              <a:t>3) The High Road is Disclosure</a:t>
            </a:r>
            <a:endParaRPr lang="en-US" sz="3200" b="1" dirty="0">
              <a:solidFill>
                <a:srgbClr val="00FFFF"/>
              </a:solidFill>
              <a:effectLst>
                <a:outerShdw dist="762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3285" y="5281112"/>
            <a:ext cx="4396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FFF"/>
                </a:solidFill>
                <a:effectLst>
                  <a:outerShdw dist="76200" dir="2700000" algn="ctr" rotWithShape="0">
                    <a:schemeClr val="tx1"/>
                  </a:outerShdw>
                </a:effectLst>
              </a:rPr>
              <a:t>4) They are Human Souls</a:t>
            </a:r>
            <a:endParaRPr lang="en-US" sz="3200" b="1" dirty="0">
              <a:solidFill>
                <a:srgbClr val="00FFFF"/>
              </a:solidFill>
              <a:effectLst>
                <a:outerShdw dist="76200" dir="2700000" algn="ctr" rotWithShape="0">
                  <a:schemeClr val="tx1"/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73541" y="1618074"/>
            <a:ext cx="4876463" cy="1714901"/>
            <a:chOff x="2173542" y="1339782"/>
            <a:chExt cx="4876463" cy="1714901"/>
          </a:xfrm>
        </p:grpSpPr>
        <p:sp>
          <p:nvSpPr>
            <p:cNvPr id="2" name="TextBox 1"/>
            <p:cNvSpPr txBox="1"/>
            <p:nvPr/>
          </p:nvSpPr>
          <p:spPr>
            <a:xfrm>
              <a:off x="2539033" y="1339782"/>
              <a:ext cx="41454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FFFF"/>
                  </a:solidFill>
                  <a:effectLst>
                    <a:outerShdw dist="76200" dir="2700000" algn="ctr" rotWithShape="0">
                      <a:schemeClr val="tx1"/>
                    </a:outerShdw>
                  </a:effectLst>
                </a:rPr>
                <a:t>1) Strive for Excellence.</a:t>
              </a:r>
              <a:endParaRPr lang="en-US" sz="3200" b="1" dirty="0">
                <a:solidFill>
                  <a:srgbClr val="00FFFF"/>
                </a:solidFill>
                <a:effectLst>
                  <a:outerShdw dist="76200" dir="2700000" algn="ctr" rotWithShape="0">
                    <a:schemeClr val="tx1"/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73542" y="1854354"/>
              <a:ext cx="487646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66FF33"/>
                  </a:solidFill>
                  <a:effectLst>
                    <a:outerShdw dist="76200" dir="2700000" algn="ctr" rotWithShape="0">
                      <a:schemeClr val="tx1"/>
                    </a:outerShdw>
                  </a:effectLst>
                </a:rPr>
                <a:t>We are God’s representatives.</a:t>
              </a:r>
            </a:p>
            <a:p>
              <a:pPr algn="ctr"/>
              <a:r>
                <a:rPr lang="en-US" sz="2400" b="1" dirty="0" smtClean="0">
                  <a:solidFill>
                    <a:srgbClr val="66FF33"/>
                  </a:solidFill>
                  <a:effectLst>
                    <a:outerShdw dist="76200" dir="2700000" algn="ctr" rotWithShape="0">
                      <a:schemeClr val="tx1"/>
                    </a:outerShdw>
                  </a:effectLst>
                </a:rPr>
                <a:t>We will be held to a higher standard.</a:t>
              </a:r>
            </a:p>
            <a:p>
              <a:pPr algn="ctr"/>
              <a:r>
                <a:rPr lang="en-US" sz="2400" b="1" dirty="0" smtClean="0">
                  <a:solidFill>
                    <a:srgbClr val="66FF33"/>
                  </a:solidFill>
                  <a:effectLst>
                    <a:outerShdw dist="76200" dir="2700000" algn="ctr" rotWithShape="0">
                      <a:schemeClr val="tx1"/>
                    </a:outerShdw>
                  </a:effectLst>
                </a:rPr>
                <a:t>This is a good thing.</a:t>
              </a:r>
              <a:endParaRPr lang="en-US" sz="2400" b="1" dirty="0">
                <a:solidFill>
                  <a:srgbClr val="66FF33"/>
                </a:solidFill>
                <a:effectLst>
                  <a:outerShdw dist="76200" dir="2700000" algn="ctr" rotWithShape="0">
                    <a:schemeClr val="tx1"/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55715" y="796444"/>
            <a:ext cx="72326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outerShdw dist="76200" dir="2700000" algn="ctr" rotWithShape="0">
                    <a:schemeClr val="tx1"/>
                  </a:outerShdw>
                </a:effectLst>
              </a:rPr>
              <a:t>Admonitions From Experience</a:t>
            </a:r>
            <a:endParaRPr lang="en-US" sz="4400" b="1" dirty="0">
              <a:solidFill>
                <a:srgbClr val="FFFF00"/>
              </a:solidFill>
              <a:effectLst>
                <a:outerShdw dist="76200" dir="2700000" algn="ctr" rotWithShape="0">
                  <a:schemeClr val="tx1"/>
                </a:out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77397" y="3393724"/>
            <a:ext cx="5391541" cy="939468"/>
            <a:chOff x="1977397" y="3393724"/>
            <a:chExt cx="5391541" cy="939468"/>
          </a:xfrm>
        </p:grpSpPr>
        <p:sp>
          <p:nvSpPr>
            <p:cNvPr id="9" name="TextBox 8"/>
            <p:cNvSpPr txBox="1"/>
            <p:nvPr/>
          </p:nvSpPr>
          <p:spPr>
            <a:xfrm>
              <a:off x="2129490" y="3393724"/>
              <a:ext cx="49645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FFFF"/>
                  </a:solidFill>
                  <a:effectLst>
                    <a:outerShdw dist="76200" dir="2700000" algn="ctr" rotWithShape="0">
                      <a:schemeClr val="tx1"/>
                    </a:outerShdw>
                  </a:effectLst>
                </a:rPr>
                <a:t>2) Build rather than destroy.</a:t>
              </a:r>
              <a:endParaRPr lang="en-US" sz="3200" b="1" dirty="0">
                <a:solidFill>
                  <a:srgbClr val="00FFFF"/>
                </a:solidFill>
                <a:effectLst>
                  <a:outerShdw dist="76200" dir="2700000" algn="ctr" rotWithShape="0">
                    <a:schemeClr val="tx1"/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77397" y="3871527"/>
              <a:ext cx="53915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66FF33"/>
                  </a:solidFill>
                  <a:effectLst>
                    <a:outerShdw dist="76200" dir="2700000" algn="ctr" rotWithShape="0">
                      <a:schemeClr val="tx1"/>
                    </a:outerShdw>
                  </a:effectLst>
                </a:rPr>
                <a:t>Be a creationist, not an anti-evolutionist.</a:t>
              </a:r>
              <a:endParaRPr lang="en-US" sz="2400" b="1" dirty="0">
                <a:solidFill>
                  <a:srgbClr val="66FF33"/>
                </a:solidFill>
                <a:effectLst>
                  <a:outerShdw dist="76200" dir="2700000" algn="ctr" rotWithShape="0">
                    <a:schemeClr val="tx1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kwise</dc:creator>
  <cp:lastModifiedBy>Doug</cp:lastModifiedBy>
  <cp:revision>7</cp:revision>
  <dcterms:created xsi:type="dcterms:W3CDTF">2014-08-18T01:42:19Z</dcterms:created>
  <dcterms:modified xsi:type="dcterms:W3CDTF">2017-07-16T17:54:13Z</dcterms:modified>
</cp:coreProperties>
</file>