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90" r:id="rId3"/>
    <p:sldId id="394" r:id="rId4"/>
    <p:sldId id="371" r:id="rId5"/>
    <p:sldId id="373" r:id="rId6"/>
    <p:sldId id="392" r:id="rId7"/>
    <p:sldId id="412" r:id="rId8"/>
    <p:sldId id="386" r:id="rId9"/>
    <p:sldId id="292" r:id="rId10"/>
    <p:sldId id="340" r:id="rId11"/>
    <p:sldId id="294" r:id="rId12"/>
    <p:sldId id="404" r:id="rId13"/>
    <p:sldId id="393" r:id="rId14"/>
    <p:sldId id="381" r:id="rId15"/>
    <p:sldId id="338" r:id="rId16"/>
    <p:sldId id="353" r:id="rId17"/>
    <p:sldId id="323" r:id="rId18"/>
    <p:sldId id="360" r:id="rId19"/>
    <p:sldId id="391" r:id="rId20"/>
    <p:sldId id="359" r:id="rId21"/>
    <p:sldId id="396" r:id="rId22"/>
    <p:sldId id="378" r:id="rId23"/>
    <p:sldId id="379" r:id="rId24"/>
    <p:sldId id="362" r:id="rId25"/>
    <p:sldId id="364" r:id="rId26"/>
    <p:sldId id="399" r:id="rId27"/>
    <p:sldId id="365" r:id="rId28"/>
    <p:sldId id="403" r:id="rId29"/>
    <p:sldId id="411" r:id="rId30"/>
    <p:sldId id="413" r:id="rId31"/>
    <p:sldId id="397" r:id="rId32"/>
    <p:sldId id="401" r:id="rId33"/>
    <p:sldId id="402" r:id="rId34"/>
    <p:sldId id="4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99CC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09" autoAdjust="0"/>
  </p:normalViewPr>
  <p:slideViewPr>
    <p:cSldViewPr>
      <p:cViewPr>
        <p:scale>
          <a:sx n="123" d="100"/>
          <a:sy n="123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F589C-783D-4378-AECA-F811CB683F21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BCC35-6436-41A4-8D02-9AB976366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6C723B-F2EA-4BB1-AACE-E4D07EE788F3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32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93C112-43BB-4D68-BA4A-6E2D2A22357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43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4D60B8-F757-4CE7-AC47-68F9AB260E97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525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6"/>
            <a:ext cx="4770904" cy="38691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Skeletal anatomy of </a:t>
            </a:r>
            <a:r>
              <a:rPr lang="en-GB" altLang="en-US" i="1">
                <a:latin typeface="Arial" charset="0"/>
                <a:ea typeface="msgothic" charset="0"/>
                <a:cs typeface="msgothic" charset="0"/>
              </a:rPr>
              <a:t>Kulindadromeus zabaikalicus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.(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Composite skeletal reconstruction; photograph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and line drawing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of the holotype skull (INREC K3/109) in right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proximal portion of right scapula (INREC K3/204) in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right scapula (INREC K3/134) in caudolateral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F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left ulna (INREC K3/205) in medial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G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right tibia (INREC K3/207) in caudal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H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right femur (INREC K3/206) in cranial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I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right ischium (INREC K3/124) in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J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distal caudal vertebra (INREC K3/202) in right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K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mirror image of left ilium (INREC K3/113) in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L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dorsal vertebra (INREC 3/112) in right lateral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M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mirror image of left pubis (INREC K3/114) in lateral view. Scale bars, 10 mm. Abbreviations: ac, acetabulum; acp, acromial process; an, angular; aof, antorbital fossa; art, articular; cor, coracoid facet; dpc, deltopectoral crest; drf, distal radial facet; dt, dentary; fh, femoral head; fr, frontal; gl, glenoid; ilpd, iliac peduncle; imal, inner malleolus; ispd, ischial peduncle; iss, ischial shaft; j, jugal; l, lacrimal; lcd, lateral condyle; mcd, medial condyle; mf, maxillary fenestra; mx, maxilla; na, nasal; obn, obturator notch; obpr, obturator process; ns, neural spine; ol, olecranon process; omal, outer malleolus; p, parietal; pap, palpebral; pm, premaxilla; po, postorbital; poac, postacetabular process; poc, paroccipital process; poz, postzygapophysis; pr, prefrontal; prac, preacetabular process; prf, proximal radial facet; prpu, prepubic process; prz, prezygapophysis; pupd, pubic peduncle; pus, pubic shaft; q, quadrate; qj, quadratojugal; rap, rostral ascending process; rcd, radial condyle; sa, surangular; sac, supraacetabular crest; sq, squamosal; ucd, ulnar condyle; 4tr, fourth trochanter.</a:t>
            </a:r>
          </a:p>
        </p:txBody>
      </p:sp>
    </p:spTree>
    <p:extLst>
      <p:ext uri="{BB962C8B-B14F-4D97-AF65-F5344CB8AC3E}">
        <p14:creationId xmlns:p14="http://schemas.microsoft.com/office/powerpoint/2010/main" val="177640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Epidermal scales and featherlike structures of </a:t>
            </a:r>
            <a:r>
              <a:rPr lang="en-GB" altLang="en-US" i="1">
                <a:latin typeface="Arial" charset="0"/>
                <a:ea typeface="msgothic" charset="0"/>
                <a:cs typeface="msgothic" charset="0"/>
              </a:rPr>
              <a:t>Kulindadromeus zabaikalicus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.(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Scales around the distal tibia and the tarsus (INREC K4/57);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double row of scales above the proximal part of the tail (INREC K4/94) in dorsal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close-up of the left row of caudal scales (INREC K4/117) in dorsal view;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partial skull (INREC K4/22) in right lateral view, with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 and 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F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detail of areas indicated in (D) and (E) showing filamentous structures;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G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left part of ribcage (INREC K4/33), with (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H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 and </a:t>
            </a:r>
            <a:r>
              <a:rPr lang="en-GB" altLang="en-US" sz="1300" b="1">
                <a:latin typeface="Arial" charset="0"/>
                <a:ea typeface="msgothic" charset="0"/>
                <a:cs typeface="msgothic" charset="0"/>
              </a:rPr>
              <a:t>I</a:t>
            </a: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) detail of areas indicated in (G) and (H) showing filamentous structures.</a:t>
            </a:r>
          </a:p>
        </p:txBody>
      </p:sp>
    </p:spTree>
    <p:extLst>
      <p:ext uri="{BB962C8B-B14F-4D97-AF65-F5344CB8AC3E}">
        <p14:creationId xmlns:p14="http://schemas.microsoft.com/office/powerpoint/2010/main" val="164644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l">
              <a:defRPr b="0" i="1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399256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69426E-1B8B-452D-9070-8A5344D95FB3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1A6835-4CDB-4730-BEAA-3226414B8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458200" cy="2362200"/>
          </a:xfrm>
        </p:spPr>
        <p:txBody>
          <a:bodyPr>
            <a:normAutofit fontScale="90000"/>
          </a:bodyPr>
          <a:lstStyle/>
          <a:p>
            <a:pPr algn="ctr"/>
            <a:r>
              <a:rPr sz="4900" spc="300" dirty="0" smtClean="0"/>
              <a:t>Fuzzy, with a chance of feathers</a:t>
            </a:r>
            <a:r>
              <a:rPr sz="4400" spc="300" dirty="0" smtClean="0"/>
              <a:t/>
            </a:r>
            <a:br>
              <a:rPr sz="4400" spc="300" dirty="0" smtClean="0"/>
            </a:br>
            <a:r>
              <a:rPr sz="4400" spc="300" dirty="0" smtClean="0"/>
              <a:t/>
            </a:r>
            <a:br>
              <a:rPr sz="4400" spc="300" dirty="0" smtClean="0"/>
            </a:br>
            <a:r>
              <a:rPr lang="en-US" sz="4000" dirty="0" smtClean="0"/>
              <a:t>Taking </a:t>
            </a:r>
            <a:r>
              <a:rPr lang="en-US" sz="4000" dirty="0"/>
              <a:t>a fresh look at dinosaurs and birds</a:t>
            </a:r>
            <a:endParaRPr lang="en-US" sz="4000" spc="3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05800" cy="2209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Marcus R. Ross, Ph.D.</a:t>
            </a:r>
          </a:p>
          <a:p>
            <a:pPr algn="ctr"/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Professor of Geology</a:t>
            </a:r>
          </a:p>
          <a:p>
            <a:pPr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Director, Center for Creation Studies</a:t>
            </a:r>
          </a:p>
          <a:p>
            <a:pPr algn="l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Liberty University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05400"/>
            <a:ext cx="2971800" cy="120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Q6vSikk92TQ/UImPFjzIZTI/AAAAAAAAPkg/0K_9KUMO8bA/s1600/feathered+clad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980"/>
            <a:ext cx="7901990" cy="64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Dinosaurs with feathers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Ornithomimus</a:t>
            </a:r>
            <a:r>
              <a:rPr lang="en-US" dirty="0"/>
              <a:t>—</a:t>
            </a:r>
            <a:r>
              <a:rPr lang="en-US" dirty="0" err="1"/>
              <a:t>ornithomimid</a:t>
            </a:r>
            <a:endParaRPr lang="en-US" dirty="0"/>
          </a:p>
          <a:p>
            <a:r>
              <a:rPr lang="en-US" i="1" dirty="0" err="1" smtClean="0"/>
              <a:t>Caudipteryx</a:t>
            </a:r>
            <a:r>
              <a:rPr lang="en-US" dirty="0" smtClean="0"/>
              <a:t>—</a:t>
            </a:r>
            <a:r>
              <a:rPr lang="en-US" dirty="0" err="1" smtClean="0"/>
              <a:t>oviraptorid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Similcaudipteryx</a:t>
            </a:r>
            <a:r>
              <a:rPr lang="en-US" dirty="0" smtClean="0"/>
              <a:t>—</a:t>
            </a:r>
            <a:r>
              <a:rPr lang="en-US" dirty="0" err="1" smtClean="0"/>
              <a:t>oviraptorid</a:t>
            </a:r>
            <a:endParaRPr lang="en-US" i="1" dirty="0" smtClean="0"/>
          </a:p>
          <a:p>
            <a:r>
              <a:rPr lang="en-US" i="1" dirty="0" err="1" smtClean="0"/>
              <a:t>Anchiornis</a:t>
            </a:r>
            <a:r>
              <a:rPr lang="en-US" dirty="0" smtClean="0"/>
              <a:t>—</a:t>
            </a:r>
            <a:r>
              <a:rPr lang="en-US" dirty="0" err="1" smtClean="0"/>
              <a:t>troodontid</a:t>
            </a:r>
            <a:endParaRPr lang="en-US" dirty="0" smtClean="0"/>
          </a:p>
          <a:p>
            <a:r>
              <a:rPr lang="en-US" i="1" dirty="0" err="1" smtClean="0"/>
              <a:t>Eosinopteryx</a:t>
            </a:r>
            <a:r>
              <a:rPr lang="en-US" dirty="0" smtClean="0"/>
              <a:t>—</a:t>
            </a:r>
            <a:r>
              <a:rPr lang="en-US" dirty="0" err="1" smtClean="0"/>
              <a:t>troodontid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i="1" dirty="0" err="1" smtClean="0"/>
              <a:t>Microraptor</a:t>
            </a:r>
            <a:r>
              <a:rPr lang="en-US" i="1" dirty="0" smtClean="0"/>
              <a:t> </a:t>
            </a:r>
            <a:r>
              <a:rPr lang="en-US" i="1" dirty="0" err="1" smtClean="0"/>
              <a:t>gui</a:t>
            </a:r>
            <a:r>
              <a:rPr lang="en-US" dirty="0" smtClean="0"/>
              <a:t>—</a:t>
            </a:r>
            <a:r>
              <a:rPr lang="en-US" dirty="0" err="1" smtClean="0"/>
              <a:t>dromaeosaurid</a:t>
            </a:r>
            <a:endParaRPr lang="en-US" dirty="0" smtClean="0"/>
          </a:p>
          <a:p>
            <a:r>
              <a:rPr lang="en-US" i="1" dirty="0" err="1" smtClean="0"/>
              <a:t>Velociraptor</a:t>
            </a:r>
            <a:r>
              <a:rPr lang="en-US" dirty="0" smtClean="0"/>
              <a:t>—</a:t>
            </a:r>
            <a:r>
              <a:rPr lang="en-US" dirty="0" err="1" smtClean="0"/>
              <a:t>dromaeosaurid</a:t>
            </a:r>
            <a:endParaRPr lang="en-US" dirty="0" smtClean="0"/>
          </a:p>
          <a:p>
            <a:endParaRPr lang="en-US" i="1" dirty="0"/>
          </a:p>
          <a:p>
            <a:pPr lvl="1"/>
            <a:r>
              <a:rPr lang="en-US" dirty="0" smtClean="0"/>
              <a:t>Each possessed shafted feathers, not fluff or fuzz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00" t="28666" r="23500" b="15333"/>
          <a:stretch/>
        </p:blipFill>
        <p:spPr>
          <a:xfrm>
            <a:off x="152400" y="228600"/>
            <a:ext cx="88392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00" t="18000" r="26500" b="9111"/>
          <a:stretch/>
        </p:blipFill>
        <p:spPr>
          <a:xfrm>
            <a:off x="304800" y="1828800"/>
            <a:ext cx="5867400" cy="4538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000" t="16222" r="52500" b="10890"/>
          <a:stretch/>
        </p:blipFill>
        <p:spPr>
          <a:xfrm>
            <a:off x="5791200" y="457200"/>
            <a:ext cx="2971800" cy="6248400"/>
          </a:xfrm>
          <a:prstGeom prst="rect">
            <a:avLst/>
          </a:prstGeom>
        </p:spPr>
      </p:pic>
      <p:pic>
        <p:nvPicPr>
          <p:cNvPr id="1026" name="Picture 2" descr="Preshistoric plumage patter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6466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91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tyrannosauroids</a:t>
            </a:r>
            <a:r>
              <a:rPr lang="en-US" dirty="0" smtClean="0"/>
              <a:t> </a:t>
            </a:r>
            <a:r>
              <a:rPr lang="en-US" i="1" dirty="0" err="1" smtClean="0"/>
              <a:t>Dilong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Yutyrannus</a:t>
            </a:r>
            <a:r>
              <a:rPr lang="en-US" dirty="0" smtClean="0"/>
              <a:t>, from China</a:t>
            </a:r>
            <a:endParaRPr lang="en-US" dirty="0"/>
          </a:p>
        </p:txBody>
      </p:sp>
      <p:pic>
        <p:nvPicPr>
          <p:cNvPr id="2054" name="Picture 6" descr="http://i1020.photobucket.com/albums/af324/infrablu/paleontologyDilong01_zpsf2b328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28600"/>
            <a:ext cx="54292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aturalhistorymag.com/htmlsite/0505/images/0505fea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429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arstechnica.net/2012/04/04/image2-4f7c4c2-i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9436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457200"/>
            <a:ext cx="3053868" cy="533400"/>
          </a:xfrm>
        </p:spPr>
        <p:txBody>
          <a:bodyPr/>
          <a:lstStyle/>
          <a:p>
            <a:r>
              <a:rPr lang="en-US" dirty="0" err="1" smtClean="0"/>
              <a:t>Maniraptorans</a:t>
            </a:r>
            <a:endParaRPr lang="en-US" dirty="0"/>
          </a:p>
        </p:txBody>
      </p:sp>
      <p:pic>
        <p:nvPicPr>
          <p:cNvPr id="9220" name="Picture 4" descr="http://thecopperpenny.files.wordpress.com/2010/03/jurassic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" y="1371599"/>
            <a:ext cx="7693025" cy="47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Velociraptor</a:t>
            </a:r>
            <a:r>
              <a:rPr lang="en-US" dirty="0" smtClean="0"/>
              <a:t> (Upper Cretaceous)</a:t>
            </a:r>
            <a:endParaRPr lang="en-US" i="1" dirty="0"/>
          </a:p>
        </p:txBody>
      </p:sp>
      <p:pic>
        <p:nvPicPr>
          <p:cNvPr id="9218" name="Picture 2" descr="http://images.sciencedaily.com/2007/09/070920145402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1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lociraptor u4hjb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94410"/>
            <a:ext cx="6763591" cy="41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henomena.nationalgeographic.com/files/2013/04/microraptor-skel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533400"/>
            <a:ext cx="8210550" cy="46863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Microraptor</a:t>
            </a:r>
            <a:r>
              <a:rPr lang="en-US" i="1" dirty="0" smtClean="0"/>
              <a:t> </a:t>
            </a:r>
            <a:r>
              <a:rPr lang="en-US" i="1" dirty="0" err="1" smtClean="0"/>
              <a:t>gui</a:t>
            </a:r>
            <a:r>
              <a:rPr lang="en-US" i="1" dirty="0" smtClean="0"/>
              <a:t> </a:t>
            </a:r>
            <a:r>
              <a:rPr lang="en-US" dirty="0" smtClean="0"/>
              <a:t>(Lower Cretaceous)</a:t>
            </a:r>
            <a:endParaRPr lang="en-US" i="1" dirty="0"/>
          </a:p>
        </p:txBody>
      </p:sp>
      <p:pic>
        <p:nvPicPr>
          <p:cNvPr id="10244" name="Picture 4" descr="http://fc09.deviantart.net/fs11/i/2006/252/5/7/Microraptor_side_profile_by_Mallimaaka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58" y="1523999"/>
            <a:ext cx="5587241" cy="41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Citipati IGM 100 9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/>
          <a:stretch/>
        </p:blipFill>
        <p:spPr bwMode="auto">
          <a:xfrm>
            <a:off x="152400" y="381000"/>
            <a:ext cx="70294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" y="5448301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Citipati</a:t>
            </a:r>
            <a:r>
              <a:rPr lang="en-US" dirty="0" smtClean="0"/>
              <a:t>, an </a:t>
            </a:r>
            <a:r>
              <a:rPr lang="en-US" dirty="0" err="1" smtClean="0"/>
              <a:t>oviraptorid</a:t>
            </a:r>
            <a:r>
              <a:rPr lang="en-US" dirty="0" smtClean="0"/>
              <a:t> dinosaur. This specimen (“Big Mama”) is sitting over a clutch of eggs with limbs stretched around them, similar to a brooding posture.</a:t>
            </a:r>
            <a:endParaRPr lang="en-US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0" y="2667000"/>
            <a:ext cx="3583792" cy="2644296"/>
            <a:chOff x="5334000" y="2667000"/>
            <a:chExt cx="3583792" cy="2644296"/>
          </a:xfrm>
        </p:grpSpPr>
        <p:pic>
          <p:nvPicPr>
            <p:cNvPr id="5" name="Picture 6" descr="File:Citipati eg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667000"/>
              <a:ext cx="3583792" cy="199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0" y="4664965"/>
              <a:ext cx="3115086" cy="646331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And fossilized embryos in the eggs!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24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 what 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Archaeopteryx?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304800"/>
            <a:ext cx="4876800" cy="6513731"/>
            <a:chOff x="2057400" y="304800"/>
            <a:chExt cx="4876800" cy="6513731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04800"/>
              <a:ext cx="4876800" cy="580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057400" y="6172200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Berlin specimen of </a:t>
              </a:r>
              <a:r>
                <a:rPr lang="en-US" i="1" dirty="0" smtClean="0"/>
                <a:t>Archaeopteryx. </a:t>
              </a:r>
              <a:r>
                <a:rPr lang="en-US" dirty="0" smtClean="0"/>
                <a:t>One of 12 known skeletal specimens</a:t>
              </a:r>
              <a:r>
                <a:rPr lang="en-US" i="1" dirty="0" smtClean="0"/>
                <a:t>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</a:t>
            </a:r>
            <a:r>
              <a:rPr lang="en-US" u="sng" dirty="0" smtClean="0"/>
              <a:t>is</a:t>
            </a:r>
            <a:r>
              <a:rPr lang="en-US" dirty="0" smtClean="0"/>
              <a:t> </a:t>
            </a:r>
            <a:r>
              <a:rPr lang="en-US" i="1" dirty="0" smtClean="0"/>
              <a:t>Archaeopteryx?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Bird</a:t>
            </a:r>
          </a:p>
          <a:p>
            <a:pPr lvl="1"/>
            <a:r>
              <a:rPr lang="en-US" dirty="0" smtClean="0"/>
              <a:t>Feathers</a:t>
            </a:r>
          </a:p>
          <a:p>
            <a:pPr lvl="1"/>
            <a:r>
              <a:rPr lang="en-US" dirty="0" smtClean="0"/>
              <a:t>Wings</a:t>
            </a:r>
          </a:p>
          <a:p>
            <a:pPr lvl="1"/>
            <a:r>
              <a:rPr lang="en-US" dirty="0" smtClean="0"/>
              <a:t>Perching claw</a:t>
            </a:r>
          </a:p>
          <a:p>
            <a:pPr lvl="1"/>
            <a:r>
              <a:rPr lang="en-US" dirty="0"/>
              <a:t>Mobile quadrate</a:t>
            </a:r>
          </a:p>
          <a:p>
            <a:pPr lvl="1"/>
            <a:r>
              <a:rPr lang="en-US" dirty="0" smtClean="0"/>
              <a:t>Flow-through lung</a:t>
            </a:r>
          </a:p>
          <a:p>
            <a:pPr lvl="1"/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Hollow bones &amp; air sacs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Keeled sternum (small)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Dinosaur (</a:t>
            </a:r>
            <a:r>
              <a:rPr lang="en-US" dirty="0" err="1" smtClean="0"/>
              <a:t>Maniraptoran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Skull construction</a:t>
            </a:r>
          </a:p>
          <a:p>
            <a:pPr lvl="1"/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Tail</a:t>
            </a:r>
          </a:p>
          <a:p>
            <a:pPr lvl="1"/>
            <a:r>
              <a:rPr lang="en-US" dirty="0"/>
              <a:t>Brain</a:t>
            </a:r>
          </a:p>
          <a:p>
            <a:pPr lvl="1"/>
            <a:r>
              <a:rPr lang="en-US" dirty="0" smtClean="0"/>
              <a:t>Hands/claws</a:t>
            </a:r>
          </a:p>
          <a:p>
            <a:pPr lvl="1"/>
            <a:r>
              <a:rPr lang="en-US" dirty="0"/>
              <a:t>Semi-lunate </a:t>
            </a:r>
            <a:r>
              <a:rPr lang="en-US" dirty="0" smtClean="0"/>
              <a:t>carpal</a:t>
            </a:r>
          </a:p>
          <a:p>
            <a:pPr lvl="1"/>
            <a:r>
              <a:rPr lang="en-US" dirty="0" smtClean="0"/>
              <a:t>Enlarged first toe claw</a:t>
            </a:r>
          </a:p>
          <a:p>
            <a:pPr lvl="1"/>
            <a:r>
              <a:rPr lang="en-US" dirty="0" smtClean="0"/>
              <a:t>Pubis orientation</a:t>
            </a:r>
          </a:p>
          <a:p>
            <a:pPr lvl="1"/>
            <a:r>
              <a:rPr lang="en-US" dirty="0" smtClean="0"/>
              <a:t>Ankle bones</a:t>
            </a:r>
          </a:p>
          <a:p>
            <a:pPr lvl="1"/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13460" y="3124200"/>
            <a:ext cx="2438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460" y="4267200"/>
            <a:ext cx="2438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3505200"/>
            <a:ext cx="2438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600200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Dinosaur (</a:t>
            </a:r>
            <a:r>
              <a:rPr lang="en-US" sz="2600" dirty="0" err="1"/>
              <a:t>Maniraptoran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092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aeoptery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6087"/>
            <a:ext cx="59436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ght hindli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9319">
            <a:off x="2256286" y="2470077"/>
            <a:ext cx="4649487" cy="29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i="1" dirty="0" smtClean="0"/>
              <a:t>Archaeopteryx </a:t>
            </a:r>
            <a:r>
              <a:rPr lang="en-US" dirty="0" smtClean="0"/>
              <a:t>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issue: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Views of </a:t>
            </a:r>
            <a:r>
              <a:rPr lang="en-US" dirty="0" err="1" smtClean="0"/>
              <a:t>dinos</a:t>
            </a:r>
            <a:r>
              <a:rPr lang="en-US" dirty="0" smtClean="0"/>
              <a:t> have changed over time</a:t>
            </a:r>
          </a:p>
          <a:p>
            <a:pPr lvl="1"/>
            <a:r>
              <a:rPr lang="en-US" dirty="0" smtClean="0"/>
              <a:t>1830s</a:t>
            </a:r>
            <a:r>
              <a:rPr lang="en-US" dirty="0" smtClean="0">
                <a:sym typeface="Wingdings" pitchFamily="2" charset="2"/>
              </a:rPr>
              <a:t>1940s1980sToday</a:t>
            </a:r>
            <a:endParaRPr lang="en-US" dirty="0" smtClean="0"/>
          </a:p>
          <a:p>
            <a:r>
              <a:rPr lang="en-US" dirty="0" smtClean="0"/>
              <a:t>Change is </a:t>
            </a:r>
            <a:r>
              <a:rPr lang="en-US" u="sng" dirty="0" smtClean="0"/>
              <a:t>good</a:t>
            </a:r>
            <a:r>
              <a:rPr lang="en-US" dirty="0" smtClean="0"/>
              <a:t> (understanding now is actually better)</a:t>
            </a:r>
          </a:p>
          <a:p>
            <a:r>
              <a:rPr lang="en-US" dirty="0" smtClean="0"/>
              <a:t>Change is </a:t>
            </a:r>
            <a:r>
              <a:rPr lang="en-US" u="sng" dirty="0" smtClean="0"/>
              <a:t>challenging</a:t>
            </a:r>
            <a:r>
              <a:rPr lang="en-US" dirty="0" smtClean="0"/>
              <a:t> (evolutionary predictions change or are often correct)</a:t>
            </a:r>
          </a:p>
          <a:p>
            <a:r>
              <a:rPr lang="en-US" dirty="0" smtClean="0"/>
              <a:t>Creationist understandings are good, and getting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5026967" y="319816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Many </a:t>
            </a:r>
            <a:r>
              <a:rPr lang="en-US" sz="2400" dirty="0" err="1" smtClean="0">
                <a:solidFill>
                  <a:srgbClr val="0070C0"/>
                </a:solidFill>
              </a:rPr>
              <a:t>dinosarus</a:t>
            </a:r>
            <a:r>
              <a:rPr lang="en-US" sz="2400" dirty="0" smtClean="0">
                <a:solidFill>
                  <a:srgbClr val="0070C0"/>
                </a:solidFill>
              </a:rPr>
              <a:t> had feathers or “fuzz”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what is </a:t>
            </a:r>
            <a:r>
              <a:rPr lang="en-US" i="1" dirty="0" smtClean="0"/>
              <a:t>a creationist view?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own models must deal with the data</a:t>
            </a:r>
          </a:p>
          <a:p>
            <a:endParaRPr lang="en-US" dirty="0" smtClean="0"/>
          </a:p>
          <a:p>
            <a:r>
              <a:rPr lang="en-US" dirty="0" smtClean="0"/>
              <a:t>Our models should be robust</a:t>
            </a:r>
          </a:p>
          <a:p>
            <a:endParaRPr lang="en-US" dirty="0" smtClean="0"/>
          </a:p>
          <a:p>
            <a:r>
              <a:rPr lang="en-US" dirty="0" smtClean="0"/>
              <a:t>Our models should be adaptable</a:t>
            </a:r>
          </a:p>
          <a:p>
            <a:endParaRPr lang="en-US" dirty="0" smtClean="0"/>
          </a:p>
          <a:p>
            <a:r>
              <a:rPr lang="en-US" dirty="0" smtClean="0"/>
              <a:t>Our models are tentative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Baraminology</a:t>
            </a:r>
            <a:r>
              <a:rPr lang="en-US" dirty="0" smtClean="0"/>
              <a:t>: A Creationist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467600" cy="3459163"/>
          </a:xfrm>
        </p:spPr>
        <p:txBody>
          <a:bodyPr/>
          <a:lstStyle/>
          <a:p>
            <a:r>
              <a:rPr lang="en-US" dirty="0" smtClean="0"/>
              <a:t>Baraminology</a:t>
            </a:r>
          </a:p>
          <a:p>
            <a:pPr lvl="1"/>
            <a:r>
              <a:rPr lang="en-US" dirty="0" smtClean="0"/>
              <a:t>Character-based</a:t>
            </a:r>
          </a:p>
          <a:p>
            <a:pPr lvl="1"/>
            <a:r>
              <a:rPr lang="en-US" dirty="0" smtClean="0"/>
              <a:t>Biblical references incorporated</a:t>
            </a:r>
          </a:p>
          <a:p>
            <a:pPr lvl="1"/>
            <a:r>
              <a:rPr lang="en-US" dirty="0" smtClean="0"/>
              <a:t>Assumes both continuity </a:t>
            </a:r>
            <a:r>
              <a:rPr lang="en-US" u="sng" dirty="0" smtClean="0"/>
              <a:t>and</a:t>
            </a:r>
            <a:r>
              <a:rPr lang="en-US" dirty="0" smtClean="0"/>
              <a:t> discontinuity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1295400"/>
            <a:ext cx="6306863" cy="4255532"/>
            <a:chOff x="1371600" y="1295400"/>
            <a:chExt cx="6306863" cy="4255532"/>
          </a:xfrm>
        </p:grpSpPr>
        <p:pic>
          <p:nvPicPr>
            <p:cNvPr id="3" name="Picture 33" descr="present flood creation"/>
            <p:cNvPicPr>
              <a:picLocks noChangeAspect="1" noChangeArrowheads="1"/>
            </p:cNvPicPr>
            <p:nvPr/>
          </p:nvPicPr>
          <p:blipFill>
            <a:blip r:embed="rId2"/>
            <a:srcRect r="8333"/>
            <a:stretch>
              <a:fillRect/>
            </a:stretch>
          </p:blipFill>
          <p:spPr bwMode="auto">
            <a:xfrm>
              <a:off x="1371600" y="1295400"/>
              <a:ext cx="6306863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371600" y="5181600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 “orchard of life”.  From Answers in Genesis.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72200" y="5486400"/>
            <a:ext cx="762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53000" y="543179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Dromaeosauridae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So what </a:t>
            </a:r>
            <a:r>
              <a:rPr lang="en-US" dirty="0" smtClean="0"/>
              <a:t>IS</a:t>
            </a:r>
            <a:r>
              <a:rPr lang="en-US" i="0" dirty="0" smtClean="0"/>
              <a:t> </a:t>
            </a:r>
            <a:r>
              <a:rPr lang="en-US" dirty="0" smtClean="0"/>
              <a:t>Archaeopteryx</a:t>
            </a:r>
            <a:r>
              <a:rPr lang="en-US" i="0" dirty="0" smtClean="0"/>
              <a:t>?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Well…</a:t>
            </a:r>
          </a:p>
          <a:p>
            <a:pPr lvl="1"/>
            <a:r>
              <a:rPr lang="en-US" dirty="0"/>
              <a:t>Day 5 creation</a:t>
            </a:r>
          </a:p>
          <a:p>
            <a:pPr lvl="1"/>
            <a:r>
              <a:rPr lang="en-US" dirty="0"/>
              <a:t>“Bird”</a:t>
            </a:r>
          </a:p>
          <a:p>
            <a:endParaRPr lang="en-US" dirty="0" smtClean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More “dinosaur” than “bird”</a:t>
            </a:r>
          </a:p>
          <a:p>
            <a:pPr lvl="1"/>
            <a:r>
              <a:rPr lang="en-US" dirty="0" smtClean="0"/>
              <a:t>Dromaeosaur, like </a:t>
            </a:r>
            <a:r>
              <a:rPr lang="en-US" i="1" dirty="0" smtClean="0"/>
              <a:t>Velociraptor</a:t>
            </a:r>
            <a:r>
              <a:rPr lang="en-US" dirty="0" smtClean="0"/>
              <a:t> and </a:t>
            </a:r>
            <a:r>
              <a:rPr lang="en-US" i="1" dirty="0" err="1" smtClean="0"/>
              <a:t>Microraptor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amazing archaeopteryxe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90600"/>
            <a:ext cx="8255000" cy="49530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7000">
                <a:srgbClr val="FF6633"/>
              </a:gs>
              <a:gs pos="50000">
                <a:srgbClr val="FFFF00"/>
              </a:gs>
              <a:gs pos="96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</p:pic>
      <p:sp>
        <p:nvSpPr>
          <p:cNvPr id="3" name="Circular Arrow 2"/>
          <p:cNvSpPr/>
          <p:nvPr/>
        </p:nvSpPr>
        <p:spPr>
          <a:xfrm>
            <a:off x="3200400" y="1447800"/>
            <a:ext cx="2743200" cy="1905000"/>
          </a:xfrm>
          <a:prstGeom prst="circularArrow">
            <a:avLst/>
          </a:prstGeom>
          <a:gradFill>
            <a:gsLst>
              <a:gs pos="0">
                <a:srgbClr val="FF3399"/>
              </a:gs>
              <a:gs pos="27000">
                <a:srgbClr val="FF6633"/>
              </a:gs>
              <a:gs pos="50000">
                <a:srgbClr val="FFFF00"/>
              </a:gs>
              <a:gs pos="99000">
                <a:srgbClr val="01A78F"/>
              </a:gs>
              <a:gs pos="100000">
                <a:srgbClr val="3366FF"/>
              </a:gs>
            </a:gsLst>
            <a:lin ang="8400000" scaled="0"/>
          </a:gra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600" y="207713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7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Feathers, feathers,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theropods</a:t>
            </a:r>
            <a:r>
              <a:rPr lang="en-US" dirty="0" smtClean="0"/>
              <a:t> have feathers or filamentous structures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ornithischians</a:t>
            </a:r>
            <a:r>
              <a:rPr lang="en-US" dirty="0" smtClean="0"/>
              <a:t> have feathers and filamentous structures</a:t>
            </a:r>
          </a:p>
          <a:p>
            <a:r>
              <a:rPr lang="en-US" dirty="0" smtClean="0"/>
              <a:t>Filamentous structures may be common to many, many different kinds of dinosaurs.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			WOW!!!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Feathers, feathers,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new discoveries are not to be feared, avoided, or quickly dismissed</a:t>
            </a:r>
          </a:p>
          <a:p>
            <a:r>
              <a:rPr lang="en-US" dirty="0" smtClean="0"/>
              <a:t>God’s creation is bountiful and beautiful (more than we know!)</a:t>
            </a:r>
          </a:p>
          <a:p>
            <a:r>
              <a:rPr lang="en-US" dirty="0" smtClean="0"/>
              <a:t>Dinosaurs show many traits like birds, and many other traits unique to each species and their bigger “kinds”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oss\Pictures\Field Museum Photos\100_02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b="3859"/>
          <a:stretch/>
        </p:blipFill>
        <p:spPr bwMode="auto">
          <a:xfrm>
            <a:off x="228600" y="3450771"/>
            <a:ext cx="3853543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ross\Pictures\Field Museum Photos\100_03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8955" r="27478" b="23525"/>
          <a:stretch/>
        </p:blipFill>
        <p:spPr bwMode="auto">
          <a:xfrm>
            <a:off x="4392386" y="152400"/>
            <a:ext cx="4038600" cy="4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oss\Pictures\Field Museum Photos\100_0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10204" b="34756"/>
          <a:stretch/>
        </p:blipFill>
        <p:spPr bwMode="auto">
          <a:xfrm>
            <a:off x="3816140" y="3548742"/>
            <a:ext cx="500897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ross\Pictures\Field Museum Photos\100_02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 r="55997" b="27612"/>
          <a:stretch/>
        </p:blipFill>
        <p:spPr bwMode="auto">
          <a:xfrm>
            <a:off x="476793" y="228600"/>
            <a:ext cx="3594463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But wait, there’s more!</a:t>
            </a:r>
            <a:endParaRPr lang="en-US" dirty="0"/>
          </a:p>
        </p:txBody>
      </p:sp>
      <p:pic>
        <p:nvPicPr>
          <p:cNvPr id="4098" name="Picture 2" descr="An illustration of Kulindadromeus zabaikalicus, a feathered dinosaur, in its natural environm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91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248400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Kulindadromeus</a:t>
            </a:r>
            <a:r>
              <a:rPr lang="en-US" i="1" dirty="0"/>
              <a:t> </a:t>
            </a:r>
            <a:r>
              <a:rPr lang="en-US" i="1" dirty="0" err="1" smtClean="0"/>
              <a:t>zabaikalicus</a:t>
            </a:r>
            <a:r>
              <a:rPr lang="en-US" dirty="0" smtClean="0"/>
              <a:t>, from the Jurassic of Siberia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1"/>
            <a:ext cx="8493120" cy="163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500" b="1">
                <a:latin typeface="Arial" charset="0"/>
              </a:rPr>
              <a:t>Fig. 1 Skeletal anatomy of Kulindadromeus zabaikalicus.(A) Composite skeletal reconstruction; photograph (B) and line drawing (C) of the holotype skull (INREC K3/109) in right lateral view; (D) proximal portion of right scapula (INREC K3/204) in lateral view; (E) right scapula (INREC K3/134) in caudolateral view; (F) left ulna (INREC K3/205) in medial view; (G) right tibia (INREC K3/207) in caudal view; (H) right femur (INREC K3/206) in cranial view; (I) right ischium (INREC K3/124) in lateral view; (J) distal caudal vertebra (INREC K3/202) in right lateral view; (K) mirror image of left ilium (INREC K3/113) in lateral view; (L) dorsal vertebra (INREC 3/112) in right lateral view; (M) mirror image of left pubis (INREC K3/114) in lateral view.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505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40" y="979303"/>
            <a:ext cx="57470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0064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>
                <a:latin typeface="Arial" charset="0"/>
              </a:rPr>
              <a:t>P Godefroit et al. Science 2014;345:451-455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0">
                <a:latin typeface="Arial" charset="0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661061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1"/>
            <a:ext cx="8493120" cy="1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500" b="1">
                <a:latin typeface="Arial" charset="0"/>
              </a:rPr>
              <a:t>Fig. 2 Epidermal scales and featherlike structures of Kulindadromeus zabaikalicus.(A) Scales around the distal tibia and the tarsus (INREC K4/57); (B) double row of scales above the proximal part of the tail (INREC K4/94) in dorsal view; (C) close-up of the left row of caudal scales (INREC K4/117) in dorsal view; (D) partial skull (INREC K4/22) in right lateral view, with (E and F) detail of areas indicated in (D) and (E) showing filamentous structures; (G) left part of ribcage (INREC K4/33), with (H and I) detail of areas indicated in (G) and (H) showing filamentous structures.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505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97" y="1010186"/>
            <a:ext cx="5888203" cy="48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>
                <a:latin typeface="Arial" charset="0"/>
              </a:rPr>
              <a:t>P </a:t>
            </a:r>
            <a:r>
              <a:rPr lang="en-GB" altLang="en-US" sz="1100" b="1" dirty="0" err="1">
                <a:latin typeface="Arial" charset="0"/>
              </a:rPr>
              <a:t>Godefroit</a:t>
            </a:r>
            <a:r>
              <a:rPr lang="en-GB" altLang="en-US" sz="1100" b="1" dirty="0">
                <a:latin typeface="Arial" charset="0"/>
              </a:rPr>
              <a:t> et al. Science 2014;345:451-455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0">
                <a:latin typeface="Arial" charset="0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76738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7/72/Psittacosaurus_mongoliensis.jpg/1280px-Psittacosaurus_mongolien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9398"/>
            <a:ext cx="8556625" cy="40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Psittacosaurus</a:t>
            </a:r>
            <a:r>
              <a:rPr lang="en-US" i="1" dirty="0" smtClean="0"/>
              <a:t> </a:t>
            </a:r>
            <a:r>
              <a:rPr lang="en-US" i="1" dirty="0" err="1" smtClean="0"/>
              <a:t>mongoliensis</a:t>
            </a:r>
            <a:r>
              <a:rPr lang="en-US" dirty="0" smtClean="0"/>
              <a:t>, from the Cretaceous of Mongolia.</a:t>
            </a:r>
            <a:endParaRPr lang="en-US" i="1" dirty="0"/>
          </a:p>
        </p:txBody>
      </p:sp>
      <p:pic>
        <p:nvPicPr>
          <p:cNvPr id="5" name="Picture 2" descr="http://upload.wikimedia.org/wikipedia/commons/thumb/7/72/Psittacosaurus_mongoliensis.jpg/1280px-Psittacosaurus_mongolien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4" b="50749"/>
          <a:stretch/>
        </p:blipFill>
        <p:spPr bwMode="auto">
          <a:xfrm>
            <a:off x="430479" y="781288"/>
            <a:ext cx="7418121" cy="44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Biblical Context: Creation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Dinosaurs were Day 6 creations</a:t>
            </a:r>
          </a:p>
          <a:p>
            <a:pPr lvl="1"/>
            <a:r>
              <a:rPr lang="en-US" dirty="0" smtClean="0"/>
              <a:t>Land-dwelling</a:t>
            </a:r>
          </a:p>
          <a:p>
            <a:pPr lvl="1"/>
            <a:r>
              <a:rPr lang="en-US" dirty="0" smtClean="0"/>
              <a:t>Air-breathers</a:t>
            </a:r>
          </a:p>
          <a:p>
            <a:pPr lvl="1"/>
            <a:r>
              <a:rPr lang="en-US" dirty="0" smtClean="0"/>
              <a:t>“Beasts of the earth”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Dinosaurs’ Geological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733800" cy="3992563"/>
          </a:xfrm>
        </p:spPr>
        <p:txBody>
          <a:bodyPr/>
          <a:lstStyle/>
          <a:p>
            <a:r>
              <a:rPr lang="en-US" dirty="0" smtClean="0"/>
              <a:t>Biblical Context: Noah’s Flood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876800" y="1524000"/>
            <a:ext cx="2590800" cy="5181600"/>
            <a:chOff x="336" y="960"/>
            <a:chExt cx="1632" cy="3264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768" y="960"/>
              <a:ext cx="1200" cy="3264"/>
              <a:chOff x="384" y="960"/>
              <a:chExt cx="1200" cy="3264"/>
            </a:xfrm>
          </p:grpSpPr>
          <p:sp>
            <p:nvSpPr>
              <p:cNvPr id="8" name="Rectangle 47"/>
              <p:cNvSpPr>
                <a:spLocks noChangeArrowheads="1"/>
              </p:cNvSpPr>
              <p:nvPr/>
            </p:nvSpPr>
            <p:spPr bwMode="auto">
              <a:xfrm>
                <a:off x="384" y="960"/>
                <a:ext cx="1200" cy="3264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baseline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48"/>
              <p:cNvSpPr>
                <a:spLocks noChangeShapeType="1"/>
              </p:cNvSpPr>
              <p:nvPr/>
            </p:nvSpPr>
            <p:spPr bwMode="auto">
              <a:xfrm>
                <a:off x="384" y="3984"/>
                <a:ext cx="1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49"/>
              <p:cNvSpPr>
                <a:spLocks noChangeShapeType="1"/>
              </p:cNvSpPr>
              <p:nvPr/>
            </p:nvSpPr>
            <p:spPr bwMode="auto">
              <a:xfrm>
                <a:off x="384" y="1584"/>
                <a:ext cx="1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50"/>
              <p:cNvSpPr>
                <a:spLocks noChangeShapeType="1"/>
              </p:cNvSpPr>
              <p:nvPr/>
            </p:nvSpPr>
            <p:spPr bwMode="auto">
              <a:xfrm>
                <a:off x="384" y="2448"/>
                <a:ext cx="1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51"/>
              <p:cNvSpPr txBox="1">
                <a:spLocks noChangeArrowheads="1"/>
              </p:cNvSpPr>
              <p:nvPr/>
            </p:nvSpPr>
            <p:spPr bwMode="auto">
              <a:xfrm>
                <a:off x="528" y="1104"/>
                <a:ext cx="86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aseline="0">
                    <a:solidFill>
                      <a:srgbClr val="000000"/>
                    </a:solidFill>
                  </a:rPr>
                  <a:t>Cenozoic</a:t>
                </a:r>
              </a:p>
            </p:txBody>
          </p:sp>
          <p:sp>
            <p:nvSpPr>
              <p:cNvPr id="13" name="Text Box 52"/>
              <p:cNvSpPr txBox="1">
                <a:spLocks noChangeArrowheads="1"/>
              </p:cNvSpPr>
              <p:nvPr/>
            </p:nvSpPr>
            <p:spPr bwMode="auto">
              <a:xfrm>
                <a:off x="576" y="2976"/>
                <a:ext cx="86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aseline="0">
                    <a:solidFill>
                      <a:srgbClr val="000000"/>
                    </a:solidFill>
                  </a:rPr>
                  <a:t>Paleozoic</a:t>
                </a:r>
              </a:p>
            </p:txBody>
          </p:sp>
          <p:sp>
            <p:nvSpPr>
              <p:cNvPr id="14" name="Text Box 53"/>
              <p:cNvSpPr txBox="1">
                <a:spLocks noChangeArrowheads="1"/>
              </p:cNvSpPr>
              <p:nvPr/>
            </p:nvSpPr>
            <p:spPr bwMode="auto">
              <a:xfrm>
                <a:off x="480" y="3936"/>
                <a:ext cx="1056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aseline="0">
                    <a:solidFill>
                      <a:srgbClr val="000000"/>
                    </a:solidFill>
                  </a:rPr>
                  <a:t>Proterozoic</a:t>
                </a:r>
              </a:p>
            </p:txBody>
          </p:sp>
          <p:sp>
            <p:nvSpPr>
              <p:cNvPr id="15" name="Line 54"/>
              <p:cNvSpPr>
                <a:spLocks noChangeShapeType="1"/>
              </p:cNvSpPr>
              <p:nvPr/>
            </p:nvSpPr>
            <p:spPr bwMode="auto">
              <a:xfrm>
                <a:off x="384" y="1008"/>
                <a:ext cx="1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384" y="1584"/>
                <a:ext cx="1200" cy="864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56"/>
              <p:cNvSpPr txBox="1">
                <a:spLocks noChangeArrowheads="1"/>
              </p:cNvSpPr>
              <p:nvPr/>
            </p:nvSpPr>
            <p:spPr bwMode="auto">
              <a:xfrm>
                <a:off x="576" y="1872"/>
                <a:ext cx="912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aseline="0">
                    <a:solidFill>
                      <a:srgbClr val="000000"/>
                    </a:solidFill>
                  </a:rPr>
                  <a:t>Mesozoic</a:t>
                </a:r>
              </a:p>
            </p:txBody>
          </p:sp>
        </p:grpSp>
        <p:sp>
          <p:nvSpPr>
            <p:cNvPr id="6" name="Rectangle 57"/>
            <p:cNvSpPr>
              <a:spLocks noChangeArrowheads="1"/>
            </p:cNvSpPr>
            <p:nvPr/>
          </p:nvSpPr>
          <p:spPr bwMode="auto">
            <a:xfrm>
              <a:off x="336" y="1584"/>
              <a:ext cx="432" cy="244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 rot="16200000">
              <a:off x="-96" y="2688"/>
              <a:ext cx="1248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aseline="0">
                  <a:solidFill>
                    <a:srgbClr val="000000"/>
                  </a:solidFill>
                </a:rPr>
                <a:t>Flood Rocks</a:t>
              </a:r>
            </a:p>
          </p:txBody>
        </p:sp>
      </p:grpSp>
      <p:sp>
        <p:nvSpPr>
          <p:cNvPr id="18" name="Up-Down Arrow 17"/>
          <p:cNvSpPr/>
          <p:nvPr/>
        </p:nvSpPr>
        <p:spPr>
          <a:xfrm>
            <a:off x="4953000" y="1600200"/>
            <a:ext cx="457200" cy="838200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arlesrknight.com/Gallery/Knight/Prehistoric/FMNH/CK9T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209800"/>
            <a:ext cx="84060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457200"/>
            <a:ext cx="825360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Mental Image of Dinosaurs?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nyt.com/images/2015/06/13/science/13jurassic/13jurassic-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1546" cy="54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457200"/>
            <a:ext cx="825360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Ahhhhh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…much better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2031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birdcontrolblog.com/wp-content/uploads/2012/02/pigeon-close-u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9878"/>
          <a:stretch/>
        </p:blipFill>
        <p:spPr bwMode="auto">
          <a:xfrm>
            <a:off x="4584588" y="1295400"/>
            <a:ext cx="4416111" cy="4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457200"/>
            <a:ext cx="825360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But…birds are dinosaurs?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2999" y="5634942"/>
            <a:ext cx="4047699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Not exactly, but it’s complicated.</a:t>
            </a:r>
            <a:endParaRPr lang="en-US" sz="3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Dinosaurs and Feathers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players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Maniraptorans</a:t>
            </a:r>
            <a:endParaRPr lang="en-US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Archaeopteryx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42677</TotalTime>
  <Words>1380</Words>
  <Application>Microsoft Office PowerPoint</Application>
  <PresentationFormat>On-screen Show (4:3)</PresentationFormat>
  <Paragraphs>123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Fuzzy, with a chance of feathers  Taking a fresh look at dinosaurs and birds</vt:lpstr>
      <vt:lpstr>At issue:</vt:lpstr>
      <vt:lpstr>PowerPoint Presentation</vt:lpstr>
      <vt:lpstr>Biblical Context: Creation Week</vt:lpstr>
      <vt:lpstr>Dinosaurs’ Geological Context</vt:lpstr>
      <vt:lpstr>PowerPoint Presentation</vt:lpstr>
      <vt:lpstr>PowerPoint Presentation</vt:lpstr>
      <vt:lpstr>PowerPoint Presentation</vt:lpstr>
      <vt:lpstr>Dinosaurs and Feathers</vt:lpstr>
      <vt:lpstr>PowerPoint Presentation</vt:lpstr>
      <vt:lpstr>Dinosaurs with feathers</vt:lpstr>
      <vt:lpstr>PowerPoint Presentation</vt:lpstr>
      <vt:lpstr>PowerPoint Presentation</vt:lpstr>
      <vt:lpstr>Maniraptorans</vt:lpstr>
      <vt:lpstr>PowerPoint Presentation</vt:lpstr>
      <vt:lpstr>PowerPoint Presentation</vt:lpstr>
      <vt:lpstr>PowerPoint Presentation</vt:lpstr>
      <vt:lpstr>So what is Archaeopteryx?</vt:lpstr>
      <vt:lpstr>11th Archaeopteryx skeleton</vt:lpstr>
      <vt:lpstr>PowerPoint Presentation</vt:lpstr>
      <vt:lpstr>But what is a creationist view? </vt:lpstr>
      <vt:lpstr>Baraminology: A Creationist Approach</vt:lpstr>
      <vt:lpstr>PowerPoint Presentation</vt:lpstr>
      <vt:lpstr>PowerPoint Presentation</vt:lpstr>
      <vt:lpstr>PowerPoint Presentation</vt:lpstr>
      <vt:lpstr>So what IS Archaeopteryx?</vt:lpstr>
      <vt:lpstr>PowerPoint Presentation</vt:lpstr>
      <vt:lpstr>Feathers, feathers, everywhere</vt:lpstr>
      <vt:lpstr>Feathers, feathers, everywhere</vt:lpstr>
      <vt:lpstr>PowerPoint Presentation</vt:lpstr>
      <vt:lpstr>But wait, there’s more!</vt:lpstr>
      <vt:lpstr>PowerPoint Presentation</vt:lpstr>
      <vt:lpstr>PowerPoint Presentation</vt:lpstr>
      <vt:lpstr>PowerPoint Presentation</vt:lpstr>
    </vt:vector>
  </TitlesOfParts>
  <Company>Liberty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 inside  look  at dinosaur  paleontology</dc:title>
  <dc:creator>Marcus R Ross</dc:creator>
  <cp:lastModifiedBy>Doug</cp:lastModifiedBy>
  <cp:revision>130</cp:revision>
  <dcterms:created xsi:type="dcterms:W3CDTF">2008-02-16T20:58:36Z</dcterms:created>
  <dcterms:modified xsi:type="dcterms:W3CDTF">2017-07-18T21:12:19Z</dcterms:modified>
</cp:coreProperties>
</file>