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8" r:id="rId3"/>
    <p:sldId id="261" r:id="rId4"/>
    <p:sldId id="259" r:id="rId5"/>
    <p:sldId id="260" r:id="rId6"/>
    <p:sldId id="262" r:id="rId7"/>
    <p:sldId id="264" r:id="rId8"/>
    <p:sldId id="265" r:id="rId9"/>
    <p:sldId id="266" r:id="rId10"/>
    <p:sldId id="267" r:id="rId11"/>
    <p:sldId id="268" r:id="rId12"/>
    <p:sldId id="269" r:id="rId13"/>
    <p:sldId id="283" r:id="rId14"/>
    <p:sldId id="270" r:id="rId15"/>
    <p:sldId id="271" r:id="rId16"/>
    <p:sldId id="272" r:id="rId17"/>
    <p:sldId id="274" r:id="rId18"/>
    <p:sldId id="275" r:id="rId19"/>
    <p:sldId id="277" r:id="rId20"/>
    <p:sldId id="278"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2DD"/>
    <a:srgbClr val="D8D3D9"/>
    <a:srgbClr val="4FE387"/>
    <a:srgbClr val="C2B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6" autoAdjust="0"/>
    <p:restoredTop sz="94660"/>
  </p:normalViewPr>
  <p:slideViewPr>
    <p:cSldViewPr snapToGrid="0">
      <p:cViewPr>
        <p:scale>
          <a:sx n="90" d="100"/>
          <a:sy n="90" d="100"/>
        </p:scale>
        <p:origin x="-132" y="-1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6C7C1-37B2-498F-876C-E22CD0FC11FF}" type="datetimeFigureOut">
              <a:rPr lang="en-US" smtClean="0"/>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E6AEF-C57F-40F3-862D-E7323F82AFF7}" type="slidenum">
              <a:rPr lang="en-US" smtClean="0"/>
              <a:t>‹#›</a:t>
            </a:fld>
            <a:endParaRPr lang="en-US"/>
          </a:p>
        </p:txBody>
      </p:sp>
    </p:spTree>
    <p:extLst>
      <p:ext uri="{BB962C8B-B14F-4D97-AF65-F5344CB8AC3E}">
        <p14:creationId xmlns:p14="http://schemas.microsoft.com/office/powerpoint/2010/main" val="350977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 from an evolutionary</a:t>
            </a:r>
            <a:r>
              <a:rPr lang="en-US" baseline="0" dirty="0" smtClean="0"/>
              <a:t> paper entitled “The Cambrian Conundrum”.</a:t>
            </a:r>
          </a:p>
          <a:p>
            <a:endParaRPr lang="en-US" baseline="0" dirty="0" smtClean="0"/>
          </a:p>
          <a:p>
            <a:r>
              <a:rPr lang="en-US" baseline="0" dirty="0" smtClean="0"/>
              <a:t>There are two diagrams layered on top of each other here. In the background is a phylogeny showing the range of organisms and when they show up. We’re not going to focus on that for now. Instead, I want you to look at four things here: the number of taxa, the time, and the blue and yellow areas…</a:t>
            </a:r>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8</a:t>
            </a:fld>
            <a:endParaRPr lang="en-US"/>
          </a:p>
        </p:txBody>
      </p:sp>
    </p:spTree>
    <p:extLst>
      <p:ext uri="{BB962C8B-B14F-4D97-AF65-F5344CB8AC3E}">
        <p14:creationId xmlns:p14="http://schemas.microsoft.com/office/powerpoint/2010/main" val="21700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Stephen Jay Gould’s main book introducing the Cambrian Explosion is called </a:t>
            </a:r>
            <a:r>
              <a:rPr lang="en-US" i="1" dirty="0" smtClean="0"/>
              <a:t>Wonderful Life</a:t>
            </a:r>
            <a:r>
              <a:rPr lang="en-US" i="0" dirty="0" smtClean="0"/>
              <a:t>.</a:t>
            </a:r>
          </a:p>
          <a:p>
            <a:endParaRPr lang="en-US" i="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t>Peters and Gaines (2012) linked abundant addition of calcium and bicarbonate to the ocean to the formation of calcified skeletons in Cambrian animals.</a:t>
            </a:r>
          </a:p>
          <a:p>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12</a:t>
            </a:fld>
            <a:endParaRPr lang="en-US"/>
          </a:p>
        </p:txBody>
      </p:sp>
    </p:spTree>
    <p:extLst>
      <p:ext uri="{BB962C8B-B14F-4D97-AF65-F5344CB8AC3E}">
        <p14:creationId xmlns:p14="http://schemas.microsoft.com/office/powerpoint/2010/main" val="103598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were a one time thing, sure</a:t>
            </a:r>
            <a:r>
              <a:rPr lang="en-US" baseline="0" dirty="0" smtClean="0"/>
              <a:t> – it would be weird, but it would be kind of like the Big Bang – a one-time freak accident. However, when we study the fossil record, we find multiple similar “</a:t>
            </a:r>
            <a:r>
              <a:rPr lang="en-US" baseline="0" dirty="0" err="1" smtClean="0"/>
              <a:t>taxic</a:t>
            </a:r>
            <a:r>
              <a:rPr lang="en-US" baseline="0" dirty="0" smtClean="0"/>
              <a:t> explosions”.</a:t>
            </a:r>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14</a:t>
            </a:fld>
            <a:endParaRPr lang="en-US"/>
          </a:p>
        </p:txBody>
      </p:sp>
    </p:spTree>
    <p:extLst>
      <p:ext uri="{BB962C8B-B14F-4D97-AF65-F5344CB8AC3E}">
        <p14:creationId xmlns:p14="http://schemas.microsoft.com/office/powerpoint/2010/main" val="427591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Kemp compares the therapsid explosion in the Middle</a:t>
            </a:r>
            <a:r>
              <a:rPr lang="en-US" baseline="0" dirty="0" smtClean="0"/>
              <a:t> Permian to the Cambrian explosion and the Paleogene mammal explosion!</a:t>
            </a:r>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15</a:t>
            </a:fld>
            <a:endParaRPr lang="en-US"/>
          </a:p>
        </p:txBody>
      </p:sp>
    </p:spTree>
    <p:extLst>
      <p:ext uri="{BB962C8B-B14F-4D97-AF65-F5344CB8AC3E}">
        <p14:creationId xmlns:p14="http://schemas.microsoft.com/office/powerpoint/2010/main" val="1742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a:t>
            </a:r>
            <a:r>
              <a:rPr lang="en-US" baseline="0" dirty="0" smtClean="0"/>
              <a:t>, a Michael Bay movie?</a:t>
            </a:r>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18</a:t>
            </a:fld>
            <a:endParaRPr lang="en-US"/>
          </a:p>
        </p:txBody>
      </p:sp>
    </p:spTree>
    <p:extLst>
      <p:ext uri="{BB962C8B-B14F-4D97-AF65-F5344CB8AC3E}">
        <p14:creationId xmlns:p14="http://schemas.microsoft.com/office/powerpoint/2010/main" val="104034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creationists put the pre-Flood/Flood boundary at or near the Great Unconformity. The actual pre-Flood/Flood boundary may be a little lower in the Proterozoic, including the Ediacaran biota.</a:t>
            </a:r>
            <a:endParaRPr lang="en-US" dirty="0"/>
          </a:p>
        </p:txBody>
      </p:sp>
      <p:sp>
        <p:nvSpPr>
          <p:cNvPr id="4" name="Slide Number Placeholder 3"/>
          <p:cNvSpPr>
            <a:spLocks noGrp="1"/>
          </p:cNvSpPr>
          <p:nvPr>
            <p:ph type="sldNum" sz="quarter" idx="10"/>
          </p:nvPr>
        </p:nvSpPr>
        <p:spPr/>
        <p:txBody>
          <a:bodyPr/>
          <a:lstStyle/>
          <a:p>
            <a:fld id="{5DAE6AEF-C57F-40F3-862D-E7323F82AFF7}" type="slidenum">
              <a:rPr lang="en-US" smtClean="0"/>
              <a:t>20</a:t>
            </a:fld>
            <a:endParaRPr lang="en-US"/>
          </a:p>
        </p:txBody>
      </p:sp>
    </p:spTree>
    <p:extLst>
      <p:ext uri="{BB962C8B-B14F-4D97-AF65-F5344CB8AC3E}">
        <p14:creationId xmlns:p14="http://schemas.microsoft.com/office/powerpoint/2010/main" val="292375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6918ED2-567C-412D-85BF-AE4C500D0BB1}" type="datetimeFigureOut">
              <a:rPr lang="en-US" smtClean="0"/>
              <a:t>9/7/2017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38F7485-E165-45BD-A0CD-FCCBB6A34B74}" type="slidenum">
              <a:rPr lang="en-US" smtClean="0"/>
              <a:t>‹#›</a:t>
            </a:fld>
            <a:endParaRPr lang="en-US"/>
          </a:p>
        </p:txBody>
      </p:sp>
    </p:spTree>
    <p:extLst>
      <p:ext uri="{BB962C8B-B14F-4D97-AF65-F5344CB8AC3E}">
        <p14:creationId xmlns:p14="http://schemas.microsoft.com/office/powerpoint/2010/main" val="337328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918ED2-567C-412D-85BF-AE4C500D0BB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215499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918ED2-567C-412D-85BF-AE4C500D0BB1}" type="datetimeFigureOut">
              <a:rPr lang="en-US" smtClean="0"/>
              <a:t>9/7/2017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80108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918ED2-567C-412D-85BF-AE4C500D0BB1}"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2865576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56918ED2-567C-412D-85BF-AE4C500D0BB1}" type="datetimeFigureOut">
              <a:rPr lang="en-US" smtClean="0"/>
              <a:t>9/7/2017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38F7485-E165-45BD-A0CD-FCCBB6A34B74}" type="slidenum">
              <a:rPr lang="en-US" smtClean="0"/>
              <a:t>‹#›</a:t>
            </a:fld>
            <a:endParaRPr lang="en-US"/>
          </a:p>
        </p:txBody>
      </p:sp>
    </p:spTree>
    <p:extLst>
      <p:ext uri="{BB962C8B-B14F-4D97-AF65-F5344CB8AC3E}">
        <p14:creationId xmlns:p14="http://schemas.microsoft.com/office/powerpoint/2010/main" val="388820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918ED2-567C-412D-85BF-AE4C500D0BB1}"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262482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918ED2-567C-412D-85BF-AE4C500D0BB1}"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55487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918ED2-567C-412D-85BF-AE4C500D0BB1}"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142278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18ED2-567C-412D-85BF-AE4C500D0BB1}"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99616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918ED2-567C-412D-85BF-AE4C500D0BB1}"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16628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918ED2-567C-412D-85BF-AE4C500D0BB1}"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F7485-E165-45BD-A0CD-FCCBB6A34B74}" type="slidenum">
              <a:rPr lang="en-US" smtClean="0"/>
              <a:t>‹#›</a:t>
            </a:fld>
            <a:endParaRPr lang="en-US"/>
          </a:p>
        </p:txBody>
      </p:sp>
    </p:spTree>
    <p:extLst>
      <p:ext uri="{BB962C8B-B14F-4D97-AF65-F5344CB8AC3E}">
        <p14:creationId xmlns:p14="http://schemas.microsoft.com/office/powerpoint/2010/main" val="76835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918ED2-567C-412D-85BF-AE4C500D0BB1}" type="datetimeFigureOut">
              <a:rPr lang="en-US" smtClean="0"/>
              <a:t>9/7/2017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38F7485-E165-45BD-A0CD-FCCBB6A34B74}" type="slidenum">
              <a:rPr lang="en-US" smtClean="0"/>
              <a:t>‹#›</a:t>
            </a:fld>
            <a:endParaRPr lang="en-US"/>
          </a:p>
        </p:txBody>
      </p:sp>
    </p:spTree>
    <p:extLst>
      <p:ext uri="{BB962C8B-B14F-4D97-AF65-F5344CB8AC3E}">
        <p14:creationId xmlns:p14="http://schemas.microsoft.com/office/powerpoint/2010/main" val="181992214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hyperlink" Target="http://phylopic.org/" TargetMode="Externa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hyperlink" Target="http://paleobiology.si.edu/burgess/anomalocari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hyperlink" Target="http://paleobiology.si.edu/burgess/hallucigenia.html"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urgess-shale.rom.on.ca/en/science/burgess-shale/03-fossils.php"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440" y="0"/>
            <a:ext cx="11247120" cy="1739347"/>
          </a:xfrm>
        </p:spPr>
        <p:txBody>
          <a:bodyPr/>
          <a:lstStyle/>
          <a:p>
            <a:r>
              <a:rPr lang="en-US" dirty="0" smtClean="0"/>
              <a:t>The Cambrian Explosion and the Flood</a:t>
            </a:r>
            <a:endParaRPr lang="en-US" dirty="0"/>
          </a:p>
        </p:txBody>
      </p:sp>
      <p:sp>
        <p:nvSpPr>
          <p:cNvPr id="3" name="Subtitle 2"/>
          <p:cNvSpPr>
            <a:spLocks noGrp="1"/>
          </p:cNvSpPr>
          <p:nvPr>
            <p:ph type="subTitle" idx="1"/>
          </p:nvPr>
        </p:nvSpPr>
        <p:spPr>
          <a:xfrm>
            <a:off x="472440" y="5806383"/>
            <a:ext cx="11506200" cy="457200"/>
          </a:xfrm>
        </p:spPr>
        <p:txBody>
          <a:bodyPr>
            <a:noAutofit/>
          </a:bodyPr>
          <a:lstStyle/>
          <a:p>
            <a:r>
              <a:rPr lang="en-US" sz="2400" dirty="0" smtClean="0"/>
              <a:t>Matthew McLain</a:t>
            </a:r>
          </a:p>
          <a:p>
            <a:r>
              <a:rPr lang="en-US" sz="2400" dirty="0" smtClean="0"/>
              <a:t>The Master’s University</a:t>
            </a:r>
            <a:endParaRPr lang="en-US" sz="2400" dirty="0"/>
          </a:p>
        </p:txBody>
      </p:sp>
    </p:spTree>
    <p:extLst>
      <p:ext uri="{BB962C8B-B14F-4D97-AF65-F5344CB8AC3E}">
        <p14:creationId xmlns:p14="http://schemas.microsoft.com/office/powerpoint/2010/main" val="4041225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fossils?</a:t>
            </a:r>
            <a:endParaRPr lang="en-US" dirty="0"/>
          </a:p>
        </p:txBody>
      </p:sp>
      <p:sp>
        <p:nvSpPr>
          <p:cNvPr id="3" name="Content Placeholder 2"/>
          <p:cNvSpPr>
            <a:spLocks noGrp="1"/>
          </p:cNvSpPr>
          <p:nvPr>
            <p:ph idx="1"/>
          </p:nvPr>
        </p:nvSpPr>
        <p:spPr>
          <a:xfrm>
            <a:off x="683127" y="2029312"/>
            <a:ext cx="3931056" cy="1616836"/>
          </a:xfrm>
        </p:spPr>
        <p:txBody>
          <a:bodyPr>
            <a:normAutofit/>
          </a:bodyPr>
          <a:lstStyle/>
          <a:p>
            <a:r>
              <a:rPr lang="en-US" sz="2400" dirty="0" smtClean="0"/>
              <a:t>We now have abundant Precambrian fossils</a:t>
            </a:r>
          </a:p>
          <a:p>
            <a:r>
              <a:rPr lang="en-US" sz="2400" dirty="0" err="1" smtClean="0"/>
              <a:t>Ediacara</a:t>
            </a:r>
            <a:r>
              <a:rPr lang="en-US" sz="2400" dirty="0" smtClean="0"/>
              <a:t> biota</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58" y="2029312"/>
            <a:ext cx="7141028" cy="44073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833" y="3646148"/>
            <a:ext cx="3488145" cy="2790516"/>
          </a:xfrm>
          <a:prstGeom prst="rect">
            <a:avLst/>
          </a:prstGeom>
        </p:spPr>
      </p:pic>
      <p:sp>
        <p:nvSpPr>
          <p:cNvPr id="6" name="TextBox 5"/>
          <p:cNvSpPr txBox="1"/>
          <p:nvPr/>
        </p:nvSpPr>
        <p:spPr>
          <a:xfrm>
            <a:off x="1031330" y="6436664"/>
            <a:ext cx="2767149" cy="276999"/>
          </a:xfrm>
          <a:prstGeom prst="rect">
            <a:avLst/>
          </a:prstGeom>
          <a:noFill/>
        </p:spPr>
        <p:txBody>
          <a:bodyPr wrap="square" rtlCol="0">
            <a:spAutoFit/>
          </a:bodyPr>
          <a:lstStyle/>
          <a:p>
            <a:r>
              <a:rPr lang="en-US" sz="1200" i="1" dirty="0" err="1" smtClean="0"/>
              <a:t>Dickinsonia</a:t>
            </a:r>
            <a:r>
              <a:rPr lang="en-US" sz="1200" dirty="0" smtClean="0"/>
              <a:t> image from UCMP Berkeley.</a:t>
            </a:r>
            <a:endParaRPr lang="en-US" sz="1200" i="1" dirty="0"/>
          </a:p>
        </p:txBody>
      </p:sp>
    </p:spTree>
    <p:extLst>
      <p:ext uri="{BB962C8B-B14F-4D97-AF65-F5344CB8AC3E}">
        <p14:creationId xmlns:p14="http://schemas.microsoft.com/office/powerpoint/2010/main" val="29506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preservation potential?</a:t>
            </a:r>
            <a:endParaRPr lang="en-US" dirty="0"/>
          </a:p>
        </p:txBody>
      </p:sp>
      <p:sp>
        <p:nvSpPr>
          <p:cNvPr id="3" name="Content Placeholder 2"/>
          <p:cNvSpPr>
            <a:spLocks noGrp="1"/>
          </p:cNvSpPr>
          <p:nvPr>
            <p:ph idx="1"/>
          </p:nvPr>
        </p:nvSpPr>
        <p:spPr>
          <a:xfrm>
            <a:off x="286439" y="2011680"/>
            <a:ext cx="6896559" cy="4206240"/>
          </a:xfrm>
        </p:spPr>
        <p:txBody>
          <a:bodyPr>
            <a:normAutofit/>
          </a:bodyPr>
          <a:lstStyle/>
          <a:p>
            <a:pPr marL="457200" indent="-457200">
              <a:buFont typeface="+mj-lt"/>
              <a:buAutoNum type="arabicPeriod"/>
            </a:pPr>
            <a:r>
              <a:rPr lang="en-US" sz="2400" dirty="0" smtClean="0"/>
              <a:t>We have abundant soft-bodied Precambrian and Cambrian organisms.</a:t>
            </a:r>
          </a:p>
          <a:p>
            <a:pPr marL="457200" indent="-457200">
              <a:buFont typeface="+mj-lt"/>
              <a:buAutoNum type="arabicPeriod"/>
            </a:pPr>
            <a:r>
              <a:rPr lang="en-US" sz="2400" dirty="0" smtClean="0"/>
              <a:t>Many Cambrian organisms have hard parts. Even if we did have poor preservation for soft-bodied animals, that wouldn’t explain why we don’t get the preservation of these ancestral hard parts. </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3367" y="1498293"/>
            <a:ext cx="3831128" cy="4974116"/>
          </a:xfrm>
          <a:prstGeom prst="rect">
            <a:avLst/>
          </a:prstGeom>
        </p:spPr>
      </p:pic>
      <p:sp>
        <p:nvSpPr>
          <p:cNvPr id="5" name="TextBox 4"/>
          <p:cNvSpPr txBox="1"/>
          <p:nvPr/>
        </p:nvSpPr>
        <p:spPr>
          <a:xfrm>
            <a:off x="8279638" y="6472409"/>
            <a:ext cx="2878585" cy="276999"/>
          </a:xfrm>
          <a:prstGeom prst="rect">
            <a:avLst/>
          </a:prstGeom>
          <a:noFill/>
        </p:spPr>
        <p:txBody>
          <a:bodyPr wrap="square" rtlCol="0">
            <a:spAutoFit/>
          </a:bodyPr>
          <a:lstStyle/>
          <a:p>
            <a:r>
              <a:rPr lang="en-US" sz="1200" i="1" dirty="0" err="1" smtClean="0"/>
              <a:t>Olenoides</a:t>
            </a:r>
            <a:r>
              <a:rPr lang="en-US" sz="1200" i="1" dirty="0" smtClean="0"/>
              <a:t> serratus</a:t>
            </a:r>
            <a:r>
              <a:rPr lang="en-US" sz="1200" dirty="0" smtClean="0"/>
              <a:t> image by Wilson44691.</a:t>
            </a:r>
            <a:endParaRPr lang="en-US" sz="1200" i="1"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370" b="37670"/>
          <a:stretch/>
        </p:blipFill>
        <p:spPr>
          <a:xfrm>
            <a:off x="890048" y="4347730"/>
            <a:ext cx="6001008" cy="2401678"/>
          </a:xfrm>
          <a:prstGeom prst="rect">
            <a:avLst/>
          </a:prstGeom>
        </p:spPr>
      </p:pic>
      <p:sp>
        <p:nvSpPr>
          <p:cNvPr id="7" name="TextBox 6"/>
          <p:cNvSpPr txBox="1"/>
          <p:nvPr/>
        </p:nvSpPr>
        <p:spPr>
          <a:xfrm>
            <a:off x="4012471" y="6466901"/>
            <a:ext cx="2878585" cy="276999"/>
          </a:xfrm>
          <a:prstGeom prst="rect">
            <a:avLst/>
          </a:prstGeom>
          <a:noFill/>
        </p:spPr>
        <p:txBody>
          <a:bodyPr wrap="square" rtlCol="0">
            <a:spAutoFit/>
          </a:bodyPr>
          <a:lstStyle/>
          <a:p>
            <a:r>
              <a:rPr lang="en-US" sz="1200" i="1" dirty="0" err="1" smtClean="0"/>
              <a:t>Spriggina</a:t>
            </a:r>
            <a:r>
              <a:rPr lang="en-US" sz="1200" dirty="0" smtClean="0"/>
              <a:t> image by </a:t>
            </a:r>
            <a:r>
              <a:rPr lang="en-US" sz="1200" dirty="0" err="1" smtClean="0"/>
              <a:t>Merikanto</a:t>
            </a:r>
            <a:r>
              <a:rPr lang="en-US" sz="1200" dirty="0"/>
              <a:t> </a:t>
            </a:r>
            <a:r>
              <a:rPr lang="en-US" sz="1200" dirty="0" smtClean="0"/>
              <a:t>CC BY 2.5.</a:t>
            </a:r>
            <a:endParaRPr lang="en-US" sz="1200" i="1" dirty="0"/>
          </a:p>
        </p:txBody>
      </p:sp>
    </p:spTree>
    <p:extLst>
      <p:ext uri="{BB962C8B-B14F-4D97-AF65-F5344CB8AC3E}">
        <p14:creationId xmlns:p14="http://schemas.microsoft.com/office/powerpoint/2010/main" val="31218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Evolutionary event</a:t>
            </a:r>
            <a:endParaRPr lang="en-US" dirty="0"/>
          </a:p>
        </p:txBody>
      </p:sp>
      <p:sp>
        <p:nvSpPr>
          <p:cNvPr id="3" name="Content Placeholder 2"/>
          <p:cNvSpPr>
            <a:spLocks noGrp="1"/>
          </p:cNvSpPr>
          <p:nvPr>
            <p:ph idx="1"/>
          </p:nvPr>
        </p:nvSpPr>
        <p:spPr>
          <a:xfrm>
            <a:off x="1026649" y="2393650"/>
            <a:ext cx="6233467" cy="4206240"/>
          </a:xfrm>
        </p:spPr>
        <p:txBody>
          <a:bodyPr>
            <a:normAutofit/>
          </a:bodyPr>
          <a:lstStyle/>
          <a:p>
            <a:r>
              <a:rPr lang="en-US" sz="2400" dirty="0" smtClean="0"/>
              <a:t>This is now the dominant opinion.</a:t>
            </a:r>
          </a:p>
          <a:p>
            <a:r>
              <a:rPr lang="en-US" sz="2400" dirty="0" smtClean="0"/>
              <a:t>It is thought that almost all of the animal phyla appeared in a rapid burst of evolution.</a:t>
            </a:r>
          </a:p>
          <a:p>
            <a:pPr lvl="1"/>
            <a:r>
              <a:rPr lang="en-US" sz="2400" dirty="0" smtClean="0"/>
              <a:t>Oxygen?</a:t>
            </a:r>
          </a:p>
          <a:p>
            <a:pPr lvl="1"/>
            <a:r>
              <a:rPr lang="en-US" sz="2400" dirty="0" smtClean="0"/>
              <a:t>Calcium carbonate addition?</a:t>
            </a:r>
          </a:p>
          <a:p>
            <a:pPr lvl="2"/>
            <a:r>
              <a:rPr lang="en-US" sz="2400" dirty="0" smtClean="0"/>
              <a:t>Peters and Gaines (2012) explained the Cambrian Explosion through the Great Unconformity.</a:t>
            </a: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01" t="1125" r="1704" b="722"/>
          <a:stretch/>
        </p:blipFill>
        <p:spPr>
          <a:xfrm>
            <a:off x="8182594" y="705078"/>
            <a:ext cx="3781725" cy="5348689"/>
          </a:xfrm>
          <a:prstGeom prst="rect">
            <a:avLst/>
          </a:prstGeom>
        </p:spPr>
      </p:pic>
      <p:sp>
        <p:nvSpPr>
          <p:cNvPr id="5" name="TextBox 4"/>
          <p:cNvSpPr txBox="1"/>
          <p:nvPr/>
        </p:nvSpPr>
        <p:spPr>
          <a:xfrm>
            <a:off x="8975808" y="6053767"/>
            <a:ext cx="2393599" cy="276999"/>
          </a:xfrm>
          <a:prstGeom prst="rect">
            <a:avLst/>
          </a:prstGeom>
          <a:noFill/>
        </p:spPr>
        <p:txBody>
          <a:bodyPr wrap="square" rtlCol="0">
            <a:spAutoFit/>
          </a:bodyPr>
          <a:lstStyle/>
          <a:p>
            <a:r>
              <a:rPr lang="en-US" sz="1200" dirty="0" smtClean="0"/>
              <a:t>Stephen Jay Gould – CC BY-SA 4.0.</a:t>
            </a:r>
            <a:endParaRPr lang="en-US" sz="1200" dirty="0"/>
          </a:p>
        </p:txBody>
      </p:sp>
    </p:spTree>
    <p:extLst>
      <p:ext uri="{BB962C8B-B14F-4D97-AF65-F5344CB8AC3E}">
        <p14:creationId xmlns:p14="http://schemas.microsoft.com/office/powerpoint/2010/main" val="30800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6299568" cy="1508760"/>
          </a:xfrm>
        </p:spPr>
        <p:txBody>
          <a:bodyPr/>
          <a:lstStyle/>
          <a:p>
            <a:r>
              <a:rPr lang="en-US" dirty="0" smtClean="0"/>
              <a:t>The great unconformity</a:t>
            </a:r>
            <a:endParaRPr lang="en-US" dirty="0"/>
          </a:p>
        </p:txBody>
      </p:sp>
      <p:sp>
        <p:nvSpPr>
          <p:cNvPr id="3" name="Content Placeholder 2"/>
          <p:cNvSpPr>
            <a:spLocks noGrp="1"/>
          </p:cNvSpPr>
          <p:nvPr>
            <p:ph idx="1"/>
          </p:nvPr>
        </p:nvSpPr>
        <p:spPr>
          <a:xfrm>
            <a:off x="762245" y="2232017"/>
            <a:ext cx="5341100" cy="4206240"/>
          </a:xfrm>
        </p:spPr>
        <p:txBody>
          <a:bodyPr>
            <a:noAutofit/>
          </a:bodyPr>
          <a:lstStyle/>
          <a:p>
            <a:r>
              <a:rPr lang="en-US" sz="2400" dirty="0" smtClean="0"/>
              <a:t>The Great Unconformity is a worldwide erosional contact between Cambrian layers and underlying Precambrian rock.</a:t>
            </a:r>
          </a:p>
          <a:p>
            <a:r>
              <a:rPr lang="en-US" sz="2400" dirty="0" smtClean="0"/>
              <a:t>Peters and Gaines (2012) proposed that calcium, bicarbonate, and other ions were added to the ocean because of this intense scouring of the continents.</a:t>
            </a:r>
          </a:p>
          <a:p>
            <a:r>
              <a:rPr lang="en-US" sz="2400" dirty="0" smtClean="0"/>
              <a:t>They proposed that these ions could have been used by organisms in the production of hard parts.</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24" y="0"/>
            <a:ext cx="5024176" cy="6858000"/>
          </a:xfrm>
          <a:prstGeom prst="rect">
            <a:avLst/>
          </a:prstGeom>
        </p:spPr>
      </p:pic>
      <p:sp>
        <p:nvSpPr>
          <p:cNvPr id="5" name="TextBox 4"/>
          <p:cNvSpPr txBox="1"/>
          <p:nvPr/>
        </p:nvSpPr>
        <p:spPr>
          <a:xfrm>
            <a:off x="6726180" y="6581001"/>
            <a:ext cx="1905918" cy="276999"/>
          </a:xfrm>
          <a:prstGeom prst="rect">
            <a:avLst/>
          </a:prstGeom>
          <a:noFill/>
        </p:spPr>
        <p:txBody>
          <a:bodyPr wrap="square" rtlCol="0">
            <a:spAutoFit/>
          </a:bodyPr>
          <a:lstStyle/>
          <a:p>
            <a:r>
              <a:rPr lang="en-US" sz="1200" dirty="0" smtClean="0"/>
              <a:t>NPS</a:t>
            </a:r>
            <a:endParaRPr lang="en-US" sz="1200" dirty="0"/>
          </a:p>
        </p:txBody>
      </p:sp>
    </p:spTree>
    <p:extLst>
      <p:ext uri="{BB962C8B-B14F-4D97-AF65-F5344CB8AC3E}">
        <p14:creationId xmlns:p14="http://schemas.microsoft.com/office/powerpoint/2010/main" val="16760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Explosions?</a:t>
            </a:r>
            <a:endParaRPr lang="en-US" dirty="0"/>
          </a:p>
        </p:txBody>
      </p:sp>
      <p:sp>
        <p:nvSpPr>
          <p:cNvPr id="3" name="Content Placeholder 2"/>
          <p:cNvSpPr>
            <a:spLocks noGrp="1"/>
          </p:cNvSpPr>
          <p:nvPr>
            <p:ph idx="1"/>
          </p:nvPr>
        </p:nvSpPr>
        <p:spPr>
          <a:xfrm>
            <a:off x="1202919" y="2011680"/>
            <a:ext cx="4404667" cy="4206240"/>
          </a:xfrm>
        </p:spPr>
        <p:txBody>
          <a:bodyPr>
            <a:normAutofit/>
          </a:bodyPr>
          <a:lstStyle/>
          <a:p>
            <a:r>
              <a:rPr lang="en-US" sz="2400" dirty="0" smtClean="0"/>
              <a:t>Is the Cambrian Explosion a one-time deal?</a:t>
            </a:r>
          </a:p>
          <a:p>
            <a:r>
              <a:rPr lang="en-US" sz="2400" dirty="0" smtClean="0"/>
              <a:t>We’ll look at 3 other “</a:t>
            </a:r>
            <a:r>
              <a:rPr lang="en-US" sz="2400" dirty="0" err="1" smtClean="0"/>
              <a:t>taxic</a:t>
            </a:r>
            <a:r>
              <a:rPr lang="en-US" sz="2400" dirty="0" smtClean="0"/>
              <a:t> explosions” in the fossil record:</a:t>
            </a:r>
          </a:p>
          <a:p>
            <a:pPr marL="685800" lvl="1" indent="-457200">
              <a:buFont typeface="+mj-lt"/>
              <a:buAutoNum type="arabicPeriod"/>
            </a:pPr>
            <a:r>
              <a:rPr lang="en-US" sz="2400" dirty="0" smtClean="0"/>
              <a:t>Permian Therapsids</a:t>
            </a:r>
          </a:p>
          <a:p>
            <a:pPr marL="685800" lvl="1" indent="-457200">
              <a:buFont typeface="+mj-lt"/>
              <a:buAutoNum type="arabicPeriod"/>
            </a:pPr>
            <a:r>
              <a:rPr lang="en-US" sz="2400" dirty="0" smtClean="0"/>
              <a:t>Paleogene Mammals</a:t>
            </a:r>
          </a:p>
          <a:p>
            <a:pPr marL="685800" lvl="1" indent="-457200">
              <a:buFont typeface="+mj-lt"/>
              <a:buAutoNum type="arabicPeriod"/>
            </a:pPr>
            <a:r>
              <a:rPr lang="en-US" sz="2400" dirty="0" smtClean="0"/>
              <a:t>Paleogene Birds</a:t>
            </a:r>
          </a:p>
        </p:txBody>
      </p:sp>
      <p:sp>
        <p:nvSpPr>
          <p:cNvPr id="4" name="Rectangle 3"/>
          <p:cNvSpPr/>
          <p:nvPr/>
        </p:nvSpPr>
        <p:spPr>
          <a:xfrm>
            <a:off x="6283554" y="291090"/>
            <a:ext cx="5396248" cy="64265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83554" y="6117588"/>
            <a:ext cx="5396248" cy="600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56287" y="3229900"/>
            <a:ext cx="4623515" cy="28730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56287" y="1475946"/>
            <a:ext cx="4623515" cy="17772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56287" y="291090"/>
            <a:ext cx="4623515" cy="11848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568954" y="6163302"/>
            <a:ext cx="2717251" cy="523220"/>
          </a:xfrm>
          <a:prstGeom prst="rect">
            <a:avLst/>
          </a:prstGeom>
          <a:noFill/>
        </p:spPr>
        <p:txBody>
          <a:bodyPr wrap="square" rtlCol="0">
            <a:spAutoFit/>
          </a:bodyPr>
          <a:lstStyle/>
          <a:p>
            <a:r>
              <a:rPr lang="en-US" sz="2800" dirty="0"/>
              <a:t>Precambrian</a:t>
            </a:r>
          </a:p>
        </p:txBody>
      </p:sp>
      <p:sp>
        <p:nvSpPr>
          <p:cNvPr id="10" name="TextBox 9"/>
          <p:cNvSpPr txBox="1"/>
          <p:nvPr/>
        </p:nvSpPr>
        <p:spPr>
          <a:xfrm rot="16200000">
            <a:off x="5504383" y="3117526"/>
            <a:ext cx="2331076" cy="523220"/>
          </a:xfrm>
          <a:prstGeom prst="rect">
            <a:avLst/>
          </a:prstGeom>
          <a:noFill/>
        </p:spPr>
        <p:txBody>
          <a:bodyPr wrap="square" rtlCol="0">
            <a:spAutoFit/>
          </a:bodyPr>
          <a:lstStyle/>
          <a:p>
            <a:r>
              <a:rPr lang="en-US" sz="2800" dirty="0"/>
              <a:t>Phanerozoic</a:t>
            </a:r>
          </a:p>
        </p:txBody>
      </p:sp>
      <p:sp>
        <p:nvSpPr>
          <p:cNvPr id="11" name="TextBox 10"/>
          <p:cNvSpPr txBox="1"/>
          <p:nvPr/>
        </p:nvSpPr>
        <p:spPr>
          <a:xfrm>
            <a:off x="7464784" y="696610"/>
            <a:ext cx="1653998" cy="461665"/>
          </a:xfrm>
          <a:prstGeom prst="rect">
            <a:avLst/>
          </a:prstGeom>
          <a:noFill/>
        </p:spPr>
        <p:txBody>
          <a:bodyPr wrap="square" rtlCol="0">
            <a:spAutoFit/>
          </a:bodyPr>
          <a:lstStyle/>
          <a:p>
            <a:r>
              <a:rPr lang="en-US" sz="2400" b="1" dirty="0"/>
              <a:t>Cenozoic</a:t>
            </a:r>
          </a:p>
        </p:txBody>
      </p:sp>
      <p:sp>
        <p:nvSpPr>
          <p:cNvPr id="12" name="TextBox 11"/>
          <p:cNvSpPr txBox="1"/>
          <p:nvPr/>
        </p:nvSpPr>
        <p:spPr>
          <a:xfrm>
            <a:off x="7464784" y="2192132"/>
            <a:ext cx="1653998" cy="461665"/>
          </a:xfrm>
          <a:prstGeom prst="rect">
            <a:avLst/>
          </a:prstGeom>
          <a:noFill/>
        </p:spPr>
        <p:txBody>
          <a:bodyPr wrap="square" rtlCol="0">
            <a:spAutoFit/>
          </a:bodyPr>
          <a:lstStyle/>
          <a:p>
            <a:r>
              <a:rPr lang="en-US" sz="2400" b="1" dirty="0"/>
              <a:t>Mesozoic</a:t>
            </a:r>
          </a:p>
        </p:txBody>
      </p:sp>
      <p:sp>
        <p:nvSpPr>
          <p:cNvPr id="13" name="TextBox 12"/>
          <p:cNvSpPr txBox="1"/>
          <p:nvPr/>
        </p:nvSpPr>
        <p:spPr>
          <a:xfrm>
            <a:off x="7460158" y="4586032"/>
            <a:ext cx="1785533" cy="461665"/>
          </a:xfrm>
          <a:prstGeom prst="rect">
            <a:avLst/>
          </a:prstGeom>
          <a:noFill/>
        </p:spPr>
        <p:txBody>
          <a:bodyPr wrap="square" rtlCol="0">
            <a:spAutoFit/>
          </a:bodyPr>
          <a:lstStyle/>
          <a:p>
            <a:r>
              <a:rPr lang="en-US" sz="2400" b="1" dirty="0"/>
              <a:t>Paleozoic</a:t>
            </a:r>
          </a:p>
        </p:txBody>
      </p:sp>
      <p:sp>
        <p:nvSpPr>
          <p:cNvPr id="14" name="Rectangle 13"/>
          <p:cNvSpPr/>
          <p:nvPr/>
        </p:nvSpPr>
        <p:spPr>
          <a:xfrm>
            <a:off x="9245696" y="6102928"/>
            <a:ext cx="2434105" cy="614720"/>
          </a:xfrm>
          <a:prstGeom prst="rect">
            <a:avLst/>
          </a:prstGeom>
          <a:solidFill>
            <a:srgbClr val="EF6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245699" y="5631265"/>
            <a:ext cx="2434102" cy="47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245697" y="5149714"/>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245696" y="4666011"/>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245696" y="4187080"/>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45696" y="3696789"/>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245696" y="3229899"/>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45696" y="2653796"/>
            <a:ext cx="2434102" cy="597903"/>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245696" y="1479913"/>
            <a:ext cx="2434102" cy="580297"/>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45696" y="2060210"/>
            <a:ext cx="2434102" cy="595143"/>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245696" y="1046205"/>
            <a:ext cx="2434102" cy="438362"/>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245696" y="284176"/>
            <a:ext cx="2434102" cy="385719"/>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245696" y="669896"/>
            <a:ext cx="2434102" cy="376308"/>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699673" y="6232882"/>
            <a:ext cx="1566660" cy="400110"/>
          </a:xfrm>
          <a:prstGeom prst="rect">
            <a:avLst/>
          </a:prstGeom>
          <a:noFill/>
        </p:spPr>
        <p:txBody>
          <a:bodyPr wrap="square" rtlCol="0">
            <a:spAutoFit/>
          </a:bodyPr>
          <a:lstStyle/>
          <a:p>
            <a:r>
              <a:rPr lang="en-US" sz="2000" b="1" dirty="0"/>
              <a:t>Ediacaran</a:t>
            </a:r>
          </a:p>
        </p:txBody>
      </p:sp>
      <p:sp>
        <p:nvSpPr>
          <p:cNvPr id="28" name="TextBox 27"/>
          <p:cNvSpPr txBox="1"/>
          <p:nvPr/>
        </p:nvSpPr>
        <p:spPr>
          <a:xfrm>
            <a:off x="9699672" y="5678222"/>
            <a:ext cx="1566661" cy="400110"/>
          </a:xfrm>
          <a:prstGeom prst="rect">
            <a:avLst/>
          </a:prstGeom>
          <a:noFill/>
        </p:spPr>
        <p:txBody>
          <a:bodyPr wrap="square" rtlCol="0">
            <a:spAutoFit/>
          </a:bodyPr>
          <a:lstStyle/>
          <a:p>
            <a:r>
              <a:rPr lang="en-US" sz="2000" b="1" dirty="0"/>
              <a:t>Cambrian</a:t>
            </a:r>
          </a:p>
        </p:txBody>
      </p:sp>
      <p:sp>
        <p:nvSpPr>
          <p:cNvPr id="29" name="TextBox 28"/>
          <p:cNvSpPr txBox="1"/>
          <p:nvPr/>
        </p:nvSpPr>
        <p:spPr>
          <a:xfrm>
            <a:off x="9699671" y="5201070"/>
            <a:ext cx="1693576" cy="400110"/>
          </a:xfrm>
          <a:prstGeom prst="rect">
            <a:avLst/>
          </a:prstGeom>
          <a:noFill/>
        </p:spPr>
        <p:txBody>
          <a:bodyPr wrap="square" rtlCol="0">
            <a:spAutoFit/>
          </a:bodyPr>
          <a:lstStyle/>
          <a:p>
            <a:r>
              <a:rPr lang="en-US" sz="2000" b="1" dirty="0"/>
              <a:t>Ordovician</a:t>
            </a:r>
          </a:p>
        </p:txBody>
      </p:sp>
      <p:sp>
        <p:nvSpPr>
          <p:cNvPr id="30" name="TextBox 29"/>
          <p:cNvSpPr txBox="1"/>
          <p:nvPr/>
        </p:nvSpPr>
        <p:spPr>
          <a:xfrm>
            <a:off x="9699672" y="4722139"/>
            <a:ext cx="1296477" cy="400110"/>
          </a:xfrm>
          <a:prstGeom prst="rect">
            <a:avLst/>
          </a:prstGeom>
          <a:noFill/>
        </p:spPr>
        <p:txBody>
          <a:bodyPr wrap="square" rtlCol="0">
            <a:spAutoFit/>
          </a:bodyPr>
          <a:lstStyle/>
          <a:p>
            <a:r>
              <a:rPr lang="en-US" sz="2000" b="1" dirty="0"/>
              <a:t>Silurian</a:t>
            </a:r>
          </a:p>
        </p:txBody>
      </p:sp>
      <p:sp>
        <p:nvSpPr>
          <p:cNvPr id="31" name="TextBox 30"/>
          <p:cNvSpPr txBox="1"/>
          <p:nvPr/>
        </p:nvSpPr>
        <p:spPr>
          <a:xfrm>
            <a:off x="9699671" y="4234377"/>
            <a:ext cx="1421234" cy="400110"/>
          </a:xfrm>
          <a:prstGeom prst="rect">
            <a:avLst/>
          </a:prstGeom>
          <a:noFill/>
        </p:spPr>
        <p:txBody>
          <a:bodyPr wrap="square" rtlCol="0">
            <a:spAutoFit/>
          </a:bodyPr>
          <a:lstStyle/>
          <a:p>
            <a:r>
              <a:rPr lang="en-US" sz="2000" b="1" dirty="0"/>
              <a:t>Devonian</a:t>
            </a:r>
          </a:p>
        </p:txBody>
      </p:sp>
      <p:sp>
        <p:nvSpPr>
          <p:cNvPr id="32" name="TextBox 31"/>
          <p:cNvSpPr txBox="1"/>
          <p:nvPr/>
        </p:nvSpPr>
        <p:spPr>
          <a:xfrm>
            <a:off x="9699670" y="3758102"/>
            <a:ext cx="1980127" cy="400110"/>
          </a:xfrm>
          <a:prstGeom prst="rect">
            <a:avLst/>
          </a:prstGeom>
          <a:noFill/>
        </p:spPr>
        <p:txBody>
          <a:bodyPr wrap="square" rtlCol="0">
            <a:spAutoFit/>
          </a:bodyPr>
          <a:lstStyle/>
          <a:p>
            <a:r>
              <a:rPr lang="en-US" sz="2000" b="1" dirty="0"/>
              <a:t>Carboniferous</a:t>
            </a:r>
          </a:p>
        </p:txBody>
      </p:sp>
      <p:sp>
        <p:nvSpPr>
          <p:cNvPr id="33" name="TextBox 32"/>
          <p:cNvSpPr txBox="1"/>
          <p:nvPr/>
        </p:nvSpPr>
        <p:spPr>
          <a:xfrm>
            <a:off x="9699671" y="3307564"/>
            <a:ext cx="1296477" cy="400110"/>
          </a:xfrm>
          <a:prstGeom prst="rect">
            <a:avLst/>
          </a:prstGeom>
          <a:noFill/>
        </p:spPr>
        <p:txBody>
          <a:bodyPr wrap="square" rtlCol="0">
            <a:spAutoFit/>
          </a:bodyPr>
          <a:lstStyle/>
          <a:p>
            <a:r>
              <a:rPr lang="en-US" sz="2000" b="1" dirty="0"/>
              <a:t>Permian</a:t>
            </a:r>
          </a:p>
        </p:txBody>
      </p:sp>
      <p:sp>
        <p:nvSpPr>
          <p:cNvPr id="34" name="TextBox 33"/>
          <p:cNvSpPr txBox="1"/>
          <p:nvPr/>
        </p:nvSpPr>
        <p:spPr>
          <a:xfrm>
            <a:off x="9699670" y="2778384"/>
            <a:ext cx="1296477" cy="400110"/>
          </a:xfrm>
          <a:prstGeom prst="rect">
            <a:avLst/>
          </a:prstGeom>
          <a:noFill/>
        </p:spPr>
        <p:txBody>
          <a:bodyPr wrap="square" rtlCol="0">
            <a:spAutoFit/>
          </a:bodyPr>
          <a:lstStyle/>
          <a:p>
            <a:r>
              <a:rPr lang="en-US" sz="2000" b="1" dirty="0"/>
              <a:t>Triassic</a:t>
            </a:r>
          </a:p>
        </p:txBody>
      </p:sp>
      <p:sp>
        <p:nvSpPr>
          <p:cNvPr id="35" name="TextBox 34"/>
          <p:cNvSpPr txBox="1"/>
          <p:nvPr/>
        </p:nvSpPr>
        <p:spPr>
          <a:xfrm>
            <a:off x="9699669" y="2158642"/>
            <a:ext cx="1296477" cy="400110"/>
          </a:xfrm>
          <a:prstGeom prst="rect">
            <a:avLst/>
          </a:prstGeom>
          <a:noFill/>
        </p:spPr>
        <p:txBody>
          <a:bodyPr wrap="square" rtlCol="0">
            <a:spAutoFit/>
          </a:bodyPr>
          <a:lstStyle/>
          <a:p>
            <a:r>
              <a:rPr lang="en-US" sz="2000" b="1" dirty="0"/>
              <a:t>Jurassic</a:t>
            </a:r>
          </a:p>
        </p:txBody>
      </p:sp>
      <p:sp>
        <p:nvSpPr>
          <p:cNvPr id="36" name="TextBox 35"/>
          <p:cNvSpPr txBox="1"/>
          <p:nvPr/>
        </p:nvSpPr>
        <p:spPr>
          <a:xfrm>
            <a:off x="9699669" y="1576208"/>
            <a:ext cx="1693578" cy="400110"/>
          </a:xfrm>
          <a:prstGeom prst="rect">
            <a:avLst/>
          </a:prstGeom>
          <a:noFill/>
        </p:spPr>
        <p:txBody>
          <a:bodyPr wrap="square" rtlCol="0">
            <a:spAutoFit/>
          </a:bodyPr>
          <a:lstStyle/>
          <a:p>
            <a:r>
              <a:rPr lang="en-US" sz="2000" b="1" dirty="0"/>
              <a:t>Cretaceous</a:t>
            </a:r>
          </a:p>
        </p:txBody>
      </p:sp>
      <p:sp>
        <p:nvSpPr>
          <p:cNvPr id="37" name="TextBox 36"/>
          <p:cNvSpPr txBox="1"/>
          <p:nvPr/>
        </p:nvSpPr>
        <p:spPr>
          <a:xfrm>
            <a:off x="9699668" y="1062047"/>
            <a:ext cx="1636690" cy="400110"/>
          </a:xfrm>
          <a:prstGeom prst="rect">
            <a:avLst/>
          </a:prstGeom>
          <a:noFill/>
        </p:spPr>
        <p:txBody>
          <a:bodyPr wrap="square" rtlCol="0">
            <a:spAutoFit/>
          </a:bodyPr>
          <a:lstStyle/>
          <a:p>
            <a:r>
              <a:rPr lang="en-US" sz="2000" b="1" dirty="0"/>
              <a:t>Paleogene</a:t>
            </a:r>
          </a:p>
        </p:txBody>
      </p:sp>
      <p:sp>
        <p:nvSpPr>
          <p:cNvPr id="38" name="TextBox 37"/>
          <p:cNvSpPr txBox="1"/>
          <p:nvPr/>
        </p:nvSpPr>
        <p:spPr>
          <a:xfrm>
            <a:off x="9699664" y="659527"/>
            <a:ext cx="1566669" cy="400110"/>
          </a:xfrm>
          <a:prstGeom prst="rect">
            <a:avLst/>
          </a:prstGeom>
          <a:noFill/>
        </p:spPr>
        <p:txBody>
          <a:bodyPr wrap="square" rtlCol="0">
            <a:spAutoFit/>
          </a:bodyPr>
          <a:lstStyle/>
          <a:p>
            <a:r>
              <a:rPr lang="en-US" sz="2000" b="1" dirty="0"/>
              <a:t>Neogene</a:t>
            </a:r>
          </a:p>
        </p:txBody>
      </p:sp>
      <p:sp>
        <p:nvSpPr>
          <p:cNvPr id="39" name="TextBox 38"/>
          <p:cNvSpPr txBox="1"/>
          <p:nvPr/>
        </p:nvSpPr>
        <p:spPr>
          <a:xfrm>
            <a:off x="9696580" y="297965"/>
            <a:ext cx="1696667" cy="400110"/>
          </a:xfrm>
          <a:prstGeom prst="rect">
            <a:avLst/>
          </a:prstGeom>
          <a:noFill/>
        </p:spPr>
        <p:txBody>
          <a:bodyPr wrap="square" rtlCol="0">
            <a:spAutoFit/>
          </a:bodyPr>
          <a:lstStyle/>
          <a:p>
            <a:r>
              <a:rPr lang="en-US" sz="2000" b="1" dirty="0"/>
              <a:t>Quaternary</a:t>
            </a:r>
          </a:p>
        </p:txBody>
      </p:sp>
      <p:sp>
        <p:nvSpPr>
          <p:cNvPr id="44" name="5-Point Star 43"/>
          <p:cNvSpPr/>
          <p:nvPr/>
        </p:nvSpPr>
        <p:spPr>
          <a:xfrm>
            <a:off x="11680031" y="5797744"/>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11680027" y="3229899"/>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11659085" y="1216188"/>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45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txEl>
                                              <p:pRg st="3" end="3"/>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4"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44" y="255601"/>
            <a:ext cx="3797706" cy="1508760"/>
          </a:xfrm>
        </p:spPr>
        <p:txBody>
          <a:bodyPr>
            <a:normAutofit fontScale="90000"/>
          </a:bodyPr>
          <a:lstStyle/>
          <a:p>
            <a:r>
              <a:rPr lang="en-US" dirty="0" smtClean="0"/>
              <a:t>Permian therapsid explosion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4" r="3540"/>
          <a:stretch/>
        </p:blipFill>
        <p:spPr>
          <a:xfrm>
            <a:off x="4986337" y="114300"/>
            <a:ext cx="7115175" cy="65913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72" y="1850086"/>
            <a:ext cx="4825604" cy="27563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3" y="4814196"/>
            <a:ext cx="4752975" cy="1891404"/>
          </a:xfrm>
          <a:prstGeom prst="rect">
            <a:avLst/>
          </a:prstGeom>
        </p:spPr>
      </p:pic>
      <p:sp>
        <p:nvSpPr>
          <p:cNvPr id="7" name="TextBox 6"/>
          <p:cNvSpPr txBox="1"/>
          <p:nvPr/>
        </p:nvSpPr>
        <p:spPr>
          <a:xfrm>
            <a:off x="93783" y="4553696"/>
            <a:ext cx="5065834" cy="276999"/>
          </a:xfrm>
          <a:prstGeom prst="rect">
            <a:avLst/>
          </a:prstGeom>
          <a:noFill/>
        </p:spPr>
        <p:txBody>
          <a:bodyPr wrap="square" rtlCol="0">
            <a:spAutoFit/>
          </a:bodyPr>
          <a:lstStyle/>
          <a:p>
            <a:r>
              <a:rPr lang="en-US" sz="1200" i="1" dirty="0" err="1" smtClean="0"/>
              <a:t>Moschops</a:t>
            </a:r>
            <a:r>
              <a:rPr lang="en-US" sz="1200" dirty="0" smtClean="0"/>
              <a:t> (above) and </a:t>
            </a:r>
            <a:r>
              <a:rPr lang="en-US" sz="1200" i="1" dirty="0" err="1" smtClean="0"/>
              <a:t>Gorgonops</a:t>
            </a:r>
            <a:r>
              <a:rPr lang="en-US" sz="1200" dirty="0" smtClean="0"/>
              <a:t> (below) by Dmitry </a:t>
            </a:r>
            <a:r>
              <a:rPr lang="en-US" sz="1200" dirty="0" err="1" smtClean="0"/>
              <a:t>Bogdanov</a:t>
            </a:r>
            <a:r>
              <a:rPr lang="en-US" sz="1200" dirty="0" smtClean="0"/>
              <a:t> CC BY 3.0.</a:t>
            </a:r>
            <a:endParaRPr lang="en-US" sz="1200" i="1" dirty="0"/>
          </a:p>
        </p:txBody>
      </p:sp>
      <p:sp>
        <p:nvSpPr>
          <p:cNvPr id="8" name="TextBox 7"/>
          <p:cNvSpPr txBox="1"/>
          <p:nvPr/>
        </p:nvSpPr>
        <p:spPr>
          <a:xfrm>
            <a:off x="8210550" y="4975068"/>
            <a:ext cx="1771650" cy="1569660"/>
          </a:xfrm>
          <a:prstGeom prst="rect">
            <a:avLst/>
          </a:prstGeom>
          <a:noFill/>
        </p:spPr>
        <p:txBody>
          <a:bodyPr wrap="square" rtlCol="0">
            <a:spAutoFit/>
          </a:bodyPr>
          <a:lstStyle/>
          <a:p>
            <a:r>
              <a:rPr lang="en-US" sz="1200" dirty="0" smtClean="0">
                <a:solidFill>
                  <a:schemeClr val="bg1"/>
                </a:solidFill>
              </a:rPr>
              <a:t>Kemp, 2009. Phylogenetic interrelationships and pattern of evolution of the therapsids: testing for </a:t>
            </a:r>
            <a:r>
              <a:rPr lang="en-US" sz="1200" dirty="0" err="1" smtClean="0">
                <a:solidFill>
                  <a:schemeClr val="bg1"/>
                </a:solidFill>
              </a:rPr>
              <a:t>polytomy</a:t>
            </a:r>
            <a:r>
              <a:rPr lang="en-US" sz="1200" dirty="0" smtClean="0">
                <a:solidFill>
                  <a:schemeClr val="bg1"/>
                </a:solidFill>
              </a:rPr>
              <a:t>. </a:t>
            </a:r>
            <a:r>
              <a:rPr lang="en-US" sz="1200" i="1" dirty="0" err="1" smtClean="0">
                <a:solidFill>
                  <a:schemeClr val="bg1"/>
                </a:solidFill>
              </a:rPr>
              <a:t>Palaeontologia</a:t>
            </a:r>
            <a:r>
              <a:rPr lang="en-US" sz="1200" i="1" dirty="0" smtClean="0">
                <a:solidFill>
                  <a:schemeClr val="bg1"/>
                </a:solidFill>
              </a:rPr>
              <a:t> Africana</a:t>
            </a:r>
            <a:r>
              <a:rPr lang="en-US" sz="1200" dirty="0" smtClean="0">
                <a:solidFill>
                  <a:schemeClr val="bg1"/>
                </a:solidFill>
              </a:rPr>
              <a:t> 44:1-12.</a:t>
            </a:r>
            <a:endParaRPr lang="en-US" sz="1200" dirty="0">
              <a:solidFill>
                <a:schemeClr val="bg1"/>
              </a:solidFill>
            </a:endParaRPr>
          </a:p>
        </p:txBody>
      </p:sp>
    </p:spTree>
    <p:extLst>
      <p:ext uri="{BB962C8B-B14F-4D97-AF65-F5344CB8AC3E}">
        <p14:creationId xmlns:p14="http://schemas.microsoft.com/office/powerpoint/2010/main" val="3758492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794" y="169718"/>
            <a:ext cx="9784080" cy="873084"/>
          </a:xfrm>
        </p:spPr>
        <p:txBody>
          <a:bodyPr/>
          <a:lstStyle/>
          <a:p>
            <a:r>
              <a:rPr lang="en-US" dirty="0" smtClean="0"/>
              <a:t>Paleogene mammal explosion</a:t>
            </a:r>
            <a:endParaRPr lang="en-US" dirty="0"/>
          </a:p>
        </p:txBody>
      </p:sp>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b="15975"/>
          <a:stretch/>
        </p:blipFill>
        <p:spPr>
          <a:xfrm>
            <a:off x="2546252" y="1026942"/>
            <a:ext cx="9523828" cy="5266768"/>
          </a:xfrm>
          <a:prstGeom prst="rect">
            <a:avLst/>
          </a:prstGeom>
        </p:spPr>
      </p:pic>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8730095" y="6400800"/>
            <a:ext cx="3461905" cy="457200"/>
          </a:xfrm>
          <a:prstGeom prst="rect">
            <a:avLst/>
          </a:prstGeom>
        </p:spPr>
      </p:pic>
      <p:sp>
        <p:nvSpPr>
          <p:cNvPr id="6" name="Rectangle 5"/>
          <p:cNvSpPr/>
          <p:nvPr/>
        </p:nvSpPr>
        <p:spPr>
          <a:xfrm>
            <a:off x="322932" y="5472332"/>
            <a:ext cx="2025747" cy="82137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0505" y="5654758"/>
            <a:ext cx="2025747" cy="461665"/>
          </a:xfrm>
          <a:prstGeom prst="rect">
            <a:avLst/>
          </a:prstGeom>
          <a:noFill/>
        </p:spPr>
        <p:txBody>
          <a:bodyPr wrap="square" rtlCol="0">
            <a:spAutoFit/>
          </a:bodyPr>
          <a:lstStyle/>
          <a:p>
            <a:r>
              <a:rPr lang="en-US" sz="2400" b="1" dirty="0">
                <a:solidFill>
                  <a:schemeClr val="bg1"/>
                </a:solidFill>
              </a:rPr>
              <a:t>Cretaceous</a:t>
            </a:r>
          </a:p>
        </p:txBody>
      </p:sp>
      <p:sp>
        <p:nvSpPr>
          <p:cNvPr id="8" name="Rectangle 7"/>
          <p:cNvSpPr/>
          <p:nvPr/>
        </p:nvSpPr>
        <p:spPr>
          <a:xfrm>
            <a:off x="322931" y="3840480"/>
            <a:ext cx="2025747" cy="16318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0505" y="4549457"/>
            <a:ext cx="2025747" cy="461665"/>
          </a:xfrm>
          <a:prstGeom prst="rect">
            <a:avLst/>
          </a:prstGeom>
          <a:noFill/>
        </p:spPr>
        <p:txBody>
          <a:bodyPr wrap="square" rtlCol="0">
            <a:spAutoFit/>
          </a:bodyPr>
          <a:lstStyle/>
          <a:p>
            <a:r>
              <a:rPr lang="en-US" sz="2400" b="1" dirty="0">
                <a:solidFill>
                  <a:schemeClr val="bg1"/>
                </a:solidFill>
              </a:rPr>
              <a:t>Paleogene</a:t>
            </a:r>
          </a:p>
        </p:txBody>
      </p:sp>
    </p:spTree>
    <p:extLst>
      <p:ext uri="{BB962C8B-B14F-4D97-AF65-F5344CB8AC3E}">
        <p14:creationId xmlns:p14="http://schemas.microsoft.com/office/powerpoint/2010/main" val="26841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794" y="169718"/>
            <a:ext cx="9784080" cy="873084"/>
          </a:xfrm>
        </p:spPr>
        <p:txBody>
          <a:bodyPr/>
          <a:lstStyle/>
          <a:p>
            <a:r>
              <a:rPr lang="en-US" dirty="0" smtClean="0"/>
              <a:t>Paleogene BIRD explosion</a:t>
            </a:r>
            <a:endParaRPr lang="en-US" dirty="0"/>
          </a:p>
        </p:txBody>
      </p:sp>
      <p:pic>
        <p:nvPicPr>
          <p:cNvPr id="5" name="Picture 4"/>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6400800"/>
            <a:ext cx="3461905" cy="457200"/>
          </a:xfrm>
          <a:prstGeom prst="rect">
            <a:avLst/>
          </a:prstGeom>
        </p:spPr>
      </p:pic>
      <p:sp>
        <p:nvSpPr>
          <p:cNvPr id="6" name="Rectangle 5"/>
          <p:cNvSpPr/>
          <p:nvPr/>
        </p:nvSpPr>
        <p:spPr>
          <a:xfrm>
            <a:off x="763234" y="5089921"/>
            <a:ext cx="2025747" cy="82137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0807" y="5272347"/>
            <a:ext cx="2025747" cy="461665"/>
          </a:xfrm>
          <a:prstGeom prst="rect">
            <a:avLst/>
          </a:prstGeom>
          <a:noFill/>
        </p:spPr>
        <p:txBody>
          <a:bodyPr wrap="square" rtlCol="0">
            <a:spAutoFit/>
          </a:bodyPr>
          <a:lstStyle/>
          <a:p>
            <a:r>
              <a:rPr lang="en-US" sz="2400" b="1" dirty="0">
                <a:solidFill>
                  <a:schemeClr val="bg1"/>
                </a:solidFill>
              </a:rPr>
              <a:t>Cretaceous</a:t>
            </a:r>
          </a:p>
        </p:txBody>
      </p:sp>
      <p:sp>
        <p:nvSpPr>
          <p:cNvPr id="8" name="Rectangle 7"/>
          <p:cNvSpPr/>
          <p:nvPr/>
        </p:nvSpPr>
        <p:spPr>
          <a:xfrm>
            <a:off x="763233" y="3458069"/>
            <a:ext cx="2025747" cy="163185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0807" y="4167046"/>
            <a:ext cx="2025747" cy="461665"/>
          </a:xfrm>
          <a:prstGeom prst="rect">
            <a:avLst/>
          </a:prstGeom>
          <a:noFill/>
        </p:spPr>
        <p:txBody>
          <a:bodyPr wrap="square" rtlCol="0">
            <a:spAutoFit/>
          </a:bodyPr>
          <a:lstStyle/>
          <a:p>
            <a:r>
              <a:rPr lang="en-US" sz="2400" b="1" dirty="0">
                <a:solidFill>
                  <a:schemeClr val="bg1"/>
                </a:solidFill>
              </a:rPr>
              <a:t>Paleogene</a:t>
            </a:r>
          </a:p>
        </p:txBody>
      </p:sp>
      <p:pic>
        <p:nvPicPr>
          <p:cNvPr id="10" name="Picture 9"/>
          <p:cNvPicPr>
            <a:picLocks/>
          </p:cNvPicPr>
          <p:nvPr/>
        </p:nvPicPr>
        <p:blipFill rotWithShape="1">
          <a:blip r:embed="rId3" cstate="print"/>
          <a:srcRect l="15693" t="2569" r="14581" b="35996"/>
          <a:stretch/>
        </p:blipFill>
        <p:spPr>
          <a:xfrm>
            <a:off x="3369106" y="1028044"/>
            <a:ext cx="8744293" cy="5723662"/>
          </a:xfrm>
          <a:prstGeom prst="rect">
            <a:avLst/>
          </a:prstGeom>
        </p:spPr>
      </p:pic>
    </p:spTree>
    <p:extLst>
      <p:ext uri="{BB962C8B-B14F-4D97-AF65-F5344CB8AC3E}">
        <p14:creationId xmlns:p14="http://schemas.microsoft.com/office/powerpoint/2010/main" val="8832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everything exploding?</a:t>
            </a:r>
            <a:endParaRPr lang="en-US" dirty="0"/>
          </a:p>
        </p:txBody>
      </p:sp>
      <p:sp>
        <p:nvSpPr>
          <p:cNvPr id="3" name="Content Placeholder 2"/>
          <p:cNvSpPr>
            <a:spLocks noGrp="1"/>
          </p:cNvSpPr>
          <p:nvPr>
            <p:ph idx="1"/>
          </p:nvPr>
        </p:nvSpPr>
        <p:spPr>
          <a:xfrm>
            <a:off x="269469" y="1935480"/>
            <a:ext cx="2504949" cy="4206240"/>
          </a:xfrm>
        </p:spPr>
        <p:txBody>
          <a:bodyPr>
            <a:normAutofit/>
          </a:bodyPr>
          <a:lstStyle/>
          <a:p>
            <a:r>
              <a:rPr lang="en-US" sz="2400" dirty="0" smtClean="0"/>
              <a:t>The sudden appearance of drastically different body plans is unexpected from a naturalistic evolutionary paradigm.</a:t>
            </a:r>
          </a:p>
          <a:p>
            <a:endParaRPr lang="en-US" sz="2400" dirty="0"/>
          </a:p>
        </p:txBody>
      </p:sp>
      <p:sp>
        <p:nvSpPr>
          <p:cNvPr id="4" name="Line 3"/>
          <p:cNvSpPr>
            <a:spLocks noChangeShapeType="1"/>
          </p:cNvSpPr>
          <p:nvPr/>
        </p:nvSpPr>
        <p:spPr bwMode="auto">
          <a:xfrm>
            <a:off x="3037184" y="2756583"/>
            <a:ext cx="0" cy="2590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Line 4"/>
          <p:cNvSpPr>
            <a:spLocks noChangeShapeType="1"/>
          </p:cNvSpPr>
          <p:nvPr/>
        </p:nvSpPr>
        <p:spPr bwMode="auto">
          <a:xfrm>
            <a:off x="3037184" y="5347383"/>
            <a:ext cx="5410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5"/>
          <p:cNvSpPr txBox="1">
            <a:spLocks noChangeArrowheads="1"/>
          </p:cNvSpPr>
          <p:nvPr/>
        </p:nvSpPr>
        <p:spPr bwMode="auto">
          <a:xfrm rot="16200000">
            <a:off x="1854615" y="3490226"/>
            <a:ext cx="2060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t>Time</a:t>
            </a:r>
          </a:p>
        </p:txBody>
      </p:sp>
      <p:sp>
        <p:nvSpPr>
          <p:cNvPr id="7" name="Text Box 6"/>
          <p:cNvSpPr txBox="1">
            <a:spLocks noChangeArrowheads="1"/>
          </p:cNvSpPr>
          <p:nvPr/>
        </p:nvSpPr>
        <p:spPr bwMode="auto">
          <a:xfrm>
            <a:off x="3559507" y="5322672"/>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a:t>Diversity</a:t>
            </a:r>
          </a:p>
        </p:txBody>
      </p:sp>
      <p:sp>
        <p:nvSpPr>
          <p:cNvPr id="8" name="Line 8"/>
          <p:cNvSpPr>
            <a:spLocks noChangeShapeType="1"/>
          </p:cNvSpPr>
          <p:nvPr/>
        </p:nvSpPr>
        <p:spPr bwMode="auto">
          <a:xfrm flipV="1">
            <a:off x="3341984" y="3518583"/>
            <a:ext cx="0" cy="1828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9"/>
          <p:cNvSpPr>
            <a:spLocks noChangeShapeType="1"/>
          </p:cNvSpPr>
          <p:nvPr/>
        </p:nvSpPr>
        <p:spPr bwMode="auto">
          <a:xfrm flipV="1">
            <a:off x="5475584" y="4813983"/>
            <a:ext cx="0"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flipV="1">
            <a:off x="5475584" y="4356783"/>
            <a:ext cx="990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2"/>
          <p:cNvSpPr>
            <a:spLocks noChangeShapeType="1"/>
          </p:cNvSpPr>
          <p:nvPr/>
        </p:nvSpPr>
        <p:spPr bwMode="auto">
          <a:xfrm flipV="1">
            <a:off x="4789784" y="3747183"/>
            <a:ext cx="990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p:cNvSpPr>
            <a:spLocks noChangeShapeType="1"/>
          </p:cNvSpPr>
          <p:nvPr/>
        </p:nvSpPr>
        <p:spPr bwMode="auto">
          <a:xfrm flipH="1" flipV="1">
            <a:off x="4180184" y="3823383"/>
            <a:ext cx="6096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4"/>
          <p:cNvSpPr>
            <a:spLocks noChangeShapeType="1"/>
          </p:cNvSpPr>
          <p:nvPr/>
        </p:nvSpPr>
        <p:spPr bwMode="auto">
          <a:xfrm flipH="1" flipV="1">
            <a:off x="4789784" y="4204383"/>
            <a:ext cx="685800" cy="609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5"/>
          <p:cNvSpPr>
            <a:spLocks noChangeShapeType="1"/>
          </p:cNvSpPr>
          <p:nvPr/>
        </p:nvSpPr>
        <p:spPr bwMode="auto">
          <a:xfrm flipV="1">
            <a:off x="6466184" y="3899583"/>
            <a:ext cx="990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p:cNvSpPr>
            <a:spLocks noChangeShapeType="1"/>
          </p:cNvSpPr>
          <p:nvPr/>
        </p:nvSpPr>
        <p:spPr bwMode="auto">
          <a:xfrm flipH="1" flipV="1">
            <a:off x="6923384" y="3213783"/>
            <a:ext cx="381000" cy="762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7"/>
          <p:cNvSpPr>
            <a:spLocks noChangeShapeType="1"/>
          </p:cNvSpPr>
          <p:nvPr/>
        </p:nvSpPr>
        <p:spPr bwMode="auto">
          <a:xfrm flipH="1" flipV="1">
            <a:off x="6313784" y="3670983"/>
            <a:ext cx="152400" cy="685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8"/>
          <p:cNvSpPr>
            <a:spLocks noChangeShapeType="1"/>
          </p:cNvSpPr>
          <p:nvPr/>
        </p:nvSpPr>
        <p:spPr bwMode="auto">
          <a:xfrm flipV="1">
            <a:off x="4180184" y="3366183"/>
            <a:ext cx="990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9"/>
          <p:cNvSpPr>
            <a:spLocks noChangeShapeType="1"/>
          </p:cNvSpPr>
          <p:nvPr/>
        </p:nvSpPr>
        <p:spPr bwMode="auto">
          <a:xfrm flipV="1">
            <a:off x="7456784" y="3442383"/>
            <a:ext cx="990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0"/>
          <p:cNvSpPr>
            <a:spLocks noChangeShapeType="1"/>
          </p:cNvSpPr>
          <p:nvPr/>
        </p:nvSpPr>
        <p:spPr bwMode="auto">
          <a:xfrm flipV="1">
            <a:off x="5430340" y="3366183"/>
            <a:ext cx="197643" cy="5334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1"/>
          <p:cNvSpPr>
            <a:spLocks noChangeShapeType="1"/>
          </p:cNvSpPr>
          <p:nvPr/>
        </p:nvSpPr>
        <p:spPr bwMode="auto">
          <a:xfrm flipH="1" flipV="1">
            <a:off x="7837784" y="3137583"/>
            <a:ext cx="228600" cy="4572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2"/>
          <p:cNvSpPr>
            <a:spLocks noChangeShapeType="1"/>
          </p:cNvSpPr>
          <p:nvPr/>
        </p:nvSpPr>
        <p:spPr bwMode="auto">
          <a:xfrm flipV="1">
            <a:off x="6999584" y="3137583"/>
            <a:ext cx="201316" cy="228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3"/>
          <p:cNvSpPr>
            <a:spLocks noChangeShapeType="1"/>
          </p:cNvSpPr>
          <p:nvPr/>
        </p:nvSpPr>
        <p:spPr bwMode="auto">
          <a:xfrm flipH="1" flipV="1">
            <a:off x="4561184" y="2908983"/>
            <a:ext cx="76200" cy="6858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4"/>
          <p:cNvSpPr>
            <a:spLocks noChangeShapeType="1"/>
          </p:cNvSpPr>
          <p:nvPr/>
        </p:nvSpPr>
        <p:spPr bwMode="auto">
          <a:xfrm flipV="1">
            <a:off x="3951584" y="3061383"/>
            <a:ext cx="304800" cy="3810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5"/>
          <p:cNvSpPr>
            <a:spLocks noChangeShapeType="1"/>
          </p:cNvSpPr>
          <p:nvPr/>
        </p:nvSpPr>
        <p:spPr bwMode="auto">
          <a:xfrm flipH="1" flipV="1">
            <a:off x="3799184" y="3213783"/>
            <a:ext cx="381000" cy="60960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Box 24"/>
          <p:cNvSpPr txBox="1"/>
          <p:nvPr/>
        </p:nvSpPr>
        <p:spPr>
          <a:xfrm>
            <a:off x="1547468" y="5784337"/>
            <a:ext cx="6972300" cy="830997"/>
          </a:xfrm>
          <a:prstGeom prst="rect">
            <a:avLst/>
          </a:prstGeom>
          <a:noFill/>
        </p:spPr>
        <p:txBody>
          <a:bodyPr wrap="square" rtlCol="0">
            <a:spAutoFit/>
          </a:bodyPr>
          <a:lstStyle/>
          <a:p>
            <a:pPr algn="ctr"/>
            <a:r>
              <a:rPr lang="en-US" sz="2400" b="1" dirty="0"/>
              <a:t>Diversity Precedes Disparity</a:t>
            </a:r>
          </a:p>
          <a:p>
            <a:pPr algn="ctr"/>
            <a:r>
              <a:rPr lang="en-US" sz="2400" dirty="0"/>
              <a:t>Little changes over a long time lead to big changes</a:t>
            </a:r>
          </a:p>
        </p:txBody>
      </p:sp>
      <p:sp>
        <p:nvSpPr>
          <p:cNvPr id="26" name="Line 7"/>
          <p:cNvSpPr>
            <a:spLocks noChangeShapeType="1"/>
          </p:cNvSpPr>
          <p:nvPr/>
        </p:nvSpPr>
        <p:spPr bwMode="auto">
          <a:xfrm flipV="1">
            <a:off x="8131507" y="3009706"/>
            <a:ext cx="0" cy="2514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370" y="1300041"/>
            <a:ext cx="2806980" cy="163740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346" y="3048348"/>
            <a:ext cx="2459175" cy="1840042"/>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5860" y="5167272"/>
            <a:ext cx="2278859" cy="1599584"/>
          </a:xfrm>
          <a:prstGeom prst="rect">
            <a:avLst/>
          </a:prstGeom>
        </p:spPr>
      </p:pic>
    </p:spTree>
    <p:extLst>
      <p:ext uri="{BB962C8B-B14F-4D97-AF65-F5344CB8AC3E}">
        <p14:creationId xmlns:p14="http://schemas.microsoft.com/office/powerpoint/2010/main" val="21055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alternative explanation</a:t>
            </a:r>
            <a:endParaRPr lang="en-US" dirty="0"/>
          </a:p>
        </p:txBody>
      </p:sp>
      <p:sp>
        <p:nvSpPr>
          <p:cNvPr id="3" name="Content Placeholder 2"/>
          <p:cNvSpPr>
            <a:spLocks noGrp="1"/>
          </p:cNvSpPr>
          <p:nvPr>
            <p:ph idx="1"/>
          </p:nvPr>
        </p:nvSpPr>
        <p:spPr>
          <a:xfrm>
            <a:off x="183744" y="2059305"/>
            <a:ext cx="2733675" cy="4206240"/>
          </a:xfrm>
        </p:spPr>
        <p:txBody>
          <a:bodyPr/>
          <a:lstStyle/>
          <a:p>
            <a:r>
              <a:rPr lang="en-US" dirty="0" smtClean="0"/>
              <a:t>These explosions are showing us </a:t>
            </a:r>
            <a:r>
              <a:rPr lang="en-US" b="1" dirty="0" smtClean="0"/>
              <a:t>disparity preceding diversity</a:t>
            </a:r>
            <a:r>
              <a:rPr lang="en-US" dirty="0" smtClean="0"/>
              <a:t>.</a:t>
            </a:r>
            <a:endParaRPr lang="en-US" dirty="0"/>
          </a:p>
        </p:txBody>
      </p:sp>
      <p:sp>
        <p:nvSpPr>
          <p:cNvPr id="4" name="Line 2"/>
          <p:cNvSpPr>
            <a:spLocks noChangeShapeType="1"/>
          </p:cNvSpPr>
          <p:nvPr/>
        </p:nvSpPr>
        <p:spPr bwMode="auto">
          <a:xfrm>
            <a:off x="3742919" y="2059305"/>
            <a:ext cx="1587" cy="3892550"/>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Line 3"/>
          <p:cNvSpPr>
            <a:spLocks noChangeShapeType="1"/>
          </p:cNvSpPr>
          <p:nvPr/>
        </p:nvSpPr>
        <p:spPr bwMode="auto">
          <a:xfrm>
            <a:off x="3742919" y="5951855"/>
            <a:ext cx="7302500" cy="3175"/>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Text Box 4"/>
          <p:cNvSpPr txBox="1">
            <a:spLocks noChangeArrowheads="1"/>
          </p:cNvSpPr>
          <p:nvPr/>
        </p:nvSpPr>
        <p:spPr bwMode="auto">
          <a:xfrm rot="16200000">
            <a:off x="1533119" y="3875258"/>
            <a:ext cx="354965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125"/>
              </a:spcBef>
              <a:buClrTx/>
              <a:buSzPct val="45000"/>
              <a:buFontTx/>
              <a:buNone/>
            </a:pPr>
            <a:r>
              <a:rPr lang="en-US" altLang="en-US" sz="2400">
                <a:solidFill>
                  <a:schemeClr val="tx1"/>
                </a:solidFill>
              </a:rPr>
              <a:t>Time</a:t>
            </a:r>
          </a:p>
        </p:txBody>
      </p:sp>
      <p:sp>
        <p:nvSpPr>
          <p:cNvPr id="7" name="Text Box 5"/>
          <p:cNvSpPr txBox="1">
            <a:spLocks noChangeArrowheads="1"/>
          </p:cNvSpPr>
          <p:nvPr/>
        </p:nvSpPr>
        <p:spPr bwMode="auto">
          <a:xfrm>
            <a:off x="4728756" y="6042343"/>
            <a:ext cx="560705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125"/>
              </a:spcBef>
              <a:buClrTx/>
              <a:buSzPct val="45000"/>
              <a:buFontTx/>
              <a:buNone/>
            </a:pPr>
            <a:r>
              <a:rPr lang="en-US" altLang="en-US" sz="2400" dirty="0">
                <a:solidFill>
                  <a:schemeClr val="tx1"/>
                </a:solidFill>
              </a:rPr>
              <a:t>Diversity</a:t>
            </a:r>
          </a:p>
        </p:txBody>
      </p:sp>
      <p:sp>
        <p:nvSpPr>
          <p:cNvPr id="8" name="Line 6"/>
          <p:cNvSpPr>
            <a:spLocks noChangeShapeType="1"/>
          </p:cNvSpPr>
          <p:nvPr/>
        </p:nvSpPr>
        <p:spPr bwMode="auto">
          <a:xfrm flipV="1">
            <a:off x="4155669" y="3195955"/>
            <a:ext cx="1587" cy="2762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7"/>
          <p:cNvSpPr>
            <a:spLocks noChangeShapeType="1"/>
          </p:cNvSpPr>
          <p:nvPr/>
        </p:nvSpPr>
        <p:spPr bwMode="auto">
          <a:xfrm flipV="1">
            <a:off x="7035394" y="5143818"/>
            <a:ext cx="3175" cy="814387"/>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Line 8"/>
          <p:cNvSpPr>
            <a:spLocks noChangeShapeType="1"/>
          </p:cNvSpPr>
          <p:nvPr/>
        </p:nvSpPr>
        <p:spPr bwMode="auto">
          <a:xfrm flipV="1">
            <a:off x="7035394" y="4454843"/>
            <a:ext cx="1338262"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Line 9"/>
          <p:cNvSpPr>
            <a:spLocks noChangeShapeType="1"/>
          </p:cNvSpPr>
          <p:nvPr/>
        </p:nvSpPr>
        <p:spPr bwMode="auto">
          <a:xfrm flipV="1">
            <a:off x="6108294" y="3538855"/>
            <a:ext cx="1338262"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Line 10"/>
          <p:cNvSpPr>
            <a:spLocks noChangeShapeType="1"/>
          </p:cNvSpPr>
          <p:nvPr/>
        </p:nvSpPr>
        <p:spPr bwMode="auto">
          <a:xfrm flipH="1" flipV="1">
            <a:off x="5276444" y="3651568"/>
            <a:ext cx="838200" cy="5873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11"/>
          <p:cNvSpPr>
            <a:spLocks noChangeShapeType="1"/>
          </p:cNvSpPr>
          <p:nvPr/>
        </p:nvSpPr>
        <p:spPr bwMode="auto">
          <a:xfrm flipH="1" flipV="1">
            <a:off x="6098769" y="4224655"/>
            <a:ext cx="939800" cy="9318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2"/>
          <p:cNvSpPr>
            <a:spLocks noChangeShapeType="1"/>
          </p:cNvSpPr>
          <p:nvPr/>
        </p:nvSpPr>
        <p:spPr bwMode="auto">
          <a:xfrm flipV="1">
            <a:off x="8372069" y="3769043"/>
            <a:ext cx="1336675"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Line 13"/>
          <p:cNvSpPr>
            <a:spLocks noChangeShapeType="1"/>
          </p:cNvSpPr>
          <p:nvPr/>
        </p:nvSpPr>
        <p:spPr bwMode="auto">
          <a:xfrm flipH="1" flipV="1">
            <a:off x="8980081" y="2738755"/>
            <a:ext cx="528638" cy="11604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14"/>
          <p:cNvSpPr>
            <a:spLocks noChangeShapeType="1"/>
          </p:cNvSpPr>
          <p:nvPr/>
        </p:nvSpPr>
        <p:spPr bwMode="auto">
          <a:xfrm flipH="1" flipV="1">
            <a:off x="8157756" y="3422968"/>
            <a:ext cx="219075" cy="10461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15"/>
          <p:cNvSpPr>
            <a:spLocks noChangeShapeType="1"/>
          </p:cNvSpPr>
          <p:nvPr/>
        </p:nvSpPr>
        <p:spPr bwMode="auto">
          <a:xfrm flipV="1">
            <a:off x="5284381" y="2967355"/>
            <a:ext cx="1336675" cy="7032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16"/>
          <p:cNvSpPr>
            <a:spLocks noChangeShapeType="1"/>
          </p:cNvSpPr>
          <p:nvPr/>
        </p:nvSpPr>
        <p:spPr bwMode="auto">
          <a:xfrm flipV="1">
            <a:off x="9707156" y="3083243"/>
            <a:ext cx="1336675"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Line 17"/>
          <p:cNvSpPr>
            <a:spLocks noChangeShapeType="1"/>
          </p:cNvSpPr>
          <p:nvPr/>
        </p:nvSpPr>
        <p:spPr bwMode="auto">
          <a:xfrm flipV="1">
            <a:off x="6932206" y="2968943"/>
            <a:ext cx="309563" cy="8159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18"/>
          <p:cNvSpPr>
            <a:spLocks noChangeShapeType="1"/>
          </p:cNvSpPr>
          <p:nvPr/>
        </p:nvSpPr>
        <p:spPr bwMode="auto">
          <a:xfrm flipH="1" flipV="1">
            <a:off x="10213569" y="2622868"/>
            <a:ext cx="323850" cy="7032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19"/>
          <p:cNvSpPr>
            <a:spLocks noChangeShapeType="1"/>
          </p:cNvSpPr>
          <p:nvPr/>
        </p:nvSpPr>
        <p:spPr bwMode="auto">
          <a:xfrm flipV="1">
            <a:off x="9091206" y="2624455"/>
            <a:ext cx="514350" cy="3587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20"/>
          <p:cNvSpPr>
            <a:spLocks noChangeShapeType="1"/>
          </p:cNvSpPr>
          <p:nvPr/>
        </p:nvSpPr>
        <p:spPr bwMode="auto">
          <a:xfrm flipH="1" flipV="1">
            <a:off x="5790794" y="2279968"/>
            <a:ext cx="119062" cy="10461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Line 21"/>
          <p:cNvSpPr>
            <a:spLocks noChangeShapeType="1"/>
          </p:cNvSpPr>
          <p:nvPr/>
        </p:nvSpPr>
        <p:spPr bwMode="auto">
          <a:xfrm flipV="1">
            <a:off x="4977994" y="2510155"/>
            <a:ext cx="411162" cy="5873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22"/>
          <p:cNvSpPr>
            <a:spLocks noChangeShapeType="1"/>
          </p:cNvSpPr>
          <p:nvPr/>
        </p:nvSpPr>
        <p:spPr bwMode="auto">
          <a:xfrm flipH="1" flipV="1">
            <a:off x="4763681" y="2738755"/>
            <a:ext cx="528638" cy="9318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Line 23"/>
          <p:cNvSpPr>
            <a:spLocks noChangeShapeType="1"/>
          </p:cNvSpPr>
          <p:nvPr/>
        </p:nvSpPr>
        <p:spPr bwMode="auto">
          <a:xfrm>
            <a:off x="3088869" y="3268980"/>
            <a:ext cx="8778875" cy="1588"/>
          </a:xfrm>
          <a:prstGeom prst="line">
            <a:avLst/>
          </a:prstGeom>
          <a:noFill/>
          <a:ln w="5472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5" name="Group 44"/>
          <p:cNvGrpSpPr/>
          <p:nvPr/>
        </p:nvGrpSpPr>
        <p:grpSpPr>
          <a:xfrm>
            <a:off x="3742919" y="3268980"/>
            <a:ext cx="8124825" cy="2743200"/>
            <a:chOff x="3742919" y="3589325"/>
            <a:chExt cx="8124825" cy="2743200"/>
          </a:xfrm>
        </p:grpSpPr>
        <p:sp>
          <p:nvSpPr>
            <p:cNvPr id="27" name="AutoShape 24"/>
            <p:cNvSpPr>
              <a:spLocks noChangeArrowheads="1"/>
            </p:cNvSpPr>
            <p:nvPr/>
          </p:nvSpPr>
          <p:spPr bwMode="auto">
            <a:xfrm>
              <a:off x="3742919" y="3589325"/>
              <a:ext cx="8124825" cy="2743200"/>
            </a:xfrm>
            <a:prstGeom prst="roundRect">
              <a:avLst>
                <a:gd name="adj" fmla="val 56"/>
              </a:avLst>
            </a:prstGeom>
            <a:solidFill>
              <a:srgbClr val="FFFFFF"/>
            </a:solidFill>
            <a:ln w="54720" cap="flat">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Line 25"/>
            <p:cNvSpPr>
              <a:spLocks noChangeShapeType="1"/>
            </p:cNvSpPr>
            <p:nvPr/>
          </p:nvSpPr>
          <p:spPr bwMode="auto">
            <a:xfrm>
              <a:off x="5100231" y="3681400"/>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Line 26"/>
            <p:cNvSpPr>
              <a:spLocks noChangeShapeType="1"/>
            </p:cNvSpPr>
            <p:nvPr/>
          </p:nvSpPr>
          <p:spPr bwMode="auto">
            <a:xfrm>
              <a:off x="5905094" y="3681400"/>
              <a:ext cx="1587"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Line 27"/>
            <p:cNvSpPr>
              <a:spLocks noChangeShapeType="1"/>
            </p:cNvSpPr>
            <p:nvPr/>
          </p:nvSpPr>
          <p:spPr bwMode="auto">
            <a:xfrm>
              <a:off x="6109881" y="3681400"/>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 name="Line 28"/>
            <p:cNvSpPr>
              <a:spLocks noChangeShapeType="1"/>
            </p:cNvSpPr>
            <p:nvPr/>
          </p:nvSpPr>
          <p:spPr bwMode="auto">
            <a:xfrm>
              <a:off x="7113181" y="3681400"/>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Line 29"/>
            <p:cNvSpPr>
              <a:spLocks noChangeShapeType="1"/>
            </p:cNvSpPr>
            <p:nvPr/>
          </p:nvSpPr>
          <p:spPr bwMode="auto">
            <a:xfrm>
              <a:off x="9215031" y="3681400"/>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 name="Line 30"/>
            <p:cNvSpPr>
              <a:spLocks noChangeShapeType="1"/>
            </p:cNvSpPr>
            <p:nvPr/>
          </p:nvSpPr>
          <p:spPr bwMode="auto">
            <a:xfrm>
              <a:off x="10496144" y="3641713"/>
              <a:ext cx="1587"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 name="Line 31"/>
            <p:cNvSpPr>
              <a:spLocks noChangeShapeType="1"/>
            </p:cNvSpPr>
            <p:nvPr/>
          </p:nvSpPr>
          <p:spPr bwMode="auto">
            <a:xfrm>
              <a:off x="10770781" y="3681400"/>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91969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5"/>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7"/>
                                        </p:tgtEl>
                                        <p:attrNameLst>
                                          <p:attrName>style.visibility</p:attrName>
                                        </p:attrNameLst>
                                      </p:cBhvr>
                                      <p:to>
                                        <p:strVal val="visible"/>
                                      </p:to>
                                    </p:set>
                                  </p:childTnLst>
                                </p:cTn>
                              </p:par>
                              <p:par>
                                <p:cTn id="13" presetID="1" presetClass="entr" fill="hold" grpId="0" nodeType="withEffect" nodePh="1">
                                  <p:stCondLst>
                                    <p:cond delay="0"/>
                                  </p:stCondLst>
                                  <p:endCondLst>
                                    <p:cond evt="begin" delay="0">
                                      <p:tn val="13"/>
                                    </p:cond>
                                  </p:endCondLst>
                                  <p:childTnLst>
                                    <p:set>
                                      <p:cBhvr additive="repl">
                                        <p:cTn id="14" dur="1" fill="hold">
                                          <p:stCondLst>
                                            <p:cond delay="0"/>
                                          </p:stCondLst>
                                        </p:cTn>
                                        <p:tgtEl>
                                          <p:spTgt spid="8"/>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9"/>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1"/>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12"/>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13"/>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4"/>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6"/>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17"/>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18"/>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19"/>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20"/>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21"/>
                                        </p:tgtEl>
                                        <p:attrNameLst>
                                          <p:attrName>style.visibility</p:attrName>
                                        </p:attrNameLst>
                                      </p:cBhvr>
                                      <p:to>
                                        <p:strVal val="visible"/>
                                      </p:to>
                                    </p:set>
                                  </p:childTnLst>
                                </p:cTn>
                              </p:par>
                              <p:par>
                                <p:cTn id="41" presetID="1" presetClass="entr" fill="hold" grpId="0" nodeType="withEffect">
                                  <p:stCondLst>
                                    <p:cond delay="0"/>
                                  </p:stCondLst>
                                  <p:childTnLst>
                                    <p:set>
                                      <p:cBhvr additive="repl">
                                        <p:cTn id="42" dur="1" fill="hold">
                                          <p:stCondLst>
                                            <p:cond delay="0"/>
                                          </p:stCondLst>
                                        </p:cTn>
                                        <p:tgtEl>
                                          <p:spTgt spid="22"/>
                                        </p:tgtEl>
                                        <p:attrNameLst>
                                          <p:attrName>style.visibility</p:attrName>
                                        </p:attrNameLst>
                                      </p:cBhvr>
                                      <p:to>
                                        <p:strVal val="visible"/>
                                      </p:to>
                                    </p:set>
                                  </p:childTnLst>
                                </p:cTn>
                              </p:par>
                              <p:par>
                                <p:cTn id="43" presetID="1" presetClass="entr" fill="hold" grpId="0" nodeType="withEffect">
                                  <p:stCondLst>
                                    <p:cond delay="0"/>
                                  </p:stCondLst>
                                  <p:childTnLst>
                                    <p:set>
                                      <p:cBhvr additive="repl">
                                        <p:cTn id="44" dur="1" fill="hold">
                                          <p:stCondLst>
                                            <p:cond delay="0"/>
                                          </p:stCondLst>
                                        </p:cTn>
                                        <p:tgtEl>
                                          <p:spTgt spid="23"/>
                                        </p:tgtEl>
                                        <p:attrNameLst>
                                          <p:attrName>style.visibility</p:attrName>
                                        </p:attrNameLst>
                                      </p:cBhvr>
                                      <p:to>
                                        <p:strVal val="visible"/>
                                      </p:to>
                                    </p:set>
                                  </p:childTnLst>
                                </p:cTn>
                              </p:par>
                              <p:par>
                                <p:cTn id="45" presetID="1" presetClass="entr" fill="hold" grpId="0" nodeType="withEffect">
                                  <p:stCondLst>
                                    <p:cond delay="0"/>
                                  </p:stCondLst>
                                  <p:childTnLst>
                                    <p:set>
                                      <p:cBhvr additive="repl">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Darwin’s Dilemma</a:t>
            </a:r>
            <a:endParaRPr lang="en-US" sz="4800" dirty="0"/>
          </a:p>
        </p:txBody>
      </p:sp>
      <p:sp>
        <p:nvSpPr>
          <p:cNvPr id="3" name="Content Placeholder 2"/>
          <p:cNvSpPr>
            <a:spLocks noGrp="1"/>
          </p:cNvSpPr>
          <p:nvPr>
            <p:ph idx="1"/>
          </p:nvPr>
        </p:nvSpPr>
        <p:spPr>
          <a:xfrm>
            <a:off x="419147" y="2011679"/>
            <a:ext cx="9235333" cy="4707527"/>
          </a:xfrm>
        </p:spPr>
        <p:txBody>
          <a:bodyPr>
            <a:normAutofit/>
          </a:bodyPr>
          <a:lstStyle/>
          <a:p>
            <a:r>
              <a:rPr lang="en-US" sz="2400" dirty="0" smtClean="0"/>
              <a:t>“There is another and allied difficulty, which is much more serious. I allude to the manner in which species belonging to several of the main divisions of the animal kingdom suddenly appear in the lowest known fossiliferous rocks…</a:t>
            </a:r>
          </a:p>
          <a:p>
            <a:r>
              <a:rPr lang="en-US" sz="2400" dirty="0" smtClean="0"/>
              <a:t>“Consequently, if the theory be true, it is indisputable that before the lowest Cambrian stratum was deposited long periods elapsed… To the question why we do not find rich fossiliferous deposits belonging to these assumed earliest periods prior to the Cambrian system, I can give no satisfactory answer…</a:t>
            </a:r>
          </a:p>
          <a:p>
            <a:r>
              <a:rPr lang="en-US" sz="2400" dirty="0" smtClean="0"/>
              <a:t>“The case at present must remain inexplicable; and may be truly urged as a valid argument against the views here entertained.”</a:t>
            </a:r>
          </a:p>
          <a:p>
            <a:pPr lvl="1"/>
            <a:r>
              <a:rPr lang="en-US" dirty="0" smtClean="0"/>
              <a:t>Charles Darwin, </a:t>
            </a:r>
            <a:r>
              <a:rPr lang="en-US" i="1" dirty="0" smtClean="0"/>
              <a:t>On the Origin of Species</a:t>
            </a:r>
            <a:r>
              <a:rPr lang="en-US" dirty="0" smtClean="0"/>
              <a:t>, Modern Library Paperbacks, pp. 437-440.</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480" y="262132"/>
            <a:ext cx="2326390" cy="3061607"/>
          </a:xfrm>
          <a:prstGeom prst="rect">
            <a:avLst/>
          </a:prstGeom>
        </p:spPr>
      </p:pic>
    </p:spTree>
    <p:extLst>
      <p:ext uri="{BB962C8B-B14F-4D97-AF65-F5344CB8AC3E}">
        <p14:creationId xmlns:p14="http://schemas.microsoft.com/office/powerpoint/2010/main" val="78898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34" y="266072"/>
            <a:ext cx="6486854" cy="1508760"/>
          </a:xfrm>
        </p:spPr>
        <p:txBody>
          <a:bodyPr/>
          <a:lstStyle/>
          <a:p>
            <a:r>
              <a:rPr lang="en-US" dirty="0" smtClean="0"/>
              <a:t>The Cambrian explosion and the flood</a:t>
            </a:r>
            <a:endParaRPr lang="en-US" dirty="0"/>
          </a:p>
        </p:txBody>
      </p:sp>
      <p:sp>
        <p:nvSpPr>
          <p:cNvPr id="3" name="Content Placeholder 2"/>
          <p:cNvSpPr>
            <a:spLocks noGrp="1"/>
          </p:cNvSpPr>
          <p:nvPr>
            <p:ph idx="1"/>
          </p:nvPr>
        </p:nvSpPr>
        <p:spPr>
          <a:xfrm>
            <a:off x="762627" y="2630872"/>
            <a:ext cx="5131398" cy="3452686"/>
          </a:xfrm>
        </p:spPr>
        <p:txBody>
          <a:bodyPr>
            <a:normAutofit/>
          </a:bodyPr>
          <a:lstStyle/>
          <a:p>
            <a:r>
              <a:rPr lang="en-US" sz="2400" dirty="0" smtClean="0"/>
              <a:t>The Cambrian Explosion represents some of the first organisms killed by the Flood.</a:t>
            </a:r>
          </a:p>
          <a:p>
            <a:r>
              <a:rPr lang="en-US" sz="2400" dirty="0" smtClean="0"/>
              <a:t>Beneath the Cambrian Explosion is a worldwide erosional surface called the Great Unconformity.</a:t>
            </a:r>
          </a:p>
          <a:p>
            <a:r>
              <a:rPr lang="en-US" sz="2400" dirty="0" smtClean="0"/>
              <a:t>Above the Great Unconformity is a transgressive sequence.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189" y="2334496"/>
            <a:ext cx="6164477" cy="4045438"/>
          </a:xfrm>
          <a:prstGeom prst="rect">
            <a:avLst/>
          </a:prstGeom>
        </p:spPr>
      </p:pic>
      <p:sp>
        <p:nvSpPr>
          <p:cNvPr id="5" name="TextBox 4"/>
          <p:cNvSpPr txBox="1"/>
          <p:nvPr/>
        </p:nvSpPr>
        <p:spPr>
          <a:xfrm>
            <a:off x="8222524" y="2334496"/>
            <a:ext cx="3701142" cy="461665"/>
          </a:xfrm>
          <a:prstGeom prst="rect">
            <a:avLst/>
          </a:prstGeom>
          <a:noFill/>
        </p:spPr>
        <p:txBody>
          <a:bodyPr wrap="square" rtlCol="0">
            <a:spAutoFit/>
          </a:bodyPr>
          <a:lstStyle/>
          <a:p>
            <a:pPr algn="r"/>
            <a:r>
              <a:rPr lang="en-US" sz="1200" dirty="0" smtClean="0">
                <a:solidFill>
                  <a:schemeClr val="bg1"/>
                </a:solidFill>
              </a:rPr>
              <a:t>The transgressive Sauk sequence in the Grand Canyon. Image by Harold L. Levin.</a:t>
            </a:r>
            <a:endParaRPr lang="en-US" sz="1200" dirty="0">
              <a:solidFill>
                <a:schemeClr val="bg1"/>
              </a:solidFill>
            </a:endParaRPr>
          </a:p>
        </p:txBody>
      </p:sp>
    </p:spTree>
    <p:extLst>
      <p:ext uri="{BB962C8B-B14F-4D97-AF65-F5344CB8AC3E}">
        <p14:creationId xmlns:p14="http://schemas.microsoft.com/office/powerpoint/2010/main" val="16081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284176"/>
            <a:ext cx="4239414" cy="1508760"/>
          </a:xfrm>
        </p:spPr>
        <p:txBody>
          <a:bodyPr/>
          <a:lstStyle/>
          <a:p>
            <a:r>
              <a:rPr lang="en-US" dirty="0" smtClean="0"/>
              <a:t>Making sense of explosions</a:t>
            </a:r>
            <a:endParaRPr lang="en-US" dirty="0"/>
          </a:p>
        </p:txBody>
      </p:sp>
      <p:sp>
        <p:nvSpPr>
          <p:cNvPr id="3" name="Content Placeholder 2"/>
          <p:cNvSpPr>
            <a:spLocks noGrp="1"/>
          </p:cNvSpPr>
          <p:nvPr>
            <p:ph idx="1"/>
          </p:nvPr>
        </p:nvSpPr>
        <p:spPr>
          <a:xfrm>
            <a:off x="298990" y="2269202"/>
            <a:ext cx="4926168" cy="4206240"/>
          </a:xfrm>
        </p:spPr>
        <p:txBody>
          <a:bodyPr>
            <a:normAutofit/>
          </a:bodyPr>
          <a:lstStyle/>
          <a:p>
            <a:r>
              <a:rPr lang="en-US" sz="2400" dirty="0" smtClean="0"/>
              <a:t>Sudden appearances of disparity in the fossil record makes sense from a creationist viewpoint as different environments are being preserved at different times.</a:t>
            </a:r>
          </a:p>
          <a:p>
            <a:r>
              <a:rPr lang="en-US" sz="2400" dirty="0" smtClean="0"/>
              <a:t>Initial burial of different environments in the Flood would give the appearance of explosions.</a:t>
            </a:r>
          </a:p>
          <a:p>
            <a:r>
              <a:rPr lang="en-US" sz="2400" dirty="0" smtClean="0"/>
              <a:t>The first deposits immediately after the Flood would give a similar picture.</a:t>
            </a:r>
            <a:endParaRPr lang="en-US" sz="2400" dirty="0"/>
          </a:p>
        </p:txBody>
      </p:sp>
      <p:sp>
        <p:nvSpPr>
          <p:cNvPr id="4" name="Rectangle 3"/>
          <p:cNvSpPr/>
          <p:nvPr/>
        </p:nvSpPr>
        <p:spPr>
          <a:xfrm>
            <a:off x="5611524" y="202511"/>
            <a:ext cx="5396248" cy="64265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11524" y="6029009"/>
            <a:ext cx="5396248" cy="600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84257" y="3141321"/>
            <a:ext cx="4623515" cy="287302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84257" y="1387367"/>
            <a:ext cx="4623515" cy="17772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84257" y="202511"/>
            <a:ext cx="4623515" cy="11848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96924" y="6074723"/>
            <a:ext cx="2717251" cy="523220"/>
          </a:xfrm>
          <a:prstGeom prst="rect">
            <a:avLst/>
          </a:prstGeom>
          <a:noFill/>
        </p:spPr>
        <p:txBody>
          <a:bodyPr wrap="square" rtlCol="0">
            <a:spAutoFit/>
          </a:bodyPr>
          <a:lstStyle/>
          <a:p>
            <a:r>
              <a:rPr lang="en-US" sz="2800" dirty="0"/>
              <a:t>Precambrian</a:t>
            </a:r>
          </a:p>
        </p:txBody>
      </p:sp>
      <p:sp>
        <p:nvSpPr>
          <p:cNvPr id="10" name="TextBox 9"/>
          <p:cNvSpPr txBox="1"/>
          <p:nvPr/>
        </p:nvSpPr>
        <p:spPr>
          <a:xfrm rot="16200000">
            <a:off x="4832353" y="3028947"/>
            <a:ext cx="2331076" cy="523220"/>
          </a:xfrm>
          <a:prstGeom prst="rect">
            <a:avLst/>
          </a:prstGeom>
          <a:noFill/>
        </p:spPr>
        <p:txBody>
          <a:bodyPr wrap="square" rtlCol="0">
            <a:spAutoFit/>
          </a:bodyPr>
          <a:lstStyle/>
          <a:p>
            <a:r>
              <a:rPr lang="en-US" sz="2800" dirty="0"/>
              <a:t>Phanerozoic</a:t>
            </a:r>
          </a:p>
        </p:txBody>
      </p:sp>
      <p:sp>
        <p:nvSpPr>
          <p:cNvPr id="11" name="TextBox 10"/>
          <p:cNvSpPr txBox="1"/>
          <p:nvPr/>
        </p:nvSpPr>
        <p:spPr>
          <a:xfrm>
            <a:off x="6792754" y="608031"/>
            <a:ext cx="1653998" cy="461665"/>
          </a:xfrm>
          <a:prstGeom prst="rect">
            <a:avLst/>
          </a:prstGeom>
          <a:noFill/>
        </p:spPr>
        <p:txBody>
          <a:bodyPr wrap="square" rtlCol="0">
            <a:spAutoFit/>
          </a:bodyPr>
          <a:lstStyle/>
          <a:p>
            <a:r>
              <a:rPr lang="en-US" sz="2400" b="1" dirty="0"/>
              <a:t>Cenozoic</a:t>
            </a:r>
          </a:p>
        </p:txBody>
      </p:sp>
      <p:sp>
        <p:nvSpPr>
          <p:cNvPr id="12" name="TextBox 11"/>
          <p:cNvSpPr txBox="1"/>
          <p:nvPr/>
        </p:nvSpPr>
        <p:spPr>
          <a:xfrm>
            <a:off x="6792754" y="2103553"/>
            <a:ext cx="1653998" cy="461665"/>
          </a:xfrm>
          <a:prstGeom prst="rect">
            <a:avLst/>
          </a:prstGeom>
          <a:noFill/>
        </p:spPr>
        <p:txBody>
          <a:bodyPr wrap="square" rtlCol="0">
            <a:spAutoFit/>
          </a:bodyPr>
          <a:lstStyle/>
          <a:p>
            <a:r>
              <a:rPr lang="en-US" sz="2400" b="1" dirty="0"/>
              <a:t>Mesozoic</a:t>
            </a:r>
          </a:p>
        </p:txBody>
      </p:sp>
      <p:sp>
        <p:nvSpPr>
          <p:cNvPr id="13" name="TextBox 12"/>
          <p:cNvSpPr txBox="1"/>
          <p:nvPr/>
        </p:nvSpPr>
        <p:spPr>
          <a:xfrm>
            <a:off x="6788128" y="4497453"/>
            <a:ext cx="1785533" cy="461665"/>
          </a:xfrm>
          <a:prstGeom prst="rect">
            <a:avLst/>
          </a:prstGeom>
          <a:noFill/>
        </p:spPr>
        <p:txBody>
          <a:bodyPr wrap="square" rtlCol="0">
            <a:spAutoFit/>
          </a:bodyPr>
          <a:lstStyle/>
          <a:p>
            <a:r>
              <a:rPr lang="en-US" sz="2400" b="1" dirty="0"/>
              <a:t>Paleozoic</a:t>
            </a:r>
          </a:p>
        </p:txBody>
      </p:sp>
      <p:sp>
        <p:nvSpPr>
          <p:cNvPr id="14" name="Rectangle 13"/>
          <p:cNvSpPr/>
          <p:nvPr/>
        </p:nvSpPr>
        <p:spPr>
          <a:xfrm>
            <a:off x="8573666" y="6014349"/>
            <a:ext cx="2434105" cy="614720"/>
          </a:xfrm>
          <a:prstGeom prst="rect">
            <a:avLst/>
          </a:prstGeom>
          <a:solidFill>
            <a:srgbClr val="EF6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73669" y="5542686"/>
            <a:ext cx="2434102" cy="47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73667" y="5061135"/>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73666" y="4577432"/>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73666" y="4098501"/>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73666" y="3608210"/>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73666" y="3141320"/>
            <a:ext cx="2434102" cy="486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573666" y="2565217"/>
            <a:ext cx="2434102" cy="597903"/>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573666" y="1391334"/>
            <a:ext cx="2434102" cy="580297"/>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73666" y="1971631"/>
            <a:ext cx="2434102" cy="595143"/>
          </a:xfrm>
          <a:prstGeom prst="rect">
            <a:avLst/>
          </a:prstGeom>
          <a:solidFill>
            <a:srgbClr val="D8D3D9">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73666" y="957626"/>
            <a:ext cx="2434102" cy="438362"/>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573666" y="195597"/>
            <a:ext cx="2434102" cy="385719"/>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573666" y="581317"/>
            <a:ext cx="2434102" cy="376308"/>
          </a:xfrm>
          <a:prstGeom prst="rect">
            <a:avLst/>
          </a:prstGeom>
          <a:solidFill>
            <a:srgbClr val="CCD2DD">
              <a:alpha val="4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027643" y="6144303"/>
            <a:ext cx="1566660" cy="400110"/>
          </a:xfrm>
          <a:prstGeom prst="rect">
            <a:avLst/>
          </a:prstGeom>
          <a:noFill/>
        </p:spPr>
        <p:txBody>
          <a:bodyPr wrap="square" rtlCol="0">
            <a:spAutoFit/>
          </a:bodyPr>
          <a:lstStyle/>
          <a:p>
            <a:r>
              <a:rPr lang="en-US" sz="2000" b="1" dirty="0"/>
              <a:t>Ediacaran</a:t>
            </a:r>
          </a:p>
        </p:txBody>
      </p:sp>
      <p:sp>
        <p:nvSpPr>
          <p:cNvPr id="28" name="TextBox 27"/>
          <p:cNvSpPr txBox="1"/>
          <p:nvPr/>
        </p:nvSpPr>
        <p:spPr>
          <a:xfrm>
            <a:off x="9027642" y="5589643"/>
            <a:ext cx="1566661" cy="400110"/>
          </a:xfrm>
          <a:prstGeom prst="rect">
            <a:avLst/>
          </a:prstGeom>
          <a:noFill/>
        </p:spPr>
        <p:txBody>
          <a:bodyPr wrap="square" rtlCol="0">
            <a:spAutoFit/>
          </a:bodyPr>
          <a:lstStyle/>
          <a:p>
            <a:r>
              <a:rPr lang="en-US" sz="2000" b="1" dirty="0"/>
              <a:t>Cambrian</a:t>
            </a:r>
          </a:p>
        </p:txBody>
      </p:sp>
      <p:sp>
        <p:nvSpPr>
          <p:cNvPr id="29" name="TextBox 28"/>
          <p:cNvSpPr txBox="1"/>
          <p:nvPr/>
        </p:nvSpPr>
        <p:spPr>
          <a:xfrm>
            <a:off x="9027641" y="5112491"/>
            <a:ext cx="1693576" cy="400110"/>
          </a:xfrm>
          <a:prstGeom prst="rect">
            <a:avLst/>
          </a:prstGeom>
          <a:noFill/>
        </p:spPr>
        <p:txBody>
          <a:bodyPr wrap="square" rtlCol="0">
            <a:spAutoFit/>
          </a:bodyPr>
          <a:lstStyle/>
          <a:p>
            <a:r>
              <a:rPr lang="en-US" sz="2000" b="1" dirty="0"/>
              <a:t>Ordovician</a:t>
            </a:r>
          </a:p>
        </p:txBody>
      </p:sp>
      <p:sp>
        <p:nvSpPr>
          <p:cNvPr id="30" name="TextBox 29"/>
          <p:cNvSpPr txBox="1"/>
          <p:nvPr/>
        </p:nvSpPr>
        <p:spPr>
          <a:xfrm>
            <a:off x="9027642" y="4633560"/>
            <a:ext cx="1296477" cy="400110"/>
          </a:xfrm>
          <a:prstGeom prst="rect">
            <a:avLst/>
          </a:prstGeom>
          <a:noFill/>
        </p:spPr>
        <p:txBody>
          <a:bodyPr wrap="square" rtlCol="0">
            <a:spAutoFit/>
          </a:bodyPr>
          <a:lstStyle/>
          <a:p>
            <a:r>
              <a:rPr lang="en-US" sz="2000" b="1" dirty="0"/>
              <a:t>Silurian</a:t>
            </a:r>
          </a:p>
        </p:txBody>
      </p:sp>
      <p:sp>
        <p:nvSpPr>
          <p:cNvPr id="31" name="TextBox 30"/>
          <p:cNvSpPr txBox="1"/>
          <p:nvPr/>
        </p:nvSpPr>
        <p:spPr>
          <a:xfrm>
            <a:off x="9027641" y="4145798"/>
            <a:ext cx="1421234" cy="400110"/>
          </a:xfrm>
          <a:prstGeom prst="rect">
            <a:avLst/>
          </a:prstGeom>
          <a:noFill/>
        </p:spPr>
        <p:txBody>
          <a:bodyPr wrap="square" rtlCol="0">
            <a:spAutoFit/>
          </a:bodyPr>
          <a:lstStyle/>
          <a:p>
            <a:r>
              <a:rPr lang="en-US" sz="2000" b="1" dirty="0"/>
              <a:t>Devonian</a:t>
            </a:r>
          </a:p>
        </p:txBody>
      </p:sp>
      <p:sp>
        <p:nvSpPr>
          <p:cNvPr id="32" name="TextBox 31"/>
          <p:cNvSpPr txBox="1"/>
          <p:nvPr/>
        </p:nvSpPr>
        <p:spPr>
          <a:xfrm>
            <a:off x="9027640" y="3669523"/>
            <a:ext cx="1980127" cy="400110"/>
          </a:xfrm>
          <a:prstGeom prst="rect">
            <a:avLst/>
          </a:prstGeom>
          <a:noFill/>
        </p:spPr>
        <p:txBody>
          <a:bodyPr wrap="square" rtlCol="0">
            <a:spAutoFit/>
          </a:bodyPr>
          <a:lstStyle/>
          <a:p>
            <a:r>
              <a:rPr lang="en-US" sz="2000" b="1" dirty="0"/>
              <a:t>Carboniferous</a:t>
            </a:r>
          </a:p>
        </p:txBody>
      </p:sp>
      <p:sp>
        <p:nvSpPr>
          <p:cNvPr id="33" name="TextBox 32"/>
          <p:cNvSpPr txBox="1"/>
          <p:nvPr/>
        </p:nvSpPr>
        <p:spPr>
          <a:xfrm>
            <a:off x="9027641" y="3218985"/>
            <a:ext cx="1296477" cy="400110"/>
          </a:xfrm>
          <a:prstGeom prst="rect">
            <a:avLst/>
          </a:prstGeom>
          <a:noFill/>
        </p:spPr>
        <p:txBody>
          <a:bodyPr wrap="square" rtlCol="0">
            <a:spAutoFit/>
          </a:bodyPr>
          <a:lstStyle/>
          <a:p>
            <a:r>
              <a:rPr lang="en-US" sz="2000" b="1" dirty="0"/>
              <a:t>Permian</a:t>
            </a:r>
          </a:p>
        </p:txBody>
      </p:sp>
      <p:sp>
        <p:nvSpPr>
          <p:cNvPr id="34" name="TextBox 33"/>
          <p:cNvSpPr txBox="1"/>
          <p:nvPr/>
        </p:nvSpPr>
        <p:spPr>
          <a:xfrm>
            <a:off x="9027640" y="2689805"/>
            <a:ext cx="1296477" cy="400110"/>
          </a:xfrm>
          <a:prstGeom prst="rect">
            <a:avLst/>
          </a:prstGeom>
          <a:noFill/>
        </p:spPr>
        <p:txBody>
          <a:bodyPr wrap="square" rtlCol="0">
            <a:spAutoFit/>
          </a:bodyPr>
          <a:lstStyle/>
          <a:p>
            <a:r>
              <a:rPr lang="en-US" sz="2000" b="1" dirty="0"/>
              <a:t>Triassic</a:t>
            </a:r>
          </a:p>
        </p:txBody>
      </p:sp>
      <p:sp>
        <p:nvSpPr>
          <p:cNvPr id="35" name="TextBox 34"/>
          <p:cNvSpPr txBox="1"/>
          <p:nvPr/>
        </p:nvSpPr>
        <p:spPr>
          <a:xfrm>
            <a:off x="9027639" y="2070063"/>
            <a:ext cx="1296477" cy="400110"/>
          </a:xfrm>
          <a:prstGeom prst="rect">
            <a:avLst/>
          </a:prstGeom>
          <a:noFill/>
        </p:spPr>
        <p:txBody>
          <a:bodyPr wrap="square" rtlCol="0">
            <a:spAutoFit/>
          </a:bodyPr>
          <a:lstStyle/>
          <a:p>
            <a:r>
              <a:rPr lang="en-US" sz="2000" b="1" dirty="0"/>
              <a:t>Jurassic</a:t>
            </a:r>
          </a:p>
        </p:txBody>
      </p:sp>
      <p:sp>
        <p:nvSpPr>
          <p:cNvPr id="36" name="TextBox 35"/>
          <p:cNvSpPr txBox="1"/>
          <p:nvPr/>
        </p:nvSpPr>
        <p:spPr>
          <a:xfrm>
            <a:off x="9027639" y="1487629"/>
            <a:ext cx="1693578" cy="400110"/>
          </a:xfrm>
          <a:prstGeom prst="rect">
            <a:avLst/>
          </a:prstGeom>
          <a:noFill/>
        </p:spPr>
        <p:txBody>
          <a:bodyPr wrap="square" rtlCol="0">
            <a:spAutoFit/>
          </a:bodyPr>
          <a:lstStyle/>
          <a:p>
            <a:r>
              <a:rPr lang="en-US" sz="2000" b="1" dirty="0"/>
              <a:t>Cretaceous</a:t>
            </a:r>
          </a:p>
        </p:txBody>
      </p:sp>
      <p:sp>
        <p:nvSpPr>
          <p:cNvPr id="37" name="TextBox 36"/>
          <p:cNvSpPr txBox="1"/>
          <p:nvPr/>
        </p:nvSpPr>
        <p:spPr>
          <a:xfrm>
            <a:off x="9027638" y="973468"/>
            <a:ext cx="1636690" cy="400110"/>
          </a:xfrm>
          <a:prstGeom prst="rect">
            <a:avLst/>
          </a:prstGeom>
          <a:noFill/>
        </p:spPr>
        <p:txBody>
          <a:bodyPr wrap="square" rtlCol="0">
            <a:spAutoFit/>
          </a:bodyPr>
          <a:lstStyle/>
          <a:p>
            <a:r>
              <a:rPr lang="en-US" sz="2000" b="1" dirty="0"/>
              <a:t>Paleogene</a:t>
            </a:r>
          </a:p>
        </p:txBody>
      </p:sp>
      <p:sp>
        <p:nvSpPr>
          <p:cNvPr id="38" name="TextBox 37"/>
          <p:cNvSpPr txBox="1"/>
          <p:nvPr/>
        </p:nvSpPr>
        <p:spPr>
          <a:xfrm>
            <a:off x="9027634" y="570948"/>
            <a:ext cx="1566669" cy="400110"/>
          </a:xfrm>
          <a:prstGeom prst="rect">
            <a:avLst/>
          </a:prstGeom>
          <a:noFill/>
        </p:spPr>
        <p:txBody>
          <a:bodyPr wrap="square" rtlCol="0">
            <a:spAutoFit/>
          </a:bodyPr>
          <a:lstStyle/>
          <a:p>
            <a:r>
              <a:rPr lang="en-US" sz="2000" b="1" dirty="0"/>
              <a:t>Neogene</a:t>
            </a:r>
          </a:p>
        </p:txBody>
      </p:sp>
      <p:sp>
        <p:nvSpPr>
          <p:cNvPr id="39" name="TextBox 38"/>
          <p:cNvSpPr txBox="1"/>
          <p:nvPr/>
        </p:nvSpPr>
        <p:spPr>
          <a:xfrm>
            <a:off x="9024550" y="209386"/>
            <a:ext cx="1696667" cy="400110"/>
          </a:xfrm>
          <a:prstGeom prst="rect">
            <a:avLst/>
          </a:prstGeom>
          <a:noFill/>
        </p:spPr>
        <p:txBody>
          <a:bodyPr wrap="square" rtlCol="0">
            <a:spAutoFit/>
          </a:bodyPr>
          <a:lstStyle/>
          <a:p>
            <a:r>
              <a:rPr lang="en-US" sz="2000" b="1" dirty="0"/>
              <a:t>Quaternary</a:t>
            </a:r>
          </a:p>
        </p:txBody>
      </p:sp>
      <p:sp>
        <p:nvSpPr>
          <p:cNvPr id="40" name="Rounded Rectangle 39"/>
          <p:cNvSpPr/>
          <p:nvPr/>
        </p:nvSpPr>
        <p:spPr>
          <a:xfrm>
            <a:off x="6384257" y="1373578"/>
            <a:ext cx="4623510" cy="514562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65605" y="3163121"/>
            <a:ext cx="1308295" cy="461665"/>
          </a:xfrm>
          <a:prstGeom prst="rect">
            <a:avLst/>
          </a:prstGeom>
          <a:noFill/>
        </p:spPr>
        <p:txBody>
          <a:bodyPr wrap="square" rtlCol="0">
            <a:spAutoFit/>
          </a:bodyPr>
          <a:lstStyle/>
          <a:p>
            <a:r>
              <a:rPr lang="en-US" sz="2400" b="1" dirty="0">
                <a:solidFill>
                  <a:srgbClr val="FF0000"/>
                </a:solidFill>
              </a:rPr>
              <a:t>Flood</a:t>
            </a:r>
          </a:p>
        </p:txBody>
      </p:sp>
      <p:sp>
        <p:nvSpPr>
          <p:cNvPr id="42" name="Rounded Rectangle 41"/>
          <p:cNvSpPr/>
          <p:nvPr/>
        </p:nvSpPr>
        <p:spPr>
          <a:xfrm>
            <a:off x="6386115" y="218092"/>
            <a:ext cx="4621652" cy="11484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665841" y="231039"/>
            <a:ext cx="1693640" cy="461665"/>
          </a:xfrm>
          <a:prstGeom prst="rect">
            <a:avLst/>
          </a:prstGeom>
          <a:noFill/>
        </p:spPr>
        <p:txBody>
          <a:bodyPr wrap="square" rtlCol="0">
            <a:spAutoFit/>
          </a:bodyPr>
          <a:lstStyle/>
          <a:p>
            <a:r>
              <a:rPr lang="en-US" sz="2400" b="1" dirty="0">
                <a:solidFill>
                  <a:srgbClr val="FF0000"/>
                </a:solidFill>
              </a:rPr>
              <a:t>Post-Flood</a:t>
            </a:r>
          </a:p>
        </p:txBody>
      </p:sp>
      <p:sp>
        <p:nvSpPr>
          <p:cNvPr id="44" name="5-Point Star 43"/>
          <p:cNvSpPr/>
          <p:nvPr/>
        </p:nvSpPr>
        <p:spPr>
          <a:xfrm>
            <a:off x="11008001" y="5709165"/>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11007997" y="3141320"/>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5-Point Star 45"/>
          <p:cNvSpPr/>
          <p:nvPr/>
        </p:nvSpPr>
        <p:spPr>
          <a:xfrm>
            <a:off x="10987055" y="1127609"/>
            <a:ext cx="413238" cy="4613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32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animBg="1"/>
      <p:bldP spid="41" grpId="0"/>
      <p:bldP spid="42" grpId="0" animBg="1"/>
      <p:bldP spid="43" grpId="0"/>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217118" y="2265068"/>
            <a:ext cx="9784080" cy="4206240"/>
          </a:xfrm>
        </p:spPr>
        <p:txBody>
          <a:bodyPr>
            <a:normAutofit/>
          </a:bodyPr>
          <a:lstStyle/>
          <a:p>
            <a:r>
              <a:rPr lang="en-US" sz="2400" dirty="0" smtClean="0"/>
              <a:t>The Cambrian Explosion, the simultaneous, sudden appearance of almost every phylum in the Cambrian, presents a large problem for naturalistic evolution.</a:t>
            </a:r>
          </a:p>
          <a:p>
            <a:r>
              <a:rPr lang="en-US" sz="2400" dirty="0" smtClean="0"/>
              <a:t>The Cambrian Explosion, although unique, is not the only “</a:t>
            </a:r>
            <a:r>
              <a:rPr lang="en-US" sz="2400" dirty="0" err="1" smtClean="0"/>
              <a:t>taxic</a:t>
            </a:r>
            <a:r>
              <a:rPr lang="en-US" sz="2400" dirty="0" smtClean="0"/>
              <a:t> explosion” in the fossil record.</a:t>
            </a:r>
          </a:p>
          <a:p>
            <a:r>
              <a:rPr lang="en-US" sz="2400" dirty="0"/>
              <a:t>From a creationist perspective, we would expect the fossil record to have such punctuated bursts of disparity.</a:t>
            </a:r>
          </a:p>
          <a:p>
            <a:r>
              <a:rPr lang="en-US" sz="2400" dirty="0" smtClean="0"/>
              <a:t>Although this pattern fits our prediction, we must be diligent to study the fossil record if we are to accurately understand earth history.</a:t>
            </a:r>
            <a:endParaRPr lang="en-US" sz="2400" dirty="0"/>
          </a:p>
        </p:txBody>
      </p:sp>
    </p:spTree>
    <p:extLst>
      <p:ext uri="{BB962C8B-B14F-4D97-AF65-F5344CB8AC3E}">
        <p14:creationId xmlns:p14="http://schemas.microsoft.com/office/powerpoint/2010/main" val="398937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182880" lvl="1">
              <a:spcBef>
                <a:spcPts val="1200"/>
              </a:spcBef>
              <a:spcAft>
                <a:spcPts val="200"/>
              </a:spcAft>
            </a:pPr>
            <a:r>
              <a:rPr lang="en-US" sz="2200" dirty="0" smtClean="0"/>
              <a:t>Benton, M.J. 2015. </a:t>
            </a:r>
            <a:r>
              <a:rPr lang="en-US" sz="2200" i="1" dirty="0" smtClean="0"/>
              <a:t>Vertebrate </a:t>
            </a:r>
            <a:r>
              <a:rPr lang="en-US" sz="2200" i="1" dirty="0" err="1" smtClean="0"/>
              <a:t>Palaeontology</a:t>
            </a:r>
            <a:r>
              <a:rPr lang="en-US" sz="2200" dirty="0" smtClean="0"/>
              <a:t>, 4</a:t>
            </a:r>
            <a:r>
              <a:rPr lang="en-US" sz="2200" baseline="30000" dirty="0" smtClean="0"/>
              <a:t>th</a:t>
            </a:r>
            <a:r>
              <a:rPr lang="en-US" sz="2200" dirty="0" smtClean="0"/>
              <a:t> Edition. John Wiley &amp; Sons, Ltd.</a:t>
            </a:r>
          </a:p>
          <a:p>
            <a:pPr marL="182880" lvl="1">
              <a:spcBef>
                <a:spcPts val="1200"/>
              </a:spcBef>
              <a:spcAft>
                <a:spcPts val="200"/>
              </a:spcAft>
            </a:pPr>
            <a:r>
              <a:rPr lang="en-US" sz="2200" dirty="0" smtClean="0"/>
              <a:t>Darwin C. 1859. </a:t>
            </a:r>
            <a:r>
              <a:rPr lang="en-US" sz="2200" i="1" dirty="0"/>
              <a:t>On the Origin of </a:t>
            </a:r>
            <a:r>
              <a:rPr lang="en-US" sz="2200" i="1" dirty="0" smtClean="0"/>
              <a:t>Species</a:t>
            </a:r>
            <a:r>
              <a:rPr lang="en-US" sz="2200" dirty="0" smtClean="0"/>
              <a:t>. </a:t>
            </a:r>
            <a:r>
              <a:rPr lang="en-US" sz="2200" dirty="0"/>
              <a:t>Modern Library </a:t>
            </a:r>
            <a:r>
              <a:rPr lang="en-US" sz="2200" dirty="0" smtClean="0"/>
              <a:t>Paperbacks.</a:t>
            </a:r>
          </a:p>
          <a:p>
            <a:pPr marL="182880" lvl="1">
              <a:spcBef>
                <a:spcPts val="1200"/>
              </a:spcBef>
              <a:spcAft>
                <a:spcPts val="200"/>
              </a:spcAft>
            </a:pPr>
            <a:r>
              <a:rPr lang="en-US" sz="2200" dirty="0"/>
              <a:t>Erwin, et al. 2011. The Cambrian conundrum: Early divergence and later ecological success in the early history of animals. </a:t>
            </a:r>
            <a:r>
              <a:rPr lang="en-US" sz="2200" i="1" dirty="0"/>
              <a:t>Science</a:t>
            </a:r>
            <a:r>
              <a:rPr lang="en-US" sz="2200" dirty="0"/>
              <a:t> 334(6059):1091-1097</a:t>
            </a:r>
            <a:r>
              <a:rPr lang="en-US" sz="2200" dirty="0" smtClean="0"/>
              <a:t>.</a:t>
            </a:r>
          </a:p>
          <a:p>
            <a:pPr marL="182880" lvl="1">
              <a:spcBef>
                <a:spcPts val="1200"/>
              </a:spcBef>
              <a:spcAft>
                <a:spcPts val="200"/>
              </a:spcAft>
            </a:pPr>
            <a:r>
              <a:rPr lang="en-US" sz="2200" dirty="0"/>
              <a:t>Kemp</a:t>
            </a:r>
            <a:r>
              <a:rPr lang="en-US" sz="2200" dirty="0" smtClean="0"/>
              <a:t>, T.S. </a:t>
            </a:r>
            <a:r>
              <a:rPr lang="en-US" sz="2200" dirty="0"/>
              <a:t>2009. Phylogenetic interrelationships and pattern of evolution of the therapsids: testing for </a:t>
            </a:r>
            <a:r>
              <a:rPr lang="en-US" sz="2200" dirty="0" err="1"/>
              <a:t>polytomy</a:t>
            </a:r>
            <a:r>
              <a:rPr lang="en-US" sz="2200" dirty="0"/>
              <a:t>. </a:t>
            </a:r>
            <a:r>
              <a:rPr lang="en-US" sz="2200" i="1" dirty="0" err="1"/>
              <a:t>Palaeontologia</a:t>
            </a:r>
            <a:r>
              <a:rPr lang="en-US" sz="2200" i="1" dirty="0"/>
              <a:t> Africana </a:t>
            </a:r>
            <a:r>
              <a:rPr lang="en-US" sz="2200" dirty="0"/>
              <a:t>44:1-12</a:t>
            </a:r>
            <a:r>
              <a:rPr lang="en-US" sz="2200" dirty="0" smtClean="0"/>
              <a:t>.</a:t>
            </a:r>
          </a:p>
          <a:p>
            <a:r>
              <a:rPr lang="en-US" dirty="0" smtClean="0"/>
              <a:t>Peters, S.E. and Gaines, R.R. 2012. Formation of the ‘Great Unconformity’ as a trigger for the Cambrian explosion. </a:t>
            </a:r>
            <a:r>
              <a:rPr lang="en-US" i="1" dirty="0" smtClean="0"/>
              <a:t>Nature </a:t>
            </a:r>
            <a:r>
              <a:rPr lang="en-US" dirty="0" smtClean="0"/>
              <a:t>484:363-366.</a:t>
            </a:r>
          </a:p>
        </p:txBody>
      </p:sp>
    </p:spTree>
    <p:extLst>
      <p:ext uri="{BB962C8B-B14F-4D97-AF65-F5344CB8AC3E}">
        <p14:creationId xmlns:p14="http://schemas.microsoft.com/office/powerpoint/2010/main" val="3326972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3437163" y="0"/>
            <a:ext cx="875483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4584" y="95751"/>
            <a:ext cx="3401738" cy="1846562"/>
          </a:xfrm>
        </p:spPr>
        <p:txBody>
          <a:bodyPr>
            <a:normAutofit/>
          </a:bodyPr>
          <a:lstStyle/>
          <a:p>
            <a:r>
              <a:rPr lang="en-US" dirty="0" smtClean="0"/>
              <a:t>The Geologic Column</a:t>
            </a:r>
            <a:endParaRPr lang="en-US" dirty="0"/>
          </a:p>
        </p:txBody>
      </p:sp>
      <p:sp>
        <p:nvSpPr>
          <p:cNvPr id="4" name="Rectangle 3"/>
          <p:cNvSpPr/>
          <p:nvPr/>
        </p:nvSpPr>
        <p:spPr>
          <a:xfrm>
            <a:off x="3569630" y="333900"/>
            <a:ext cx="4615544" cy="642655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69629" y="6160398"/>
            <a:ext cx="4570339" cy="600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25271" y="3272710"/>
            <a:ext cx="3876200" cy="28876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25271" y="1518756"/>
            <a:ext cx="3876200" cy="17772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25271" y="333900"/>
            <a:ext cx="3876200" cy="118485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5135" y="6193821"/>
            <a:ext cx="2717251" cy="523220"/>
          </a:xfrm>
          <a:prstGeom prst="rect">
            <a:avLst/>
          </a:prstGeom>
          <a:noFill/>
        </p:spPr>
        <p:txBody>
          <a:bodyPr wrap="square" rtlCol="0">
            <a:spAutoFit/>
          </a:bodyPr>
          <a:lstStyle/>
          <a:p>
            <a:r>
              <a:rPr lang="en-US" sz="2800" dirty="0" smtClean="0"/>
              <a:t>Precambrian</a:t>
            </a:r>
            <a:endParaRPr lang="en-US" sz="2800" dirty="0"/>
          </a:p>
        </p:txBody>
      </p:sp>
      <p:sp>
        <p:nvSpPr>
          <p:cNvPr id="10" name="TextBox 9"/>
          <p:cNvSpPr txBox="1"/>
          <p:nvPr/>
        </p:nvSpPr>
        <p:spPr>
          <a:xfrm rot="16200000">
            <a:off x="2759619" y="3116851"/>
            <a:ext cx="2331076" cy="523220"/>
          </a:xfrm>
          <a:prstGeom prst="rect">
            <a:avLst/>
          </a:prstGeom>
          <a:noFill/>
        </p:spPr>
        <p:txBody>
          <a:bodyPr wrap="square" rtlCol="0">
            <a:spAutoFit/>
          </a:bodyPr>
          <a:lstStyle/>
          <a:p>
            <a:r>
              <a:rPr lang="en-US" sz="2800" dirty="0" smtClean="0"/>
              <a:t>Phanerozoic</a:t>
            </a:r>
            <a:endParaRPr lang="en-US" sz="2800" dirty="0"/>
          </a:p>
        </p:txBody>
      </p:sp>
      <p:sp>
        <p:nvSpPr>
          <p:cNvPr id="11" name="TextBox 10"/>
          <p:cNvSpPr txBox="1"/>
          <p:nvPr/>
        </p:nvSpPr>
        <p:spPr>
          <a:xfrm>
            <a:off x="4437761" y="752744"/>
            <a:ext cx="1653998" cy="461665"/>
          </a:xfrm>
          <a:prstGeom prst="rect">
            <a:avLst/>
          </a:prstGeom>
          <a:noFill/>
        </p:spPr>
        <p:txBody>
          <a:bodyPr wrap="square" rtlCol="0">
            <a:spAutoFit/>
          </a:bodyPr>
          <a:lstStyle/>
          <a:p>
            <a:r>
              <a:rPr lang="en-US" sz="2400" b="1" dirty="0" smtClean="0"/>
              <a:t>Cenozoic</a:t>
            </a:r>
            <a:endParaRPr lang="en-US" sz="2400" b="1" dirty="0"/>
          </a:p>
        </p:txBody>
      </p:sp>
      <p:sp>
        <p:nvSpPr>
          <p:cNvPr id="12" name="TextBox 11"/>
          <p:cNvSpPr txBox="1"/>
          <p:nvPr/>
        </p:nvSpPr>
        <p:spPr>
          <a:xfrm>
            <a:off x="4437761" y="2248266"/>
            <a:ext cx="1653998" cy="461665"/>
          </a:xfrm>
          <a:prstGeom prst="rect">
            <a:avLst/>
          </a:prstGeom>
          <a:noFill/>
        </p:spPr>
        <p:txBody>
          <a:bodyPr wrap="square" rtlCol="0">
            <a:spAutoFit/>
          </a:bodyPr>
          <a:lstStyle/>
          <a:p>
            <a:r>
              <a:rPr lang="en-US" sz="2400" b="1" dirty="0" smtClean="0"/>
              <a:t>Mesozoic</a:t>
            </a:r>
            <a:endParaRPr lang="en-US" sz="2400" b="1" dirty="0"/>
          </a:p>
        </p:txBody>
      </p:sp>
      <p:sp>
        <p:nvSpPr>
          <p:cNvPr id="13" name="TextBox 12"/>
          <p:cNvSpPr txBox="1"/>
          <p:nvPr/>
        </p:nvSpPr>
        <p:spPr>
          <a:xfrm>
            <a:off x="4401430" y="4605266"/>
            <a:ext cx="1785533" cy="461665"/>
          </a:xfrm>
          <a:prstGeom prst="rect">
            <a:avLst/>
          </a:prstGeom>
          <a:noFill/>
        </p:spPr>
        <p:txBody>
          <a:bodyPr wrap="square" rtlCol="0">
            <a:spAutoFit/>
          </a:bodyPr>
          <a:lstStyle/>
          <a:p>
            <a:r>
              <a:rPr lang="en-US" sz="2400" b="1" dirty="0" smtClean="0"/>
              <a:t>Paleozoic</a:t>
            </a:r>
            <a:endParaRPr lang="en-US" sz="2400" b="1" dirty="0"/>
          </a:p>
        </p:txBody>
      </p:sp>
      <p:sp>
        <p:nvSpPr>
          <p:cNvPr id="14" name="Rectangle 13"/>
          <p:cNvSpPr/>
          <p:nvPr/>
        </p:nvSpPr>
        <p:spPr>
          <a:xfrm>
            <a:off x="6110809" y="6145738"/>
            <a:ext cx="2090665" cy="614720"/>
          </a:xfrm>
          <a:prstGeom prst="rect">
            <a:avLst/>
          </a:prstGeom>
          <a:solidFill>
            <a:srgbClr val="EF6A4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10812" y="5674075"/>
            <a:ext cx="2090662" cy="4863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10810" y="5192524"/>
            <a:ext cx="2090662" cy="4863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10809" y="4708821"/>
            <a:ext cx="2090662" cy="4863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0809" y="4229890"/>
            <a:ext cx="2090662" cy="4863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10809" y="3739599"/>
            <a:ext cx="2090662" cy="48632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10809" y="3294774"/>
            <a:ext cx="2090662" cy="46425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0809" y="2703542"/>
            <a:ext cx="2090662" cy="5912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10809" y="1518557"/>
            <a:ext cx="2090662" cy="5844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10809" y="2103020"/>
            <a:ext cx="2090662" cy="60052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10809" y="1080593"/>
            <a:ext cx="2090662" cy="438362"/>
          </a:xfrm>
          <a:prstGeom prst="rect">
            <a:avLst/>
          </a:prstGeom>
          <a:solidFill>
            <a:srgbClr val="C2B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10809" y="326986"/>
            <a:ext cx="2090662" cy="385719"/>
          </a:xfrm>
          <a:prstGeom prst="rect">
            <a:avLst/>
          </a:prstGeom>
          <a:solidFill>
            <a:srgbClr val="C2B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10809" y="696318"/>
            <a:ext cx="2090662" cy="387317"/>
          </a:xfrm>
          <a:prstGeom prst="rect">
            <a:avLst/>
          </a:prstGeom>
          <a:solidFill>
            <a:srgbClr val="C2B0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64786" y="6275692"/>
            <a:ext cx="1566660" cy="400110"/>
          </a:xfrm>
          <a:prstGeom prst="rect">
            <a:avLst/>
          </a:prstGeom>
          <a:noFill/>
        </p:spPr>
        <p:txBody>
          <a:bodyPr wrap="square" rtlCol="0">
            <a:spAutoFit/>
          </a:bodyPr>
          <a:lstStyle/>
          <a:p>
            <a:r>
              <a:rPr lang="en-US" sz="2000" dirty="0" smtClean="0"/>
              <a:t>Ediacaran</a:t>
            </a:r>
            <a:endParaRPr lang="en-US" sz="2000" dirty="0"/>
          </a:p>
        </p:txBody>
      </p:sp>
      <p:sp>
        <p:nvSpPr>
          <p:cNvPr id="28" name="TextBox 27"/>
          <p:cNvSpPr txBox="1"/>
          <p:nvPr/>
        </p:nvSpPr>
        <p:spPr>
          <a:xfrm>
            <a:off x="6520982" y="5710680"/>
            <a:ext cx="1566661" cy="400110"/>
          </a:xfrm>
          <a:prstGeom prst="rect">
            <a:avLst/>
          </a:prstGeom>
          <a:noFill/>
        </p:spPr>
        <p:txBody>
          <a:bodyPr wrap="square" rtlCol="0">
            <a:spAutoFit/>
          </a:bodyPr>
          <a:lstStyle/>
          <a:p>
            <a:r>
              <a:rPr lang="en-US" sz="2000" dirty="0" smtClean="0"/>
              <a:t>Cambrian</a:t>
            </a:r>
            <a:endParaRPr lang="en-US" sz="2000" dirty="0"/>
          </a:p>
        </p:txBody>
      </p:sp>
      <p:sp>
        <p:nvSpPr>
          <p:cNvPr id="29" name="TextBox 28"/>
          <p:cNvSpPr txBox="1"/>
          <p:nvPr/>
        </p:nvSpPr>
        <p:spPr>
          <a:xfrm>
            <a:off x="6423107" y="5243789"/>
            <a:ext cx="1693576" cy="400110"/>
          </a:xfrm>
          <a:prstGeom prst="rect">
            <a:avLst/>
          </a:prstGeom>
          <a:noFill/>
        </p:spPr>
        <p:txBody>
          <a:bodyPr wrap="square" rtlCol="0">
            <a:spAutoFit/>
          </a:bodyPr>
          <a:lstStyle/>
          <a:p>
            <a:r>
              <a:rPr lang="en-US" sz="2000" dirty="0" smtClean="0"/>
              <a:t>Ordovician</a:t>
            </a:r>
            <a:endParaRPr lang="en-US" sz="2000" dirty="0"/>
          </a:p>
        </p:txBody>
      </p:sp>
      <p:sp>
        <p:nvSpPr>
          <p:cNvPr id="30" name="TextBox 29"/>
          <p:cNvSpPr txBox="1"/>
          <p:nvPr/>
        </p:nvSpPr>
        <p:spPr>
          <a:xfrm>
            <a:off x="6564785" y="4764949"/>
            <a:ext cx="1296477" cy="400110"/>
          </a:xfrm>
          <a:prstGeom prst="rect">
            <a:avLst/>
          </a:prstGeom>
          <a:noFill/>
        </p:spPr>
        <p:txBody>
          <a:bodyPr wrap="square" rtlCol="0">
            <a:spAutoFit/>
          </a:bodyPr>
          <a:lstStyle/>
          <a:p>
            <a:r>
              <a:rPr lang="en-US" sz="2000" dirty="0" smtClean="0"/>
              <a:t>Silurian</a:t>
            </a:r>
            <a:endParaRPr lang="en-US" sz="2000" dirty="0"/>
          </a:p>
        </p:txBody>
      </p:sp>
      <p:sp>
        <p:nvSpPr>
          <p:cNvPr id="31" name="TextBox 30"/>
          <p:cNvSpPr txBox="1"/>
          <p:nvPr/>
        </p:nvSpPr>
        <p:spPr>
          <a:xfrm>
            <a:off x="6510523" y="4275638"/>
            <a:ext cx="1421234" cy="400110"/>
          </a:xfrm>
          <a:prstGeom prst="rect">
            <a:avLst/>
          </a:prstGeom>
          <a:noFill/>
        </p:spPr>
        <p:txBody>
          <a:bodyPr wrap="square" rtlCol="0">
            <a:spAutoFit/>
          </a:bodyPr>
          <a:lstStyle/>
          <a:p>
            <a:r>
              <a:rPr lang="en-US" sz="2000" dirty="0" smtClean="0"/>
              <a:t>Devonian</a:t>
            </a:r>
            <a:endParaRPr lang="en-US" sz="2000" dirty="0"/>
          </a:p>
        </p:txBody>
      </p:sp>
      <p:sp>
        <p:nvSpPr>
          <p:cNvPr id="32" name="TextBox 31"/>
          <p:cNvSpPr txBox="1"/>
          <p:nvPr/>
        </p:nvSpPr>
        <p:spPr>
          <a:xfrm>
            <a:off x="6270073" y="3813069"/>
            <a:ext cx="1980127" cy="400110"/>
          </a:xfrm>
          <a:prstGeom prst="rect">
            <a:avLst/>
          </a:prstGeom>
          <a:noFill/>
        </p:spPr>
        <p:txBody>
          <a:bodyPr wrap="square" rtlCol="0">
            <a:spAutoFit/>
          </a:bodyPr>
          <a:lstStyle/>
          <a:p>
            <a:r>
              <a:rPr lang="en-US" sz="2000" dirty="0" smtClean="0"/>
              <a:t>Carboniferous</a:t>
            </a:r>
            <a:endParaRPr lang="en-US" sz="2000" dirty="0"/>
          </a:p>
        </p:txBody>
      </p:sp>
      <p:sp>
        <p:nvSpPr>
          <p:cNvPr id="33" name="TextBox 32"/>
          <p:cNvSpPr txBox="1"/>
          <p:nvPr/>
        </p:nvSpPr>
        <p:spPr>
          <a:xfrm>
            <a:off x="6564784" y="3350374"/>
            <a:ext cx="1296477" cy="400110"/>
          </a:xfrm>
          <a:prstGeom prst="rect">
            <a:avLst/>
          </a:prstGeom>
          <a:noFill/>
        </p:spPr>
        <p:txBody>
          <a:bodyPr wrap="square" rtlCol="0">
            <a:spAutoFit/>
          </a:bodyPr>
          <a:lstStyle/>
          <a:p>
            <a:r>
              <a:rPr lang="en-US" sz="2000" dirty="0" smtClean="0"/>
              <a:t>Permian</a:t>
            </a:r>
            <a:endParaRPr lang="en-US" sz="2000" dirty="0"/>
          </a:p>
        </p:txBody>
      </p:sp>
      <p:sp>
        <p:nvSpPr>
          <p:cNvPr id="34" name="TextBox 33"/>
          <p:cNvSpPr txBox="1"/>
          <p:nvPr/>
        </p:nvSpPr>
        <p:spPr>
          <a:xfrm>
            <a:off x="6564783" y="2821194"/>
            <a:ext cx="1296477" cy="400110"/>
          </a:xfrm>
          <a:prstGeom prst="rect">
            <a:avLst/>
          </a:prstGeom>
          <a:noFill/>
        </p:spPr>
        <p:txBody>
          <a:bodyPr wrap="square" rtlCol="0">
            <a:spAutoFit/>
          </a:bodyPr>
          <a:lstStyle/>
          <a:p>
            <a:r>
              <a:rPr lang="en-US" sz="2000" dirty="0" smtClean="0"/>
              <a:t>Triassic</a:t>
            </a:r>
            <a:endParaRPr lang="en-US" sz="2000" dirty="0"/>
          </a:p>
        </p:txBody>
      </p:sp>
      <p:sp>
        <p:nvSpPr>
          <p:cNvPr id="35" name="TextBox 34"/>
          <p:cNvSpPr txBox="1"/>
          <p:nvPr/>
        </p:nvSpPr>
        <p:spPr>
          <a:xfrm>
            <a:off x="6564782" y="2201452"/>
            <a:ext cx="1296477" cy="400110"/>
          </a:xfrm>
          <a:prstGeom prst="rect">
            <a:avLst/>
          </a:prstGeom>
          <a:noFill/>
        </p:spPr>
        <p:txBody>
          <a:bodyPr wrap="square" rtlCol="0">
            <a:spAutoFit/>
          </a:bodyPr>
          <a:lstStyle/>
          <a:p>
            <a:r>
              <a:rPr lang="en-US" sz="2000" dirty="0" smtClean="0"/>
              <a:t>Jurassic</a:t>
            </a:r>
            <a:endParaRPr lang="en-US" sz="2000" dirty="0"/>
          </a:p>
        </p:txBody>
      </p:sp>
      <p:sp>
        <p:nvSpPr>
          <p:cNvPr id="36" name="TextBox 35"/>
          <p:cNvSpPr txBox="1"/>
          <p:nvPr/>
        </p:nvSpPr>
        <p:spPr>
          <a:xfrm>
            <a:off x="6406806" y="1608034"/>
            <a:ext cx="1693578" cy="400110"/>
          </a:xfrm>
          <a:prstGeom prst="rect">
            <a:avLst/>
          </a:prstGeom>
          <a:noFill/>
        </p:spPr>
        <p:txBody>
          <a:bodyPr wrap="square" rtlCol="0">
            <a:spAutoFit/>
          </a:bodyPr>
          <a:lstStyle/>
          <a:p>
            <a:r>
              <a:rPr lang="en-US" sz="2000" dirty="0" smtClean="0"/>
              <a:t>Cretaceous</a:t>
            </a:r>
            <a:endParaRPr lang="en-US" sz="2000" dirty="0"/>
          </a:p>
        </p:txBody>
      </p:sp>
      <p:sp>
        <p:nvSpPr>
          <p:cNvPr id="37" name="TextBox 36"/>
          <p:cNvSpPr txBox="1"/>
          <p:nvPr/>
        </p:nvSpPr>
        <p:spPr>
          <a:xfrm>
            <a:off x="6480546" y="1093918"/>
            <a:ext cx="1636690" cy="400110"/>
          </a:xfrm>
          <a:prstGeom prst="rect">
            <a:avLst/>
          </a:prstGeom>
          <a:noFill/>
        </p:spPr>
        <p:txBody>
          <a:bodyPr wrap="square" rtlCol="0">
            <a:spAutoFit/>
          </a:bodyPr>
          <a:lstStyle/>
          <a:p>
            <a:r>
              <a:rPr lang="en-US" sz="2000" dirty="0" smtClean="0"/>
              <a:t>Paleogene</a:t>
            </a:r>
            <a:endParaRPr lang="en-US" sz="2000" dirty="0"/>
          </a:p>
        </p:txBody>
      </p:sp>
      <p:sp>
        <p:nvSpPr>
          <p:cNvPr id="38" name="TextBox 37"/>
          <p:cNvSpPr txBox="1"/>
          <p:nvPr/>
        </p:nvSpPr>
        <p:spPr>
          <a:xfrm>
            <a:off x="6564777" y="702337"/>
            <a:ext cx="1566669" cy="400110"/>
          </a:xfrm>
          <a:prstGeom prst="rect">
            <a:avLst/>
          </a:prstGeom>
          <a:noFill/>
        </p:spPr>
        <p:txBody>
          <a:bodyPr wrap="square" rtlCol="0">
            <a:spAutoFit/>
          </a:bodyPr>
          <a:lstStyle/>
          <a:p>
            <a:r>
              <a:rPr lang="en-US" sz="2000" dirty="0" smtClean="0"/>
              <a:t>Neogene</a:t>
            </a:r>
            <a:endParaRPr lang="en-US" sz="2000" dirty="0"/>
          </a:p>
        </p:txBody>
      </p:sp>
      <p:sp>
        <p:nvSpPr>
          <p:cNvPr id="39" name="TextBox 38"/>
          <p:cNvSpPr txBox="1"/>
          <p:nvPr/>
        </p:nvSpPr>
        <p:spPr>
          <a:xfrm>
            <a:off x="6454798" y="306435"/>
            <a:ext cx="1696667" cy="400110"/>
          </a:xfrm>
          <a:prstGeom prst="rect">
            <a:avLst/>
          </a:prstGeom>
          <a:noFill/>
        </p:spPr>
        <p:txBody>
          <a:bodyPr wrap="square" rtlCol="0">
            <a:spAutoFit/>
          </a:bodyPr>
          <a:lstStyle/>
          <a:p>
            <a:r>
              <a:rPr lang="en-US" sz="2000" dirty="0" smtClean="0"/>
              <a:t>Quaternary</a:t>
            </a:r>
            <a:endParaRPr lang="en-US" sz="2000" dirty="0"/>
          </a:p>
        </p:txBody>
      </p:sp>
      <p:pic>
        <p:nvPicPr>
          <p:cNvPr id="42" name="Picture 3" descr="Trilobite Phylo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028" y="56223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Gastropod Phylop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9947" y="5652407"/>
            <a:ext cx="10668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descr="Brachiopoda Phylo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3314" y="5494782"/>
            <a:ext cx="4016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6" descr="Bivalve Phylop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8575" y="5737848"/>
            <a:ext cx="533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Anomalocaris Phylop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1930" y="5359750"/>
            <a:ext cx="990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8" descr="Hallucigenia Phylop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3122" y="519520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9" descr="Haikouella Phylop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9049" y="5792499"/>
            <a:ext cx="10668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0" descr="Acanthodii Phylopi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78879" y="4859027"/>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1" descr="Cephalopoda Phylop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683901">
            <a:off x="8794505" y="5117749"/>
            <a:ext cx="5889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2" descr="Cooksonia Phylopi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11968" y="4636674"/>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9" descr="Ichthyostega Phylopic"/>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61170" y="4243217"/>
            <a:ext cx="1905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 descr="Dimetrodon Phylopi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69400" y="3291253"/>
            <a:ext cx="25908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descr="Triceratops Phylopi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1745" y="1333685"/>
            <a:ext cx="2743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4" descr="Rhamphorhynchus Phylopi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04947" y="1942313"/>
            <a:ext cx="14478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5" descr="Gorgonopsian Phylopi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220521" y="3222991"/>
            <a:ext cx="1981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6" descr="Basal Mammalia Phylopi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33347" y="2811748"/>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1" descr="Archaeopteryx Phylopi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06987" y="2305581"/>
            <a:ext cx="1447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6" descr="Gymnosperm Phylopic"/>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774812" y="3132157"/>
            <a:ext cx="1324230" cy="82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7" descr="Neanderthal Phylopic"/>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94258" y="126327"/>
            <a:ext cx="276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8" descr="Mammuthus Phylopi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99947" y="263000"/>
            <a:ext cx="1143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9" descr="Angiosperm Phylopic"/>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311868" y="1245932"/>
            <a:ext cx="1600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0" descr="early Equid Phylopi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984945" y="878749"/>
            <a:ext cx="990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ight Arrow 65"/>
          <p:cNvSpPr/>
          <p:nvPr/>
        </p:nvSpPr>
        <p:spPr>
          <a:xfrm>
            <a:off x="1596072" y="5823219"/>
            <a:ext cx="1806845" cy="6680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ontent Placeholder 2"/>
          <p:cNvSpPr>
            <a:spLocks noGrp="1"/>
          </p:cNvSpPr>
          <p:nvPr>
            <p:ph idx="1"/>
          </p:nvPr>
        </p:nvSpPr>
        <p:spPr>
          <a:xfrm>
            <a:off x="152332" y="2814295"/>
            <a:ext cx="3273124" cy="2281289"/>
          </a:xfrm>
        </p:spPr>
        <p:txBody>
          <a:bodyPr>
            <a:noAutofit/>
          </a:bodyPr>
          <a:lstStyle/>
          <a:p>
            <a:r>
              <a:rPr lang="en-US" sz="2400" dirty="0" smtClean="0"/>
              <a:t>Why would animal fossils just suddenly appear in the fossil record if evolution were a gradual process occurring over millions of years?</a:t>
            </a:r>
            <a:endParaRPr lang="en-US" sz="2400" dirty="0"/>
          </a:p>
        </p:txBody>
      </p:sp>
      <p:sp>
        <p:nvSpPr>
          <p:cNvPr id="69" name="Text Box 45"/>
          <p:cNvSpPr txBox="1">
            <a:spLocks noChangeArrowheads="1"/>
          </p:cNvSpPr>
          <p:nvPr/>
        </p:nvSpPr>
        <p:spPr bwMode="auto">
          <a:xfrm>
            <a:off x="8206987" y="6513979"/>
            <a:ext cx="3122282" cy="276999"/>
          </a:xfrm>
          <a:prstGeom prst="rect">
            <a:avLst/>
          </a:prstGeom>
          <a:noFill/>
          <a:ln w="9525">
            <a:noFill/>
            <a:miter lim="800000"/>
            <a:headEnd/>
            <a:tailEnd/>
          </a:ln>
          <a:effectLs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50000"/>
              </a:spcBef>
              <a:buClrTx/>
              <a:buSzTx/>
              <a:buFontTx/>
              <a:buNone/>
            </a:pPr>
            <a:r>
              <a:rPr lang="en-US" altLang="en-US" sz="1200" dirty="0">
                <a:solidFill>
                  <a:schemeClr val="tx1"/>
                </a:solidFill>
              </a:rPr>
              <a:t>Images from </a:t>
            </a:r>
            <a:r>
              <a:rPr lang="en-US" altLang="en-US" sz="1200" dirty="0">
                <a:solidFill>
                  <a:schemeClr val="tx1"/>
                </a:solidFill>
                <a:hlinkClick r:id="rId24"/>
              </a:rPr>
              <a:t>http://phylopic.org</a:t>
            </a:r>
            <a:r>
              <a:rPr lang="en-US" altLang="en-US" sz="1200" dirty="0">
                <a:solidFill>
                  <a:schemeClr val="tx1"/>
                </a:solidFill>
              </a:rPr>
              <a:t>. </a:t>
            </a:r>
          </a:p>
        </p:txBody>
      </p:sp>
    </p:spTree>
    <p:extLst>
      <p:ext uri="{BB962C8B-B14F-4D97-AF65-F5344CB8AC3E}">
        <p14:creationId xmlns:p14="http://schemas.microsoft.com/office/powerpoint/2010/main" val="34930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Missing Trunk</a:t>
            </a:r>
            <a:endParaRPr lang="en-US" dirty="0"/>
          </a:p>
        </p:txBody>
      </p:sp>
      <p:sp>
        <p:nvSpPr>
          <p:cNvPr id="4" name="Line 2"/>
          <p:cNvSpPr>
            <a:spLocks noChangeShapeType="1"/>
          </p:cNvSpPr>
          <p:nvPr/>
        </p:nvSpPr>
        <p:spPr bwMode="auto">
          <a:xfrm>
            <a:off x="1856969" y="2138169"/>
            <a:ext cx="1587" cy="3892550"/>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Line 3"/>
          <p:cNvSpPr>
            <a:spLocks noChangeShapeType="1"/>
          </p:cNvSpPr>
          <p:nvPr/>
        </p:nvSpPr>
        <p:spPr bwMode="auto">
          <a:xfrm>
            <a:off x="1856969" y="6030719"/>
            <a:ext cx="7302500" cy="3175"/>
          </a:xfrm>
          <a:prstGeom prst="line">
            <a:avLst/>
          </a:prstGeom>
          <a:noFill/>
          <a:ln w="284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Text Box 4"/>
          <p:cNvSpPr txBox="1">
            <a:spLocks noChangeArrowheads="1"/>
          </p:cNvSpPr>
          <p:nvPr/>
        </p:nvSpPr>
        <p:spPr bwMode="auto">
          <a:xfrm rot="16200000">
            <a:off x="-352831" y="3954122"/>
            <a:ext cx="354965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125"/>
              </a:spcBef>
              <a:buClrTx/>
              <a:buSzPct val="45000"/>
              <a:buFontTx/>
              <a:buNone/>
            </a:pPr>
            <a:r>
              <a:rPr lang="en-US" altLang="en-US" sz="2400">
                <a:solidFill>
                  <a:schemeClr val="tx1"/>
                </a:solidFill>
              </a:rPr>
              <a:t>Time</a:t>
            </a:r>
          </a:p>
        </p:txBody>
      </p:sp>
      <p:sp>
        <p:nvSpPr>
          <p:cNvPr id="7" name="Text Box 5"/>
          <p:cNvSpPr txBox="1">
            <a:spLocks noChangeArrowheads="1"/>
          </p:cNvSpPr>
          <p:nvPr/>
        </p:nvSpPr>
        <p:spPr bwMode="auto">
          <a:xfrm>
            <a:off x="2842806" y="6121207"/>
            <a:ext cx="560705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15900" indent="-211138">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spcBef>
                <a:spcPts val="1125"/>
              </a:spcBef>
              <a:buClrTx/>
              <a:buSzPct val="45000"/>
              <a:buFontTx/>
              <a:buNone/>
            </a:pPr>
            <a:r>
              <a:rPr lang="en-US" altLang="en-US" sz="2400" dirty="0">
                <a:solidFill>
                  <a:schemeClr val="tx1"/>
                </a:solidFill>
              </a:rPr>
              <a:t>Diversity</a:t>
            </a:r>
          </a:p>
        </p:txBody>
      </p:sp>
      <p:sp>
        <p:nvSpPr>
          <p:cNvPr id="8" name="Line 6"/>
          <p:cNvSpPr>
            <a:spLocks noChangeShapeType="1"/>
          </p:cNvSpPr>
          <p:nvPr/>
        </p:nvSpPr>
        <p:spPr bwMode="auto">
          <a:xfrm flipV="1">
            <a:off x="2269719" y="3274819"/>
            <a:ext cx="1587" cy="2762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7"/>
          <p:cNvSpPr>
            <a:spLocks noChangeShapeType="1"/>
          </p:cNvSpPr>
          <p:nvPr/>
        </p:nvSpPr>
        <p:spPr bwMode="auto">
          <a:xfrm flipV="1">
            <a:off x="5149444" y="5222682"/>
            <a:ext cx="3175" cy="814387"/>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Line 8"/>
          <p:cNvSpPr>
            <a:spLocks noChangeShapeType="1"/>
          </p:cNvSpPr>
          <p:nvPr/>
        </p:nvSpPr>
        <p:spPr bwMode="auto">
          <a:xfrm flipV="1">
            <a:off x="5149444" y="4533707"/>
            <a:ext cx="1338262"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Line 9"/>
          <p:cNvSpPr>
            <a:spLocks noChangeShapeType="1"/>
          </p:cNvSpPr>
          <p:nvPr/>
        </p:nvSpPr>
        <p:spPr bwMode="auto">
          <a:xfrm flipV="1">
            <a:off x="4222344" y="3617719"/>
            <a:ext cx="1338262"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Line 10"/>
          <p:cNvSpPr>
            <a:spLocks noChangeShapeType="1"/>
          </p:cNvSpPr>
          <p:nvPr/>
        </p:nvSpPr>
        <p:spPr bwMode="auto">
          <a:xfrm flipH="1" flipV="1">
            <a:off x="3390494" y="3730432"/>
            <a:ext cx="838200" cy="5873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Line 11"/>
          <p:cNvSpPr>
            <a:spLocks noChangeShapeType="1"/>
          </p:cNvSpPr>
          <p:nvPr/>
        </p:nvSpPr>
        <p:spPr bwMode="auto">
          <a:xfrm flipH="1" flipV="1">
            <a:off x="4212819" y="4303519"/>
            <a:ext cx="939800" cy="9318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2"/>
          <p:cNvSpPr>
            <a:spLocks noChangeShapeType="1"/>
          </p:cNvSpPr>
          <p:nvPr/>
        </p:nvSpPr>
        <p:spPr bwMode="auto">
          <a:xfrm flipV="1">
            <a:off x="6486119" y="3847907"/>
            <a:ext cx="1336675"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Line 13"/>
          <p:cNvSpPr>
            <a:spLocks noChangeShapeType="1"/>
          </p:cNvSpPr>
          <p:nvPr/>
        </p:nvSpPr>
        <p:spPr bwMode="auto">
          <a:xfrm flipH="1" flipV="1">
            <a:off x="7094131" y="2817619"/>
            <a:ext cx="528638" cy="11604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14"/>
          <p:cNvSpPr>
            <a:spLocks noChangeShapeType="1"/>
          </p:cNvSpPr>
          <p:nvPr/>
        </p:nvSpPr>
        <p:spPr bwMode="auto">
          <a:xfrm flipH="1" flipV="1">
            <a:off x="6271806" y="3501832"/>
            <a:ext cx="219075" cy="10461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15"/>
          <p:cNvSpPr>
            <a:spLocks noChangeShapeType="1"/>
          </p:cNvSpPr>
          <p:nvPr/>
        </p:nvSpPr>
        <p:spPr bwMode="auto">
          <a:xfrm flipV="1">
            <a:off x="3398431" y="3046219"/>
            <a:ext cx="1336675" cy="7032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16"/>
          <p:cNvSpPr>
            <a:spLocks noChangeShapeType="1"/>
          </p:cNvSpPr>
          <p:nvPr/>
        </p:nvSpPr>
        <p:spPr bwMode="auto">
          <a:xfrm flipV="1">
            <a:off x="7821206" y="3162107"/>
            <a:ext cx="1336675" cy="7016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Line 17"/>
          <p:cNvSpPr>
            <a:spLocks noChangeShapeType="1"/>
          </p:cNvSpPr>
          <p:nvPr/>
        </p:nvSpPr>
        <p:spPr bwMode="auto">
          <a:xfrm flipV="1">
            <a:off x="5046256" y="3047807"/>
            <a:ext cx="309563" cy="8159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18"/>
          <p:cNvSpPr>
            <a:spLocks noChangeShapeType="1"/>
          </p:cNvSpPr>
          <p:nvPr/>
        </p:nvSpPr>
        <p:spPr bwMode="auto">
          <a:xfrm flipH="1" flipV="1">
            <a:off x="8327619" y="2701732"/>
            <a:ext cx="323850" cy="7032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19"/>
          <p:cNvSpPr>
            <a:spLocks noChangeShapeType="1"/>
          </p:cNvSpPr>
          <p:nvPr/>
        </p:nvSpPr>
        <p:spPr bwMode="auto">
          <a:xfrm flipV="1">
            <a:off x="7205256" y="2703319"/>
            <a:ext cx="514350" cy="3587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20"/>
          <p:cNvSpPr>
            <a:spLocks noChangeShapeType="1"/>
          </p:cNvSpPr>
          <p:nvPr/>
        </p:nvSpPr>
        <p:spPr bwMode="auto">
          <a:xfrm flipH="1" flipV="1">
            <a:off x="3904844" y="2358832"/>
            <a:ext cx="119062" cy="1046162"/>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Line 21"/>
          <p:cNvSpPr>
            <a:spLocks noChangeShapeType="1"/>
          </p:cNvSpPr>
          <p:nvPr/>
        </p:nvSpPr>
        <p:spPr bwMode="auto">
          <a:xfrm flipV="1">
            <a:off x="3092044" y="2589019"/>
            <a:ext cx="411162" cy="587375"/>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22"/>
          <p:cNvSpPr>
            <a:spLocks noChangeShapeType="1"/>
          </p:cNvSpPr>
          <p:nvPr/>
        </p:nvSpPr>
        <p:spPr bwMode="auto">
          <a:xfrm flipH="1" flipV="1">
            <a:off x="2877731" y="2817619"/>
            <a:ext cx="528638" cy="931863"/>
          </a:xfrm>
          <a:prstGeom prst="line">
            <a:avLst/>
          </a:prstGeom>
          <a:noFill/>
          <a:ln w="284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Line 23"/>
          <p:cNvSpPr>
            <a:spLocks noChangeShapeType="1"/>
          </p:cNvSpPr>
          <p:nvPr/>
        </p:nvSpPr>
        <p:spPr bwMode="auto">
          <a:xfrm>
            <a:off x="1202919" y="3347844"/>
            <a:ext cx="8778875" cy="1588"/>
          </a:xfrm>
          <a:prstGeom prst="line">
            <a:avLst/>
          </a:prstGeom>
          <a:noFill/>
          <a:ln w="5472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4" name="Group 43"/>
          <p:cNvGrpSpPr/>
          <p:nvPr/>
        </p:nvGrpSpPr>
        <p:grpSpPr>
          <a:xfrm>
            <a:off x="1869817" y="3365113"/>
            <a:ext cx="8124825" cy="2743200"/>
            <a:chOff x="1856969" y="3347844"/>
            <a:chExt cx="8124825" cy="2743200"/>
          </a:xfrm>
        </p:grpSpPr>
        <p:sp>
          <p:nvSpPr>
            <p:cNvPr id="26" name="AutoShape 24"/>
            <p:cNvSpPr>
              <a:spLocks noChangeArrowheads="1"/>
            </p:cNvSpPr>
            <p:nvPr/>
          </p:nvSpPr>
          <p:spPr bwMode="auto">
            <a:xfrm>
              <a:off x="1856969" y="3347844"/>
              <a:ext cx="8124825" cy="2743200"/>
            </a:xfrm>
            <a:prstGeom prst="roundRect">
              <a:avLst>
                <a:gd name="adj" fmla="val 56"/>
              </a:avLst>
            </a:prstGeom>
            <a:solidFill>
              <a:srgbClr val="FFFFFF"/>
            </a:solidFill>
            <a:ln w="54720" cap="flat">
              <a:solidFill>
                <a:srgbClr val="FF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 name="Line 25"/>
            <p:cNvSpPr>
              <a:spLocks noChangeShapeType="1"/>
            </p:cNvSpPr>
            <p:nvPr/>
          </p:nvSpPr>
          <p:spPr bwMode="auto">
            <a:xfrm>
              <a:off x="3214281" y="3439919"/>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Line 26"/>
            <p:cNvSpPr>
              <a:spLocks noChangeShapeType="1"/>
            </p:cNvSpPr>
            <p:nvPr/>
          </p:nvSpPr>
          <p:spPr bwMode="auto">
            <a:xfrm>
              <a:off x="4019144" y="3439919"/>
              <a:ext cx="1587"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Line 27"/>
            <p:cNvSpPr>
              <a:spLocks noChangeShapeType="1"/>
            </p:cNvSpPr>
            <p:nvPr/>
          </p:nvSpPr>
          <p:spPr bwMode="auto">
            <a:xfrm>
              <a:off x="4223931" y="3439919"/>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Line 28"/>
            <p:cNvSpPr>
              <a:spLocks noChangeShapeType="1"/>
            </p:cNvSpPr>
            <p:nvPr/>
          </p:nvSpPr>
          <p:spPr bwMode="auto">
            <a:xfrm>
              <a:off x="5227231" y="3439919"/>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 name="Line 29"/>
            <p:cNvSpPr>
              <a:spLocks noChangeShapeType="1"/>
            </p:cNvSpPr>
            <p:nvPr/>
          </p:nvSpPr>
          <p:spPr bwMode="auto">
            <a:xfrm>
              <a:off x="7329081" y="3439919"/>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Line 30"/>
            <p:cNvSpPr>
              <a:spLocks noChangeShapeType="1"/>
            </p:cNvSpPr>
            <p:nvPr/>
          </p:nvSpPr>
          <p:spPr bwMode="auto">
            <a:xfrm>
              <a:off x="8610194" y="3400232"/>
              <a:ext cx="1587"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 name="Line 31"/>
            <p:cNvSpPr>
              <a:spLocks noChangeShapeType="1"/>
            </p:cNvSpPr>
            <p:nvPr/>
          </p:nvSpPr>
          <p:spPr bwMode="auto">
            <a:xfrm>
              <a:off x="8884831" y="3439919"/>
              <a:ext cx="1588" cy="549275"/>
            </a:xfrm>
            <a:prstGeom prst="line">
              <a:avLst/>
            </a:prstGeom>
            <a:noFill/>
            <a:ln w="54720" cap="flat">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 name="Line 32"/>
            <p:cNvSpPr>
              <a:spLocks noChangeShapeType="1"/>
            </p:cNvSpPr>
            <p:nvPr/>
          </p:nvSpPr>
          <p:spPr bwMode="auto">
            <a:xfrm>
              <a:off x="3214281" y="4170169"/>
              <a:ext cx="1096963" cy="731838"/>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Line 33"/>
            <p:cNvSpPr>
              <a:spLocks noChangeShapeType="1"/>
            </p:cNvSpPr>
            <p:nvPr/>
          </p:nvSpPr>
          <p:spPr bwMode="auto">
            <a:xfrm>
              <a:off x="4038194" y="4079682"/>
              <a:ext cx="365125" cy="914400"/>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 name="Line 34"/>
            <p:cNvSpPr>
              <a:spLocks noChangeShapeType="1"/>
            </p:cNvSpPr>
            <p:nvPr/>
          </p:nvSpPr>
          <p:spPr bwMode="auto">
            <a:xfrm>
              <a:off x="4223931" y="4079682"/>
              <a:ext cx="179388" cy="822325"/>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35"/>
            <p:cNvSpPr>
              <a:spLocks noChangeShapeType="1"/>
            </p:cNvSpPr>
            <p:nvPr/>
          </p:nvSpPr>
          <p:spPr bwMode="auto">
            <a:xfrm flipH="1">
              <a:off x="4490631" y="4079682"/>
              <a:ext cx="741363" cy="822325"/>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36"/>
            <p:cNvSpPr>
              <a:spLocks noChangeShapeType="1"/>
            </p:cNvSpPr>
            <p:nvPr/>
          </p:nvSpPr>
          <p:spPr bwMode="auto">
            <a:xfrm flipH="1">
              <a:off x="5860644" y="4079682"/>
              <a:ext cx="1473200" cy="731837"/>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Line 37"/>
            <p:cNvSpPr>
              <a:spLocks noChangeShapeType="1"/>
            </p:cNvSpPr>
            <p:nvPr/>
          </p:nvSpPr>
          <p:spPr bwMode="auto">
            <a:xfrm flipV="1">
              <a:off x="5957481" y="3984432"/>
              <a:ext cx="2743200" cy="831850"/>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38"/>
            <p:cNvSpPr>
              <a:spLocks noChangeShapeType="1"/>
            </p:cNvSpPr>
            <p:nvPr/>
          </p:nvSpPr>
          <p:spPr bwMode="auto">
            <a:xfrm flipV="1">
              <a:off x="6049556" y="4165407"/>
              <a:ext cx="2835275" cy="741362"/>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39"/>
            <p:cNvSpPr>
              <a:spLocks noChangeShapeType="1"/>
            </p:cNvSpPr>
            <p:nvPr/>
          </p:nvSpPr>
          <p:spPr bwMode="auto">
            <a:xfrm flipH="1">
              <a:off x="5147856" y="4902007"/>
              <a:ext cx="723900" cy="457200"/>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Line 40"/>
            <p:cNvSpPr>
              <a:spLocks noChangeShapeType="1"/>
            </p:cNvSpPr>
            <p:nvPr/>
          </p:nvSpPr>
          <p:spPr bwMode="auto">
            <a:xfrm>
              <a:off x="4403319" y="4994082"/>
              <a:ext cx="639762" cy="457200"/>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Line 41"/>
            <p:cNvSpPr>
              <a:spLocks noChangeShapeType="1"/>
            </p:cNvSpPr>
            <p:nvPr/>
          </p:nvSpPr>
          <p:spPr bwMode="auto">
            <a:xfrm>
              <a:off x="5043081" y="5633844"/>
              <a:ext cx="1588" cy="274638"/>
            </a:xfrm>
            <a:prstGeom prst="line">
              <a:avLst/>
            </a:prstGeom>
            <a:noFill/>
            <a:ln w="54720" cap="flat">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21953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5"/>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6"/>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7"/>
                                        </p:tgtEl>
                                        <p:attrNameLst>
                                          <p:attrName>style.visibility</p:attrName>
                                        </p:attrNameLst>
                                      </p:cBhvr>
                                      <p:to>
                                        <p:strVal val="visible"/>
                                      </p:to>
                                    </p:set>
                                  </p:childTnLst>
                                </p:cTn>
                              </p:par>
                              <p:par>
                                <p:cTn id="13" presetID="1" presetClass="entr" fill="hold" grpId="0" nodeType="withEffect" nodePh="1">
                                  <p:stCondLst>
                                    <p:cond delay="0"/>
                                  </p:stCondLst>
                                  <p:endCondLst>
                                    <p:cond evt="begin" delay="0">
                                      <p:tn val="13"/>
                                    </p:cond>
                                  </p:endCondLst>
                                  <p:childTnLst>
                                    <p:set>
                                      <p:cBhvr additive="repl">
                                        <p:cTn id="14" dur="1" fill="hold">
                                          <p:stCondLst>
                                            <p:cond delay="0"/>
                                          </p:stCondLst>
                                        </p:cTn>
                                        <p:tgtEl>
                                          <p:spTgt spid="8"/>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9"/>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1"/>
                                        </p:tgtEl>
                                        <p:attrNameLst>
                                          <p:attrName>style.visibility</p:attrName>
                                        </p:attrNameLst>
                                      </p:cBhvr>
                                      <p:to>
                                        <p:strVal val="visible"/>
                                      </p:to>
                                    </p:set>
                                  </p:childTnLst>
                                </p:cTn>
                              </p:par>
                              <p:par>
                                <p:cTn id="21" presetID="1" presetClass="entr" fill="hold" grpId="0" nodeType="withEffect">
                                  <p:stCondLst>
                                    <p:cond delay="0"/>
                                  </p:stCondLst>
                                  <p:childTnLst>
                                    <p:set>
                                      <p:cBhvr additive="repl">
                                        <p:cTn id="22" dur="1" fill="hold">
                                          <p:stCondLst>
                                            <p:cond delay="0"/>
                                          </p:stCondLst>
                                        </p:cTn>
                                        <p:tgtEl>
                                          <p:spTgt spid="12"/>
                                        </p:tgtEl>
                                        <p:attrNameLst>
                                          <p:attrName>style.visibility</p:attrName>
                                        </p:attrNameLst>
                                      </p:cBhvr>
                                      <p:to>
                                        <p:strVal val="visible"/>
                                      </p:to>
                                    </p:set>
                                  </p:childTnLst>
                                </p:cTn>
                              </p:par>
                              <p:par>
                                <p:cTn id="23" presetID="1" presetClass="entr" fill="hold" grpId="0" nodeType="withEffect">
                                  <p:stCondLst>
                                    <p:cond delay="0"/>
                                  </p:stCondLst>
                                  <p:childTnLst>
                                    <p:set>
                                      <p:cBhvr additive="repl">
                                        <p:cTn id="24" dur="1" fill="hold">
                                          <p:stCondLst>
                                            <p:cond delay="0"/>
                                          </p:stCondLst>
                                        </p:cTn>
                                        <p:tgtEl>
                                          <p:spTgt spid="13"/>
                                        </p:tgtEl>
                                        <p:attrNameLst>
                                          <p:attrName>style.visibility</p:attrName>
                                        </p:attrNameLst>
                                      </p:cBhvr>
                                      <p:to>
                                        <p:strVal val="visible"/>
                                      </p:to>
                                    </p:set>
                                  </p:childTnLst>
                                </p:cTn>
                              </p:par>
                              <p:par>
                                <p:cTn id="25" presetID="1" presetClass="entr" fill="hold" grpId="0" nodeType="withEffect">
                                  <p:stCondLst>
                                    <p:cond delay="0"/>
                                  </p:stCondLst>
                                  <p:childTnLst>
                                    <p:set>
                                      <p:cBhvr additive="repl">
                                        <p:cTn id="26" dur="1" fill="hold">
                                          <p:stCondLst>
                                            <p:cond delay="0"/>
                                          </p:stCondLst>
                                        </p:cTn>
                                        <p:tgtEl>
                                          <p:spTgt spid="14"/>
                                        </p:tgtEl>
                                        <p:attrNameLst>
                                          <p:attrName>style.visibility</p:attrName>
                                        </p:attrNameLst>
                                      </p:cBhvr>
                                      <p:to>
                                        <p:strVal val="visible"/>
                                      </p:to>
                                    </p:set>
                                  </p:childTnLst>
                                </p:cTn>
                              </p:par>
                              <p:par>
                                <p:cTn id="27" presetID="1" presetClass="entr" fill="hold" grpId="0" nodeType="withEffect">
                                  <p:stCondLst>
                                    <p:cond delay="0"/>
                                  </p:stCondLst>
                                  <p:childTnLst>
                                    <p:set>
                                      <p:cBhvr additive="repl">
                                        <p:cTn id="28" dur="1" fill="hold">
                                          <p:stCondLst>
                                            <p:cond delay="0"/>
                                          </p:stCondLst>
                                        </p:cTn>
                                        <p:tgtEl>
                                          <p:spTgt spid="15"/>
                                        </p:tgtEl>
                                        <p:attrNameLst>
                                          <p:attrName>style.visibility</p:attrName>
                                        </p:attrNameLst>
                                      </p:cBhvr>
                                      <p:to>
                                        <p:strVal val="visible"/>
                                      </p:to>
                                    </p:set>
                                  </p:childTnLst>
                                </p:cTn>
                              </p:par>
                              <p:par>
                                <p:cTn id="29" presetID="1" presetClass="entr" fill="hold" grpId="0" nodeType="withEffect">
                                  <p:stCondLst>
                                    <p:cond delay="0"/>
                                  </p:stCondLst>
                                  <p:childTnLst>
                                    <p:set>
                                      <p:cBhvr additive="repl">
                                        <p:cTn id="30" dur="1" fill="hold">
                                          <p:stCondLst>
                                            <p:cond delay="0"/>
                                          </p:stCondLst>
                                        </p:cTn>
                                        <p:tgtEl>
                                          <p:spTgt spid="16"/>
                                        </p:tgtEl>
                                        <p:attrNameLst>
                                          <p:attrName>style.visibility</p:attrName>
                                        </p:attrNameLst>
                                      </p:cBhvr>
                                      <p:to>
                                        <p:strVal val="visible"/>
                                      </p:to>
                                    </p:set>
                                  </p:childTnLst>
                                </p:cTn>
                              </p:par>
                              <p:par>
                                <p:cTn id="31" presetID="1" presetClass="entr" fill="hold" grpId="0" nodeType="withEffect">
                                  <p:stCondLst>
                                    <p:cond delay="0"/>
                                  </p:stCondLst>
                                  <p:childTnLst>
                                    <p:set>
                                      <p:cBhvr additive="repl">
                                        <p:cTn id="32" dur="1" fill="hold">
                                          <p:stCondLst>
                                            <p:cond delay="0"/>
                                          </p:stCondLst>
                                        </p:cTn>
                                        <p:tgtEl>
                                          <p:spTgt spid="17"/>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18"/>
                                        </p:tgtEl>
                                        <p:attrNameLst>
                                          <p:attrName>style.visibility</p:attrName>
                                        </p:attrNameLst>
                                      </p:cBhvr>
                                      <p:to>
                                        <p:strVal val="visible"/>
                                      </p:to>
                                    </p:set>
                                  </p:childTnLst>
                                </p:cTn>
                              </p:par>
                              <p:par>
                                <p:cTn id="35" presetID="1" presetClass="entr" fill="hold" grpId="0" nodeType="withEffect">
                                  <p:stCondLst>
                                    <p:cond delay="0"/>
                                  </p:stCondLst>
                                  <p:childTnLst>
                                    <p:set>
                                      <p:cBhvr additive="repl">
                                        <p:cTn id="36" dur="1" fill="hold">
                                          <p:stCondLst>
                                            <p:cond delay="0"/>
                                          </p:stCondLst>
                                        </p:cTn>
                                        <p:tgtEl>
                                          <p:spTgt spid="19"/>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20"/>
                                        </p:tgtEl>
                                        <p:attrNameLst>
                                          <p:attrName>style.visibility</p:attrName>
                                        </p:attrNameLst>
                                      </p:cBhvr>
                                      <p:to>
                                        <p:strVal val="visible"/>
                                      </p:to>
                                    </p:set>
                                  </p:childTnLst>
                                </p:cTn>
                              </p:par>
                              <p:par>
                                <p:cTn id="39" presetID="1" presetClass="entr" fill="hold" grpId="0" nodeType="withEffect">
                                  <p:stCondLst>
                                    <p:cond delay="0"/>
                                  </p:stCondLst>
                                  <p:childTnLst>
                                    <p:set>
                                      <p:cBhvr additive="repl">
                                        <p:cTn id="40" dur="1" fill="hold">
                                          <p:stCondLst>
                                            <p:cond delay="0"/>
                                          </p:stCondLst>
                                        </p:cTn>
                                        <p:tgtEl>
                                          <p:spTgt spid="21"/>
                                        </p:tgtEl>
                                        <p:attrNameLst>
                                          <p:attrName>style.visibility</p:attrName>
                                        </p:attrNameLst>
                                      </p:cBhvr>
                                      <p:to>
                                        <p:strVal val="visible"/>
                                      </p:to>
                                    </p:set>
                                  </p:childTnLst>
                                </p:cTn>
                              </p:par>
                              <p:par>
                                <p:cTn id="41" presetID="1" presetClass="entr" fill="hold" grpId="0" nodeType="withEffect">
                                  <p:stCondLst>
                                    <p:cond delay="0"/>
                                  </p:stCondLst>
                                  <p:childTnLst>
                                    <p:set>
                                      <p:cBhvr additive="repl">
                                        <p:cTn id="42" dur="1" fill="hold">
                                          <p:stCondLst>
                                            <p:cond delay="0"/>
                                          </p:stCondLst>
                                        </p:cTn>
                                        <p:tgtEl>
                                          <p:spTgt spid="22"/>
                                        </p:tgtEl>
                                        <p:attrNameLst>
                                          <p:attrName>style.visibility</p:attrName>
                                        </p:attrNameLst>
                                      </p:cBhvr>
                                      <p:to>
                                        <p:strVal val="visible"/>
                                      </p:to>
                                    </p:set>
                                  </p:childTnLst>
                                </p:cTn>
                              </p:par>
                              <p:par>
                                <p:cTn id="43" presetID="1" presetClass="entr" fill="hold" grpId="0" nodeType="withEffect">
                                  <p:stCondLst>
                                    <p:cond delay="0"/>
                                  </p:stCondLst>
                                  <p:childTnLst>
                                    <p:set>
                                      <p:cBhvr additive="repl">
                                        <p:cTn id="44" dur="1" fill="hold">
                                          <p:stCondLst>
                                            <p:cond delay="0"/>
                                          </p:stCondLst>
                                        </p:cTn>
                                        <p:tgtEl>
                                          <p:spTgt spid="23"/>
                                        </p:tgtEl>
                                        <p:attrNameLst>
                                          <p:attrName>style.visibility</p:attrName>
                                        </p:attrNameLst>
                                      </p:cBhvr>
                                      <p:to>
                                        <p:strVal val="visible"/>
                                      </p:to>
                                    </p:set>
                                  </p:childTnLst>
                                </p:cTn>
                              </p:par>
                              <p:par>
                                <p:cTn id="45" presetID="1" presetClass="entr" fill="hold" grpId="0" nodeType="withEffect">
                                  <p:stCondLst>
                                    <p:cond delay="0"/>
                                  </p:stCondLst>
                                  <p:childTnLst>
                                    <p:set>
                                      <p:cBhvr additive="repl">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grpId="0" nodeType="clickEffect">
                                  <p:stCondLst>
                                    <p:cond delay="0"/>
                                  </p:stCondLst>
                                  <p:childTnLst>
                                    <p:set>
                                      <p:cBhvr additive="repl">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Burgess shale</a:t>
            </a:r>
            <a:endParaRPr lang="en-US" dirty="0"/>
          </a:p>
        </p:txBody>
      </p:sp>
      <p:sp>
        <p:nvSpPr>
          <p:cNvPr id="3" name="Content Placeholder 2"/>
          <p:cNvSpPr>
            <a:spLocks noGrp="1"/>
          </p:cNvSpPr>
          <p:nvPr>
            <p:ph idx="1"/>
          </p:nvPr>
        </p:nvSpPr>
        <p:spPr>
          <a:xfrm>
            <a:off x="774294" y="2240280"/>
            <a:ext cx="3883431" cy="4206240"/>
          </a:xfrm>
        </p:spPr>
        <p:txBody>
          <a:bodyPr/>
          <a:lstStyle/>
          <a:p>
            <a:r>
              <a:rPr lang="en-US" dirty="0" smtClean="0"/>
              <a:t>Hundreds of species known.</a:t>
            </a:r>
          </a:p>
          <a:p>
            <a:r>
              <a:rPr lang="en-US" dirty="0" smtClean="0"/>
              <a:t>Representing many phyla and classes.</a:t>
            </a:r>
          </a:p>
          <a:p>
            <a:r>
              <a:rPr lang="en-US" dirty="0" smtClean="0"/>
              <a:t>Complex eyes</a:t>
            </a:r>
          </a:p>
          <a:p>
            <a:r>
              <a:rPr lang="en-US" dirty="0" smtClean="0"/>
              <a:t>Exoskeletons</a:t>
            </a:r>
          </a:p>
          <a:p>
            <a:r>
              <a:rPr lang="en-US" dirty="0" smtClean="0"/>
              <a:t>Jointed legs</a:t>
            </a:r>
          </a:p>
          <a:p>
            <a:r>
              <a:rPr lang="en-US" dirty="0" smtClean="0"/>
              <a:t>Complex feeding structures</a:t>
            </a:r>
          </a:p>
          <a:p>
            <a:r>
              <a:rPr lang="en-US" dirty="0" smtClean="0"/>
              <a:t>Complex defensive structures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888" y="284176"/>
            <a:ext cx="4775776" cy="5700379"/>
          </a:xfrm>
          <a:prstGeom prst="rect">
            <a:avLst/>
          </a:prstGeom>
        </p:spPr>
      </p:pic>
      <p:sp>
        <p:nvSpPr>
          <p:cNvPr id="5" name="TextBox 4"/>
          <p:cNvSpPr txBox="1"/>
          <p:nvPr/>
        </p:nvSpPr>
        <p:spPr>
          <a:xfrm>
            <a:off x="6939888" y="5984555"/>
            <a:ext cx="4790363" cy="738664"/>
          </a:xfrm>
          <a:prstGeom prst="rect">
            <a:avLst/>
          </a:prstGeom>
          <a:noFill/>
        </p:spPr>
        <p:txBody>
          <a:bodyPr wrap="square" rtlCol="0">
            <a:spAutoFit/>
          </a:bodyPr>
          <a:lstStyle/>
          <a:p>
            <a:r>
              <a:rPr lang="en-US" sz="1400" dirty="0" smtClean="0"/>
              <a:t>Various Burgess </a:t>
            </a:r>
            <a:r>
              <a:rPr lang="en-US" sz="1400" dirty="0"/>
              <a:t>Shale fossils from https://cdn-assets.answersingenesis.org/img/articles/2013/11/burgess-shale.jpg</a:t>
            </a:r>
          </a:p>
        </p:txBody>
      </p:sp>
    </p:spTree>
    <p:extLst>
      <p:ext uri="{BB962C8B-B14F-4D97-AF65-F5344CB8AC3E}">
        <p14:creationId xmlns:p14="http://schemas.microsoft.com/office/powerpoint/2010/main" val="6365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Weird creatures of the </a:t>
            </a:r>
            <a:r>
              <a:rPr lang="en-US" dirty="0" err="1" smtClean="0"/>
              <a:t>cambrian</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7" y="1904518"/>
            <a:ext cx="3298825" cy="218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6" y="4206439"/>
            <a:ext cx="2897188" cy="218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p:cNvSpPr txBox="1">
            <a:spLocks noChangeArrowheads="1"/>
          </p:cNvSpPr>
          <p:nvPr/>
        </p:nvSpPr>
        <p:spPr bwMode="auto">
          <a:xfrm>
            <a:off x="0" y="6504009"/>
            <a:ext cx="9839326" cy="270409"/>
          </a:xfrm>
          <a:prstGeom prst="rect">
            <a:avLst/>
          </a:prstGeom>
          <a:noFill/>
          <a:ln w="25560" cap="sq">
            <a:noFill/>
            <a:miter lim="800000"/>
            <a:headEnd/>
            <a:tailEnd/>
          </a:ln>
          <a:effectLst/>
        </p:spPr>
        <p:txBody>
          <a:bodyPr wrap="square" lIns="81648" tIns="42457" rIns="81648" bIns="42457">
            <a:spAutoFit/>
          </a:bodyPr>
          <a:lstStyle>
            <a:lvl1pPr marL="195263" indent="-190500"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1pPr>
            <a:lvl2pPr marL="674688" indent="-260350"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2pPr>
            <a:lvl3pPr marL="1036638" indent="-206375"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3pPr>
            <a:lvl4pPr marL="1450975" indent="-206375"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4pPr>
            <a:lvl5pPr marL="1866900" indent="-207963"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5pPr>
            <a:lvl6pPr marL="23241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6pPr>
            <a:lvl7pPr marL="27813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7pPr>
            <a:lvl8pPr marL="32385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8pPr>
            <a:lvl9pPr marL="36957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9pPr>
          </a:lstStyle>
          <a:p>
            <a:pPr hangingPunct="0">
              <a:spcBef>
                <a:spcPts val="675"/>
              </a:spcBef>
              <a:buSzPct val="45000"/>
            </a:pPr>
            <a:r>
              <a:rPr lang="en-US" altLang="en-US" sz="1200" i="1" dirty="0" err="1">
                <a:ea typeface="Microsoft YaHei" panose="020B0503020204020204" pitchFamily="34" charset="-122"/>
              </a:rPr>
              <a:t>Anomalocaris</a:t>
            </a:r>
            <a:r>
              <a:rPr lang="en-US" altLang="en-US" sz="1200" i="1" dirty="0">
                <a:ea typeface="Microsoft YaHei" panose="020B0503020204020204" pitchFamily="34" charset="-122"/>
              </a:rPr>
              <a:t> </a:t>
            </a:r>
            <a:r>
              <a:rPr lang="en-US" altLang="en-US" sz="1200" dirty="0">
                <a:ea typeface="Microsoft YaHei" panose="020B0503020204020204" pitchFamily="34" charset="-122"/>
              </a:rPr>
              <a:t>images obtained from the website of </a:t>
            </a:r>
            <a:r>
              <a:rPr lang="en-US" altLang="en-US" sz="1200" dirty="0" smtClean="0">
                <a:ea typeface="Microsoft YaHei" panose="020B0503020204020204" pitchFamily="34" charset="-122"/>
              </a:rPr>
              <a:t>the Smithsonian </a:t>
            </a:r>
            <a:r>
              <a:rPr lang="en-US" altLang="en-US" sz="1200" dirty="0" smtClean="0">
                <a:ea typeface="Microsoft YaHei" panose="020B0503020204020204" pitchFamily="34" charset="-122"/>
                <a:hlinkClick r:id="rId4"/>
              </a:rPr>
              <a:t>http</a:t>
            </a:r>
            <a:r>
              <a:rPr lang="en-US" altLang="en-US" sz="1200" dirty="0">
                <a:ea typeface="Microsoft YaHei" panose="020B0503020204020204" pitchFamily="34" charset="-122"/>
                <a:hlinkClick r:id="rId4"/>
              </a:rPr>
              <a:t>://paleobiology.si.edu/burgess/anomalocaris.html</a:t>
            </a:r>
            <a:r>
              <a:rPr lang="en-US" altLang="en-US" sz="1200" dirty="0">
                <a:ea typeface="Microsoft YaHei" panose="020B0503020204020204" pitchFamily="34" charset="-122"/>
              </a:rPr>
              <a:t> </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8925" r="22052"/>
          <a:stretch/>
        </p:blipFill>
        <p:spPr>
          <a:xfrm>
            <a:off x="3560097" y="2587833"/>
            <a:ext cx="2981325" cy="2942362"/>
          </a:xfrm>
          <a:prstGeom prst="rect">
            <a:avLst/>
          </a:prstGeom>
        </p:spPr>
      </p:pic>
      <p:sp>
        <p:nvSpPr>
          <p:cNvPr id="8" name="TextBox 7"/>
          <p:cNvSpPr txBox="1"/>
          <p:nvPr/>
        </p:nvSpPr>
        <p:spPr>
          <a:xfrm>
            <a:off x="4310825" y="5530195"/>
            <a:ext cx="1647825" cy="276999"/>
          </a:xfrm>
          <a:prstGeom prst="rect">
            <a:avLst/>
          </a:prstGeom>
          <a:noFill/>
        </p:spPr>
        <p:txBody>
          <a:bodyPr wrap="square" rtlCol="0">
            <a:spAutoFit/>
          </a:bodyPr>
          <a:lstStyle/>
          <a:p>
            <a:r>
              <a:rPr lang="en-US" sz="1200" dirty="0" smtClean="0"/>
              <a:t>Photo by Tyler Irving.</a:t>
            </a:r>
            <a:endParaRPr lang="en-US" sz="12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9507" y="2184312"/>
            <a:ext cx="5392337" cy="4044253"/>
          </a:xfrm>
          <a:prstGeom prst="rect">
            <a:avLst/>
          </a:prstGeom>
        </p:spPr>
      </p:pic>
      <p:sp>
        <p:nvSpPr>
          <p:cNvPr id="10" name="TextBox 9"/>
          <p:cNvSpPr txBox="1"/>
          <p:nvPr/>
        </p:nvSpPr>
        <p:spPr>
          <a:xfrm>
            <a:off x="6728674" y="5950789"/>
            <a:ext cx="2667001" cy="276999"/>
          </a:xfrm>
          <a:prstGeom prst="rect">
            <a:avLst/>
          </a:prstGeom>
          <a:noFill/>
        </p:spPr>
        <p:txBody>
          <a:bodyPr wrap="square" rtlCol="0">
            <a:spAutoFit/>
          </a:bodyPr>
          <a:lstStyle/>
          <a:p>
            <a:r>
              <a:rPr lang="en-US" sz="1200" dirty="0" smtClean="0">
                <a:solidFill>
                  <a:schemeClr val="bg1"/>
                </a:solidFill>
              </a:rPr>
              <a:t>Image by </a:t>
            </a:r>
            <a:r>
              <a:rPr lang="en-US" sz="1200" dirty="0" err="1" smtClean="0">
                <a:solidFill>
                  <a:schemeClr val="bg1"/>
                </a:solidFill>
              </a:rPr>
              <a:t>Nobu</a:t>
            </a:r>
            <a:r>
              <a:rPr lang="en-US" sz="1200" dirty="0" smtClean="0">
                <a:solidFill>
                  <a:schemeClr val="bg1"/>
                </a:solidFill>
              </a:rPr>
              <a:t> Tamura CC BY-SA 4.0.</a:t>
            </a:r>
            <a:endParaRPr lang="en-US" sz="1200" dirty="0">
              <a:solidFill>
                <a:schemeClr val="bg1"/>
              </a:solidFill>
            </a:endParaRPr>
          </a:p>
        </p:txBody>
      </p:sp>
    </p:spTree>
    <p:extLst>
      <p:ext uri="{BB962C8B-B14F-4D97-AF65-F5344CB8AC3E}">
        <p14:creationId xmlns:p14="http://schemas.microsoft.com/office/powerpoint/2010/main" val="379190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76" y="284176"/>
            <a:ext cx="9784080" cy="1062901"/>
          </a:xfrm>
        </p:spPr>
        <p:txBody>
          <a:bodyPr/>
          <a:lstStyle/>
          <a:p>
            <a:r>
              <a:rPr lang="en-US" dirty="0" smtClean="0"/>
              <a:t>Even more weird creatures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204" y="1392256"/>
            <a:ext cx="3730626" cy="2797970"/>
          </a:xfrm>
          <a:prstGeom prst="rect">
            <a:avLst/>
          </a:prstGeom>
        </p:spPr>
      </p:pic>
      <p:sp>
        <p:nvSpPr>
          <p:cNvPr id="5" name="TextBox 4"/>
          <p:cNvSpPr txBox="1"/>
          <p:nvPr/>
        </p:nvSpPr>
        <p:spPr>
          <a:xfrm>
            <a:off x="2023817" y="4190226"/>
            <a:ext cx="2057400" cy="276999"/>
          </a:xfrm>
          <a:prstGeom prst="rect">
            <a:avLst/>
          </a:prstGeom>
          <a:noFill/>
        </p:spPr>
        <p:txBody>
          <a:bodyPr wrap="square" rtlCol="0">
            <a:spAutoFit/>
          </a:bodyPr>
          <a:lstStyle/>
          <a:p>
            <a:r>
              <a:rPr lang="en-US" sz="1200" i="1" dirty="0" err="1" smtClean="0"/>
              <a:t>Wiwaxia</a:t>
            </a:r>
            <a:r>
              <a:rPr lang="en-US" sz="1200" dirty="0" smtClean="0"/>
              <a:t> by Martin R. Smith.</a:t>
            </a:r>
            <a:endParaRPr lang="en-US" sz="12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364" y="3076481"/>
            <a:ext cx="4672693" cy="3504520"/>
          </a:xfrm>
          <a:prstGeom prst="rect">
            <a:avLst/>
          </a:prstGeom>
        </p:spPr>
      </p:pic>
      <p:sp>
        <p:nvSpPr>
          <p:cNvPr id="7" name="TextBox 6"/>
          <p:cNvSpPr txBox="1"/>
          <p:nvPr/>
        </p:nvSpPr>
        <p:spPr>
          <a:xfrm>
            <a:off x="8023907" y="6581001"/>
            <a:ext cx="2592386" cy="276999"/>
          </a:xfrm>
          <a:prstGeom prst="rect">
            <a:avLst/>
          </a:prstGeom>
          <a:noFill/>
        </p:spPr>
        <p:txBody>
          <a:bodyPr wrap="square" rtlCol="0">
            <a:spAutoFit/>
          </a:bodyPr>
          <a:lstStyle/>
          <a:p>
            <a:r>
              <a:rPr lang="en-US" sz="1200" i="1" dirty="0" err="1" smtClean="0"/>
              <a:t>Opabinia</a:t>
            </a:r>
            <a:r>
              <a:rPr lang="en-US" sz="1200" dirty="0" smtClean="0"/>
              <a:t> by </a:t>
            </a:r>
            <a:r>
              <a:rPr lang="en-US" sz="1200" dirty="0" err="1" smtClean="0"/>
              <a:t>Nobu</a:t>
            </a:r>
            <a:r>
              <a:rPr lang="en-US" sz="1200" dirty="0" smtClean="0"/>
              <a:t> Tamura CC BY 3.0.</a:t>
            </a:r>
            <a:endParaRPr lang="en-US" sz="1200" i="1" dirty="0"/>
          </a:p>
        </p:txBody>
      </p:sp>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l="15934" t="28168" r="16491" b="44345"/>
          <a:stretch/>
        </p:blipFill>
        <p:spPr>
          <a:xfrm>
            <a:off x="271576" y="4467225"/>
            <a:ext cx="5895975" cy="1781175"/>
          </a:xfrm>
          <a:prstGeom prst="rect">
            <a:avLst/>
          </a:prstGeom>
        </p:spPr>
      </p:pic>
      <p:pic>
        <p:nvPicPr>
          <p:cNvPr id="9" name="Picture 8"/>
          <p:cNvPicPr>
            <a:picLocks/>
          </p:cNvPicPr>
          <p:nvPr/>
        </p:nvPicPr>
        <p:blipFill rotWithShape="1">
          <a:blip r:embed="rId5" cstate="print">
            <a:extLst>
              <a:ext uri="{28A0092B-C50C-407E-A947-70E740481C1C}">
                <a14:useLocalDpi xmlns:a14="http://schemas.microsoft.com/office/drawing/2010/main" val="0"/>
              </a:ext>
            </a:extLst>
          </a:blip>
          <a:srcRect t="92880" r="61071" b="-34"/>
          <a:stretch/>
        </p:blipFill>
        <p:spPr>
          <a:xfrm>
            <a:off x="1521295" y="6293579"/>
            <a:ext cx="3396535" cy="463639"/>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5057" y="149243"/>
            <a:ext cx="3810000" cy="2486025"/>
          </a:xfrm>
          <a:prstGeom prst="rect">
            <a:avLst/>
          </a:prstGeom>
        </p:spPr>
      </p:pic>
      <p:sp>
        <p:nvSpPr>
          <p:cNvPr id="10" name="Text Box 6"/>
          <p:cNvSpPr txBox="1">
            <a:spLocks noChangeArrowheads="1"/>
          </p:cNvSpPr>
          <p:nvPr/>
        </p:nvSpPr>
        <p:spPr bwMode="auto">
          <a:xfrm>
            <a:off x="7554685" y="2621406"/>
            <a:ext cx="4060372" cy="455075"/>
          </a:xfrm>
          <a:prstGeom prst="rect">
            <a:avLst/>
          </a:prstGeom>
          <a:noFill/>
          <a:ln w="25560" cap="sq">
            <a:noFill/>
            <a:miter lim="800000"/>
            <a:headEnd/>
            <a:tailEnd/>
          </a:ln>
          <a:effectLst/>
        </p:spPr>
        <p:txBody>
          <a:bodyPr wrap="square" lIns="81648" tIns="42457" rIns="81648" bIns="42457">
            <a:spAutoFit/>
          </a:bodyPr>
          <a:lstStyle>
            <a:lvl1pPr marL="195263" indent="-190500"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1pPr>
            <a:lvl2pPr marL="674688" indent="-260350"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2pPr>
            <a:lvl3pPr marL="1036638" indent="-206375"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3pPr>
            <a:lvl4pPr marL="1450975" indent="-206375"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4pPr>
            <a:lvl5pPr marL="1866900" indent="-207963" defTabSz="414338">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5pPr>
            <a:lvl6pPr marL="23241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6pPr>
            <a:lvl7pPr marL="27813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7pPr>
            <a:lvl8pPr marL="32385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8pPr>
            <a:lvl9pPr marL="3695700" indent="-207963" defTabSz="414338" fontAlgn="base">
              <a:spcBef>
                <a:spcPct val="0"/>
              </a:spcBef>
              <a:spcAft>
                <a:spcPct val="0"/>
              </a:spcAft>
              <a:tabLst>
                <a:tab pos="195263" algn="l"/>
                <a:tab pos="611188" algn="l"/>
                <a:tab pos="1025525" algn="l"/>
                <a:tab pos="1439863" algn="l"/>
                <a:tab pos="1854200" algn="l"/>
                <a:tab pos="2270125" algn="l"/>
                <a:tab pos="2684463" algn="l"/>
                <a:tab pos="3098800" algn="l"/>
                <a:tab pos="3514725" algn="l"/>
                <a:tab pos="3929063" algn="l"/>
                <a:tab pos="4343400" algn="l"/>
                <a:tab pos="4757738" algn="l"/>
                <a:tab pos="5173663" algn="l"/>
                <a:tab pos="5588000" algn="l"/>
                <a:tab pos="6002338" algn="l"/>
                <a:tab pos="6416675" algn="l"/>
                <a:tab pos="6832600" algn="l"/>
                <a:tab pos="7246938" algn="l"/>
                <a:tab pos="7661275" algn="l"/>
                <a:tab pos="8077200" algn="l"/>
                <a:tab pos="8491538" algn="l"/>
              </a:tabLst>
              <a:defRPr>
                <a:solidFill>
                  <a:schemeClr val="tx1"/>
                </a:solidFill>
                <a:latin typeface="Arial" panose="020B0604020202020204" pitchFamily="34" charset="0"/>
                <a:cs typeface="Arial" panose="020B0604020202020204" pitchFamily="34" charset="0"/>
              </a:defRPr>
            </a:lvl9pPr>
          </a:lstStyle>
          <a:p>
            <a:pPr indent="0" hangingPunct="0">
              <a:spcBef>
                <a:spcPts val="675"/>
              </a:spcBef>
              <a:buSzPct val="45000"/>
            </a:pPr>
            <a:r>
              <a:rPr lang="en-US" altLang="en-US" sz="1200" i="1" dirty="0" err="1" smtClean="0">
                <a:ea typeface="Microsoft YaHei" panose="020B0503020204020204" pitchFamily="34" charset="-122"/>
              </a:rPr>
              <a:t>Hallucigenia</a:t>
            </a:r>
            <a:r>
              <a:rPr lang="en-US" altLang="en-US" sz="1200" dirty="0" smtClean="0">
                <a:ea typeface="Microsoft YaHei" panose="020B0503020204020204" pitchFamily="34" charset="-122"/>
              </a:rPr>
              <a:t> image </a:t>
            </a:r>
            <a:r>
              <a:rPr lang="en-US" altLang="en-US" sz="1200" dirty="0">
                <a:ea typeface="Microsoft YaHei" panose="020B0503020204020204" pitchFamily="34" charset="-122"/>
              </a:rPr>
              <a:t>from the </a:t>
            </a:r>
            <a:r>
              <a:rPr lang="en-US" altLang="en-US" sz="1200" dirty="0" smtClean="0">
                <a:ea typeface="Microsoft YaHei" panose="020B0503020204020204" pitchFamily="34" charset="-122"/>
              </a:rPr>
              <a:t>Smithsonian website </a:t>
            </a:r>
            <a:r>
              <a:rPr lang="en-US" altLang="en-US" sz="1200" dirty="0" smtClean="0">
                <a:ea typeface="Microsoft YaHei" panose="020B0503020204020204" pitchFamily="34" charset="-122"/>
                <a:hlinkClick r:id="rId7"/>
              </a:rPr>
              <a:t>http</a:t>
            </a:r>
            <a:r>
              <a:rPr lang="en-US" altLang="en-US" sz="1200" dirty="0">
                <a:ea typeface="Microsoft YaHei" panose="020B0503020204020204" pitchFamily="34" charset="-122"/>
                <a:hlinkClick r:id="rId7"/>
              </a:rPr>
              <a:t>://</a:t>
            </a:r>
            <a:r>
              <a:rPr lang="en-US" altLang="en-US" sz="1200" dirty="0" smtClean="0">
                <a:ea typeface="Microsoft YaHei" panose="020B0503020204020204" pitchFamily="34" charset="-122"/>
                <a:hlinkClick r:id="rId7"/>
              </a:rPr>
              <a:t>paleobiology.si.edu/burgess/hallucigenia.html</a:t>
            </a:r>
            <a:r>
              <a:rPr lang="en-US" altLang="en-US" sz="1200" dirty="0" smtClean="0">
                <a:ea typeface="Microsoft YaHei" panose="020B0503020204020204" pitchFamily="34" charset="-122"/>
              </a:rPr>
              <a:t>.  </a:t>
            </a:r>
            <a:endParaRPr lang="en-US" altLang="en-US" sz="1200" dirty="0">
              <a:ea typeface="Microsoft YaHei" panose="020B0503020204020204" pitchFamily="34" charset="-122"/>
            </a:endParaRPr>
          </a:p>
        </p:txBody>
      </p:sp>
    </p:spTree>
    <p:extLst>
      <p:ext uri="{BB962C8B-B14F-4D97-AF65-F5344CB8AC3E}">
        <p14:creationId xmlns:p14="http://schemas.microsoft.com/office/powerpoint/2010/main" val="49140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976"/>
            <a:ext cx="4778781" cy="1508760"/>
          </a:xfrm>
        </p:spPr>
        <p:txBody>
          <a:bodyPr>
            <a:normAutofit fontScale="90000"/>
          </a:bodyPr>
          <a:lstStyle/>
          <a:p>
            <a:r>
              <a:rPr lang="en-US" dirty="0" smtClean="0"/>
              <a:t>But Not just weird creatures…</a:t>
            </a:r>
            <a:endParaRPr lang="en-US" dirty="0"/>
          </a:p>
        </p:txBody>
      </p:sp>
      <p:sp>
        <p:nvSpPr>
          <p:cNvPr id="3" name="Content Placeholder 2"/>
          <p:cNvSpPr>
            <a:spLocks noGrp="1"/>
          </p:cNvSpPr>
          <p:nvPr>
            <p:ph idx="1"/>
          </p:nvPr>
        </p:nvSpPr>
        <p:spPr>
          <a:xfrm>
            <a:off x="240894" y="2106930"/>
            <a:ext cx="4064406" cy="4206240"/>
          </a:xfrm>
        </p:spPr>
        <p:txBody>
          <a:bodyPr>
            <a:normAutofit/>
          </a:bodyPr>
          <a:lstStyle/>
          <a:p>
            <a:r>
              <a:rPr lang="en-US" sz="2400" dirty="0" smtClean="0"/>
              <a:t>Almost every phylum is known to be present in the Cambrian.</a:t>
            </a:r>
          </a:p>
          <a:p>
            <a:r>
              <a:rPr lang="en-US" sz="2400" dirty="0" smtClean="0"/>
              <a:t>Almost every class is known to be present in the Cambrian.</a:t>
            </a:r>
          </a:p>
          <a:p>
            <a:r>
              <a:rPr lang="en-US" sz="2400" dirty="0" smtClean="0"/>
              <a:t>All of these appear suddenly without obvious ancestry.</a:t>
            </a:r>
            <a:endParaRPr lang="en-US" sz="2400"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61216"/>
            <a:ext cx="7421281" cy="67263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276765" y="6141215"/>
            <a:ext cx="3419060" cy="646331"/>
          </a:xfrm>
          <a:prstGeom prst="rect">
            <a:avLst/>
          </a:prstGeom>
          <a:noFill/>
        </p:spPr>
        <p:txBody>
          <a:bodyPr wrap="square" rtlCol="0">
            <a:spAutoFit/>
          </a:bodyPr>
          <a:lstStyle/>
          <a:p>
            <a:pPr algn="r"/>
            <a:r>
              <a:rPr lang="en-US" sz="1200" dirty="0"/>
              <a:t>Erwin, et al. 2011. The Cambrian conundrum: Early divergence and later ecological success in the early history of animals. </a:t>
            </a:r>
            <a:r>
              <a:rPr lang="en-US" sz="1200" i="1" dirty="0"/>
              <a:t>Science</a:t>
            </a:r>
            <a:r>
              <a:rPr lang="en-US" sz="1200" dirty="0"/>
              <a:t> 334(6059):1091-1097.</a:t>
            </a:r>
          </a:p>
        </p:txBody>
      </p:sp>
    </p:spTree>
    <p:extLst>
      <p:ext uri="{BB962C8B-B14F-4D97-AF65-F5344CB8AC3E}">
        <p14:creationId xmlns:p14="http://schemas.microsoft.com/office/powerpoint/2010/main" val="40048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57" y="284176"/>
            <a:ext cx="5211949" cy="1508760"/>
          </a:xfrm>
        </p:spPr>
        <p:txBody>
          <a:bodyPr/>
          <a:lstStyle/>
          <a:p>
            <a:r>
              <a:rPr lang="en-US" dirty="0" smtClean="0"/>
              <a:t>Explanations for the explosion</a:t>
            </a:r>
            <a:endParaRPr lang="en-US" dirty="0"/>
          </a:p>
        </p:txBody>
      </p:sp>
      <p:sp>
        <p:nvSpPr>
          <p:cNvPr id="3" name="Content Placeholder 2"/>
          <p:cNvSpPr>
            <a:spLocks noGrp="1"/>
          </p:cNvSpPr>
          <p:nvPr>
            <p:ph idx="1"/>
          </p:nvPr>
        </p:nvSpPr>
        <p:spPr>
          <a:xfrm>
            <a:off x="555804" y="3015652"/>
            <a:ext cx="4818054" cy="2419643"/>
          </a:xfrm>
        </p:spPr>
        <p:txBody>
          <a:bodyPr>
            <a:normAutofit/>
          </a:bodyPr>
          <a:lstStyle/>
          <a:p>
            <a:pPr marL="457200" indent="-457200">
              <a:buFont typeface="+mj-lt"/>
              <a:buAutoNum type="arabicPeriod"/>
            </a:pPr>
            <a:r>
              <a:rPr lang="en-US" sz="2400" dirty="0" smtClean="0"/>
              <a:t>Lack of fossils</a:t>
            </a:r>
          </a:p>
          <a:p>
            <a:pPr marL="457200" indent="-457200">
              <a:buFont typeface="+mj-lt"/>
              <a:buAutoNum type="arabicPeriod"/>
            </a:pPr>
            <a:r>
              <a:rPr lang="en-US" sz="2400" dirty="0" smtClean="0"/>
              <a:t>Poor soft-bodied preservation potential</a:t>
            </a:r>
          </a:p>
          <a:p>
            <a:pPr marL="457200" indent="-457200">
              <a:buFont typeface="+mj-lt"/>
              <a:buAutoNum type="arabicPeriod"/>
            </a:pPr>
            <a:r>
              <a:rPr lang="en-US" sz="2400" dirty="0" smtClean="0"/>
              <a:t>Real, rapid, evolutionary event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300" y="284176"/>
            <a:ext cx="6890623" cy="6222441"/>
          </a:xfrm>
          <a:prstGeom prst="rect">
            <a:avLst/>
          </a:prstGeom>
        </p:spPr>
      </p:pic>
      <p:sp>
        <p:nvSpPr>
          <p:cNvPr id="5" name="TextBox 4"/>
          <p:cNvSpPr txBox="1"/>
          <p:nvPr/>
        </p:nvSpPr>
        <p:spPr>
          <a:xfrm>
            <a:off x="3611440" y="6506617"/>
            <a:ext cx="8580560" cy="276999"/>
          </a:xfrm>
          <a:prstGeom prst="rect">
            <a:avLst/>
          </a:prstGeom>
          <a:noFill/>
        </p:spPr>
        <p:txBody>
          <a:bodyPr wrap="square" rtlCol="0">
            <a:spAutoFit/>
          </a:bodyPr>
          <a:lstStyle/>
          <a:p>
            <a:pPr algn="r"/>
            <a:r>
              <a:rPr lang="en-US" sz="1200" dirty="0" smtClean="0"/>
              <a:t>Image by </a:t>
            </a:r>
            <a:r>
              <a:rPr lang="en-US" sz="1200" dirty="0"/>
              <a:t>Marianne Collins from </a:t>
            </a:r>
            <a:r>
              <a:rPr lang="en-US" sz="1200" dirty="0" smtClean="0"/>
              <a:t>Royal Ontario Museum </a:t>
            </a:r>
            <a:r>
              <a:rPr lang="en-US" sz="1200" dirty="0" smtClean="0">
                <a:hlinkClick r:id="rId3"/>
              </a:rPr>
              <a:t>http</a:t>
            </a:r>
            <a:r>
              <a:rPr lang="en-US" sz="1200" dirty="0">
                <a:hlinkClick r:id="rId3"/>
              </a:rPr>
              <a:t>://</a:t>
            </a:r>
            <a:r>
              <a:rPr lang="en-US" sz="1200" dirty="0" smtClean="0">
                <a:hlinkClick r:id="rId3"/>
              </a:rPr>
              <a:t>burgess-shale.rom.on.ca/en/science/burgess-shale/03-fossils.php</a:t>
            </a:r>
            <a:r>
              <a:rPr lang="en-US" sz="1200" dirty="0" smtClean="0"/>
              <a:t>. </a:t>
            </a:r>
            <a:endParaRPr lang="en-US" sz="1200" dirty="0"/>
          </a:p>
        </p:txBody>
      </p:sp>
    </p:spTree>
    <p:extLst>
      <p:ext uri="{BB962C8B-B14F-4D97-AF65-F5344CB8AC3E}">
        <p14:creationId xmlns:p14="http://schemas.microsoft.com/office/powerpoint/2010/main" val="35575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4594</TotalTime>
  <Words>1322</Words>
  <Application>Microsoft Office PowerPoint</Application>
  <PresentationFormat>Custom</PresentationFormat>
  <Paragraphs>179</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Banded</vt:lpstr>
      <vt:lpstr>The Cambrian Explosion and the Flood</vt:lpstr>
      <vt:lpstr>Darwin’s Dilemma</vt:lpstr>
      <vt:lpstr>The Geologic Column</vt:lpstr>
      <vt:lpstr>The Missing Trunk</vt:lpstr>
      <vt:lpstr>The Burgess shale</vt:lpstr>
      <vt:lpstr>The Weird creatures of the cambrian</vt:lpstr>
      <vt:lpstr>Even more weird creatures</vt:lpstr>
      <vt:lpstr>But Not just weird creatures…</vt:lpstr>
      <vt:lpstr>Explanations for the explosion</vt:lpstr>
      <vt:lpstr>Lack of fossils?</vt:lpstr>
      <vt:lpstr>Poor preservation potential?</vt:lpstr>
      <vt:lpstr>Real Evolutionary event</vt:lpstr>
      <vt:lpstr>The great unconformity</vt:lpstr>
      <vt:lpstr>Many Explosions?</vt:lpstr>
      <vt:lpstr>Permian therapsid explosion</vt:lpstr>
      <vt:lpstr>Paleogene mammal explosion</vt:lpstr>
      <vt:lpstr>Paleogene BIRD explosion</vt:lpstr>
      <vt:lpstr>Why is everything exploding?</vt:lpstr>
      <vt:lpstr>An alternative explanation</vt:lpstr>
      <vt:lpstr>The Cambrian explosion and the flood</vt:lpstr>
      <vt:lpstr>Making sense of explosions</vt:lpstr>
      <vt:lpstr>Conclusions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Cambrian Explosion and the Flood</dc:title>
  <dc:creator>Matthew McLain</dc:creator>
  <cp:lastModifiedBy>Doug</cp:lastModifiedBy>
  <cp:revision>33</cp:revision>
  <dcterms:created xsi:type="dcterms:W3CDTF">2017-06-03T21:54:31Z</dcterms:created>
  <dcterms:modified xsi:type="dcterms:W3CDTF">2017-09-07T18:23:21Z</dcterms:modified>
</cp:coreProperties>
</file>