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lvl1pPr>
      <a:defRPr sz="2400">
        <a:latin typeface="Times New Roman"/>
        <a:ea typeface="Times New Roman"/>
        <a:cs typeface="Times New Roman"/>
        <a:sym typeface="Times New Roman"/>
      </a:defRPr>
    </a:lvl1pPr>
    <a:lvl2pPr indent="457200">
      <a:defRPr sz="2400">
        <a:latin typeface="Times New Roman"/>
        <a:ea typeface="Times New Roman"/>
        <a:cs typeface="Times New Roman"/>
        <a:sym typeface="Times New Roman"/>
      </a:defRPr>
    </a:lvl2pPr>
    <a:lvl3pPr indent="914400">
      <a:defRPr sz="2400">
        <a:latin typeface="Times New Roman"/>
        <a:ea typeface="Times New Roman"/>
        <a:cs typeface="Times New Roman"/>
        <a:sym typeface="Times New Roman"/>
      </a:defRPr>
    </a:lvl3pPr>
    <a:lvl4pPr indent="1371600">
      <a:defRPr sz="2400">
        <a:latin typeface="Times New Roman"/>
        <a:ea typeface="Times New Roman"/>
        <a:cs typeface="Times New Roman"/>
        <a:sym typeface="Times New Roman"/>
      </a:defRPr>
    </a:lvl4pPr>
    <a:lvl5pPr indent="1828800">
      <a:defRPr sz="2400">
        <a:latin typeface="Times New Roman"/>
        <a:ea typeface="Times New Roman"/>
        <a:cs typeface="Times New Roman"/>
        <a:sym typeface="Times New Roman"/>
      </a:defRPr>
    </a:lvl5pPr>
    <a:lvl6pPr>
      <a:defRPr sz="2400">
        <a:latin typeface="Times New Roman"/>
        <a:ea typeface="Times New Roman"/>
        <a:cs typeface="Times New Roman"/>
        <a:sym typeface="Times New Roman"/>
      </a:defRPr>
    </a:lvl6pPr>
    <a:lvl7pPr>
      <a:defRPr sz="2400">
        <a:latin typeface="Times New Roman"/>
        <a:ea typeface="Times New Roman"/>
        <a:cs typeface="Times New Roman"/>
        <a:sym typeface="Times New Roman"/>
      </a:defRPr>
    </a:lvl7pPr>
    <a:lvl8pPr>
      <a:defRPr sz="2400">
        <a:latin typeface="Times New Roman"/>
        <a:ea typeface="Times New Roman"/>
        <a:cs typeface="Times New Roman"/>
        <a:sym typeface="Times New Roman"/>
      </a:defRPr>
    </a:lvl8pPr>
    <a:lvl9pPr>
      <a:defRPr sz="2400">
        <a:latin typeface="Times New Roman"/>
        <a:ea typeface="Times New Roman"/>
        <a:cs typeface="Times New Roman"/>
        <a:sym typeface="Times New Roman"/>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CDD"/>
          </a:solidFill>
        </a:fill>
      </a:tcStyle>
    </a:wholeTbl>
    <a:band2H>
      <a:tcTxStyle/>
      <a:tcStyle>
        <a:tcBdr/>
        <a:fill>
          <a:solidFill>
            <a:srgbClr val="E6E7E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3399"/>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3399"/>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3399"/>
          </a:solidFill>
        </a:fill>
      </a:tcStyle>
    </a:firstRow>
  </a:tblStyle>
  <a:tblStyle styleId="{C7B018BB-80A7-4F77-B60F-C8B233D01FF8}"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2E2E2"/>
          </a:solidFill>
        </a:fill>
      </a:tcStyle>
    </a:wholeTbl>
    <a:band2H>
      <a:tcTxStyle/>
      <a:tcStyle>
        <a:tcBdr/>
        <a:fill>
          <a:solidFill>
            <a:srgbClr val="F1F1F1"/>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AAAAA"/>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AAAAA"/>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AAAAA"/>
          </a:solidFill>
        </a:fill>
      </a:tcStyle>
    </a:firstRow>
  </a:tblStyle>
  <a:tblStyle styleId="{EEE7283C-3CF3-47DC-8721-378D4A62B228}"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DD6CD"/>
          </a:solidFill>
        </a:fill>
      </a:tcStyle>
    </a:wholeTbl>
    <a:band2H>
      <a:tcTxStyle/>
      <a:tcStyle>
        <a:tcBdr/>
        <a:fill>
          <a:solidFill>
            <a:srgbClr val="E8ECE8"/>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3F7D44"/>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3F7D44"/>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3F7D44"/>
          </a:solidFill>
        </a:fill>
      </a:tcStyle>
    </a:firstRow>
  </a:tblStyle>
  <a:tblStyle styleId="{CF821DB8-F4EB-4A41-A1BA-3FCAFE7338EE}" styleName="">
    <a:tblBg/>
    <a:wholeTbl>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3399"/>
          </a:solidFill>
        </a:fill>
      </a:tcStyle>
    </a:firstCol>
    <a:lastRow>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3399"/>
          </a:solidFill>
        </a:fill>
      </a:tcStyle>
    </a:firstRow>
  </a:tblStyle>
  <a:tblStyle styleId="{33BA23B1-9221-436E-865A-0063620EA4FD}"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wholeTbl>
    <a:band2H>
      <a:tcTxStyle/>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508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254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142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hape 5"/>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6" name="Shape 6"/>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558842943"/>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 name="Shape 4"/>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6553200" y="6248400"/>
            <a:ext cx="1905000" cy="287087"/>
          </a:xfrm>
          <a:prstGeom prst="rect">
            <a:avLst/>
          </a:prstGeom>
          <a:ln w="12700">
            <a:miter lim="400000"/>
          </a:ln>
        </p:spPr>
        <p:txBody>
          <a:bodyPr lIns="45719" rIns="45719">
            <a:spAutoFit/>
          </a:bodyPr>
          <a:lstStyle>
            <a:lvl1pPr algn="r" defTabSz="457200">
              <a:defRPr sz="1400">
                <a:solidFill>
                  <a:srgbClr val="FFFFFF"/>
                </a:solidFill>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algn="ctr">
        <a:defRPr sz="4400">
          <a:solidFill>
            <a:srgbClr val="E3EBF1"/>
          </a:solidFill>
          <a:latin typeface="Times New Roman"/>
          <a:ea typeface="Times New Roman"/>
          <a:cs typeface="Times New Roman"/>
          <a:sym typeface="Times New Roman"/>
        </a:defRPr>
      </a:lvl1pPr>
      <a:lvl2pPr algn="ctr">
        <a:defRPr sz="4400">
          <a:solidFill>
            <a:srgbClr val="E3EBF1"/>
          </a:solidFill>
          <a:latin typeface="Times New Roman"/>
          <a:ea typeface="Times New Roman"/>
          <a:cs typeface="Times New Roman"/>
          <a:sym typeface="Times New Roman"/>
        </a:defRPr>
      </a:lvl2pPr>
      <a:lvl3pPr algn="ctr">
        <a:defRPr sz="4400">
          <a:solidFill>
            <a:srgbClr val="E3EBF1"/>
          </a:solidFill>
          <a:latin typeface="Times New Roman"/>
          <a:ea typeface="Times New Roman"/>
          <a:cs typeface="Times New Roman"/>
          <a:sym typeface="Times New Roman"/>
        </a:defRPr>
      </a:lvl3pPr>
      <a:lvl4pPr algn="ctr">
        <a:defRPr sz="4400">
          <a:solidFill>
            <a:srgbClr val="E3EBF1"/>
          </a:solidFill>
          <a:latin typeface="Times New Roman"/>
          <a:ea typeface="Times New Roman"/>
          <a:cs typeface="Times New Roman"/>
          <a:sym typeface="Times New Roman"/>
        </a:defRPr>
      </a:lvl4pPr>
      <a:lvl5pPr algn="ctr">
        <a:defRPr sz="4400">
          <a:solidFill>
            <a:srgbClr val="E3EBF1"/>
          </a:solidFill>
          <a:latin typeface="Times New Roman"/>
          <a:ea typeface="Times New Roman"/>
          <a:cs typeface="Times New Roman"/>
          <a:sym typeface="Times New Roman"/>
        </a:defRPr>
      </a:lvl5pPr>
      <a:lvl6pPr indent="457200" algn="ctr">
        <a:defRPr sz="4400">
          <a:solidFill>
            <a:srgbClr val="E3EBF1"/>
          </a:solidFill>
          <a:latin typeface="Times New Roman"/>
          <a:ea typeface="Times New Roman"/>
          <a:cs typeface="Times New Roman"/>
          <a:sym typeface="Times New Roman"/>
        </a:defRPr>
      </a:lvl6pPr>
      <a:lvl7pPr indent="914400" algn="ctr">
        <a:defRPr sz="4400">
          <a:solidFill>
            <a:srgbClr val="E3EBF1"/>
          </a:solidFill>
          <a:latin typeface="Times New Roman"/>
          <a:ea typeface="Times New Roman"/>
          <a:cs typeface="Times New Roman"/>
          <a:sym typeface="Times New Roman"/>
        </a:defRPr>
      </a:lvl7pPr>
      <a:lvl8pPr indent="1371600" algn="ctr">
        <a:defRPr sz="4400">
          <a:solidFill>
            <a:srgbClr val="E3EBF1"/>
          </a:solidFill>
          <a:latin typeface="Times New Roman"/>
          <a:ea typeface="Times New Roman"/>
          <a:cs typeface="Times New Roman"/>
          <a:sym typeface="Times New Roman"/>
        </a:defRPr>
      </a:lvl8pPr>
      <a:lvl9pPr indent="1828800" algn="ctr">
        <a:defRPr sz="4400">
          <a:solidFill>
            <a:srgbClr val="E3EBF1"/>
          </a:solidFill>
          <a:latin typeface="Times New Roman"/>
          <a:ea typeface="Times New Roman"/>
          <a:cs typeface="Times New Roman"/>
          <a:sym typeface="Times New Roman"/>
        </a:defRPr>
      </a:lvl9pPr>
    </p:titleStyle>
    <p:bodyStyle>
      <a:lvl1pPr marL="342900" indent="-342900">
        <a:spcBef>
          <a:spcPts val="700"/>
        </a:spcBef>
        <a:buSzPct val="100000"/>
        <a:buFont typeface="Monotype Sorts"/>
        <a:buChar char=""/>
        <a:defRPr sz="3200">
          <a:solidFill>
            <a:srgbClr val="FFFFFF"/>
          </a:solidFill>
          <a:latin typeface="Times New Roman"/>
          <a:ea typeface="Times New Roman"/>
          <a:cs typeface="Times New Roman"/>
          <a:sym typeface="Times New Roman"/>
        </a:defRPr>
      </a:lvl1pPr>
      <a:lvl2pPr marL="783771" indent="-326571">
        <a:spcBef>
          <a:spcPts val="700"/>
        </a:spcBef>
        <a:buSzPct val="100000"/>
        <a:buFont typeface="Monotype Sorts"/>
        <a:buChar char=""/>
        <a:defRPr sz="3200">
          <a:solidFill>
            <a:srgbClr val="FFFFFF"/>
          </a:solidFill>
          <a:latin typeface="Times New Roman"/>
          <a:ea typeface="Times New Roman"/>
          <a:cs typeface="Times New Roman"/>
          <a:sym typeface="Times New Roman"/>
        </a:defRPr>
      </a:lvl2pPr>
      <a:lvl3pPr marL="1219200" indent="-304800">
        <a:spcBef>
          <a:spcPts val="700"/>
        </a:spcBef>
        <a:buSzPct val="100000"/>
        <a:buFont typeface="Monotype Sorts"/>
        <a:buChar char=""/>
        <a:defRPr sz="3200">
          <a:solidFill>
            <a:srgbClr val="FFFFFF"/>
          </a:solidFill>
          <a:latin typeface="Times New Roman"/>
          <a:ea typeface="Times New Roman"/>
          <a:cs typeface="Times New Roman"/>
          <a:sym typeface="Times New Roman"/>
        </a:defRPr>
      </a:lvl3pPr>
      <a:lvl4pPr marL="1737360" indent="-365760">
        <a:spcBef>
          <a:spcPts val="700"/>
        </a:spcBef>
        <a:buSzPct val="100000"/>
        <a:buFont typeface="Monotype Sorts"/>
        <a:buChar char=""/>
        <a:defRPr sz="3200">
          <a:solidFill>
            <a:srgbClr val="FFFFFF"/>
          </a:solidFill>
          <a:latin typeface="Times New Roman"/>
          <a:ea typeface="Times New Roman"/>
          <a:cs typeface="Times New Roman"/>
          <a:sym typeface="Times New Roman"/>
        </a:defRPr>
      </a:lvl4pPr>
      <a:lvl5pPr marL="2235200" indent="-406400">
        <a:spcBef>
          <a:spcPts val="700"/>
        </a:spcBef>
        <a:buSzPct val="100000"/>
        <a:buFont typeface="Monotype Sorts"/>
        <a:buChar char=""/>
        <a:defRPr sz="3200">
          <a:solidFill>
            <a:srgbClr val="FFFFFF"/>
          </a:solidFill>
          <a:latin typeface="Times New Roman"/>
          <a:ea typeface="Times New Roman"/>
          <a:cs typeface="Times New Roman"/>
          <a:sym typeface="Times New Roman"/>
        </a:defRPr>
      </a:lvl5pPr>
      <a:lvl6pPr marL="2692400" indent="-406400">
        <a:spcBef>
          <a:spcPts val="700"/>
        </a:spcBef>
        <a:buSzPct val="100000"/>
        <a:buFont typeface="Monotype Sorts"/>
        <a:buChar char="•"/>
        <a:defRPr sz="3200">
          <a:solidFill>
            <a:srgbClr val="FFFFFF"/>
          </a:solidFill>
          <a:latin typeface="Times New Roman"/>
          <a:ea typeface="Times New Roman"/>
          <a:cs typeface="Times New Roman"/>
          <a:sym typeface="Times New Roman"/>
        </a:defRPr>
      </a:lvl6pPr>
      <a:lvl7pPr marL="3149600" indent="-406400">
        <a:spcBef>
          <a:spcPts val="700"/>
        </a:spcBef>
        <a:buSzPct val="100000"/>
        <a:buFont typeface="Monotype Sorts"/>
        <a:buChar char="•"/>
        <a:defRPr sz="3200">
          <a:solidFill>
            <a:srgbClr val="FFFFFF"/>
          </a:solidFill>
          <a:latin typeface="Times New Roman"/>
          <a:ea typeface="Times New Roman"/>
          <a:cs typeface="Times New Roman"/>
          <a:sym typeface="Times New Roman"/>
        </a:defRPr>
      </a:lvl7pPr>
      <a:lvl8pPr marL="3606800" indent="-406400">
        <a:spcBef>
          <a:spcPts val="700"/>
        </a:spcBef>
        <a:buSzPct val="100000"/>
        <a:buFont typeface="Monotype Sorts"/>
        <a:buChar char="•"/>
        <a:defRPr sz="3200">
          <a:solidFill>
            <a:srgbClr val="FFFFFF"/>
          </a:solidFill>
          <a:latin typeface="Times New Roman"/>
          <a:ea typeface="Times New Roman"/>
          <a:cs typeface="Times New Roman"/>
          <a:sym typeface="Times New Roman"/>
        </a:defRPr>
      </a:lvl8pPr>
      <a:lvl9pPr marL="4064000" indent="-406400">
        <a:spcBef>
          <a:spcPts val="700"/>
        </a:spcBef>
        <a:buSzPct val="100000"/>
        <a:buFont typeface="Monotype Sorts"/>
        <a:buChar char="•"/>
        <a:defRPr sz="3200">
          <a:solidFill>
            <a:srgbClr val="FFFFFF"/>
          </a:solidFill>
          <a:latin typeface="Times New Roman"/>
          <a:ea typeface="Times New Roman"/>
          <a:cs typeface="Times New Roman"/>
          <a:sym typeface="Times New Roman"/>
        </a:defRPr>
      </a:lvl9pPr>
    </p:bodyStyle>
    <p:otherStyle>
      <a:lvl1pPr algn="r" defTabSz="457200">
        <a:defRPr sz="1400">
          <a:solidFill>
            <a:schemeClr val="tx1"/>
          </a:solidFill>
          <a:latin typeface="+mn-lt"/>
          <a:ea typeface="+mn-ea"/>
          <a:cs typeface="+mn-cs"/>
          <a:sym typeface="Times New Roman"/>
        </a:defRPr>
      </a:lvl1pPr>
      <a:lvl2pPr indent="457200" algn="r" defTabSz="457200">
        <a:defRPr sz="1400">
          <a:solidFill>
            <a:schemeClr val="tx1"/>
          </a:solidFill>
          <a:latin typeface="+mn-lt"/>
          <a:ea typeface="+mn-ea"/>
          <a:cs typeface="+mn-cs"/>
          <a:sym typeface="Times New Roman"/>
        </a:defRPr>
      </a:lvl2pPr>
      <a:lvl3pPr indent="914400" algn="r" defTabSz="457200">
        <a:defRPr sz="1400">
          <a:solidFill>
            <a:schemeClr val="tx1"/>
          </a:solidFill>
          <a:latin typeface="+mn-lt"/>
          <a:ea typeface="+mn-ea"/>
          <a:cs typeface="+mn-cs"/>
          <a:sym typeface="Times New Roman"/>
        </a:defRPr>
      </a:lvl3pPr>
      <a:lvl4pPr indent="1371600" algn="r" defTabSz="457200">
        <a:defRPr sz="1400">
          <a:solidFill>
            <a:schemeClr val="tx1"/>
          </a:solidFill>
          <a:latin typeface="+mn-lt"/>
          <a:ea typeface="+mn-ea"/>
          <a:cs typeface="+mn-cs"/>
          <a:sym typeface="Times New Roman"/>
        </a:defRPr>
      </a:lvl4pPr>
      <a:lvl5pPr indent="1828800" algn="r" defTabSz="457200">
        <a:defRPr sz="1400">
          <a:solidFill>
            <a:schemeClr val="tx1"/>
          </a:solidFill>
          <a:latin typeface="+mn-lt"/>
          <a:ea typeface="+mn-ea"/>
          <a:cs typeface="+mn-cs"/>
          <a:sym typeface="Times New Roman"/>
        </a:defRPr>
      </a:lvl5pPr>
      <a:lvl6pPr algn="r" defTabSz="457200">
        <a:defRPr sz="1400">
          <a:solidFill>
            <a:schemeClr val="tx1"/>
          </a:solidFill>
          <a:latin typeface="+mn-lt"/>
          <a:ea typeface="+mn-ea"/>
          <a:cs typeface="+mn-cs"/>
          <a:sym typeface="Times New Roman"/>
        </a:defRPr>
      </a:lvl6pPr>
      <a:lvl7pPr algn="r" defTabSz="457200">
        <a:defRPr sz="1400">
          <a:solidFill>
            <a:schemeClr val="tx1"/>
          </a:solidFill>
          <a:latin typeface="+mn-lt"/>
          <a:ea typeface="+mn-ea"/>
          <a:cs typeface="+mn-cs"/>
          <a:sym typeface="Times New Roman"/>
        </a:defRPr>
      </a:lvl7pPr>
      <a:lvl8pPr algn="r" defTabSz="457200">
        <a:defRPr sz="1400">
          <a:solidFill>
            <a:schemeClr val="tx1"/>
          </a:solidFill>
          <a:latin typeface="+mn-lt"/>
          <a:ea typeface="+mn-ea"/>
          <a:cs typeface="+mn-cs"/>
          <a:sym typeface="Times New Roman"/>
        </a:defRPr>
      </a:lvl8pPr>
      <a:lvl9pPr algn="r" defTabSz="457200">
        <a:defRPr sz="14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forbes.com/sites/jasperhamill/2014/04/23/genetic-researchers-strike-men-off-the-endangered-species-list/"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nature.com/news/2010/100113/full/463149a.html"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www.ncbi.nlm.nih.gov/pmc/articles/PMC3292678/?tool" TargetMode="External"/><Relationship Id="rId2" Type="http://schemas.openxmlformats.org/officeDocument/2006/relationships/hyperlink" Target="https://www.nature.com/nature/journal/v483/n7387/abs/nature10843.html"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hdl.handle.net/1721.1/59332" TargetMode="External"/><Relationship Id="rId2" Type="http://schemas.openxmlformats.org/officeDocument/2006/relationships/hyperlink" Target="http://www.nature.com/nature/journal/v463/n7280/full/nature08700.html"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genome.cshlp.org/content/26/4/530.full" TargetMode="External"/><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www.plosgenetics.org/article/info:doi/10.1371/journal.pgen.1004064"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www.godandscience.org/evolution/human_y_chromosome.html" TargetMode="External"/><Relationship Id="rId2" Type="http://schemas.openxmlformats.org/officeDocument/2006/relationships/hyperlink" Target="http://creation.com/y-chromosome-shock" TargetMode="External"/><Relationship Id="rId1" Type="http://schemas.openxmlformats.org/officeDocument/2006/relationships/slideLayout" Target="../slideLayouts/slideLayout1.xml"/><Relationship Id="rId5" Type="http://schemas.openxmlformats.org/officeDocument/2006/relationships/hyperlink" Target="https://answersingenesis.org/answers/research-journal/v6/comprehensive-analysis-of-chimpanzee-and-human-chromosomes/" TargetMode="External"/><Relationship Id="rId4" Type="http://schemas.openxmlformats.org/officeDocument/2006/relationships/hyperlink" Target="http://www.icr.org/article/new-chromosome-research-undermines/"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news.sciencemag.org/evolution/2010/01/y-chromosome-evolving-rapidly"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A2.jpg"/>
          <p:cNvPicPr/>
          <p:nvPr/>
        </p:nvPicPr>
        <p:blipFill>
          <a:blip r:embed="rId2">
            <a:extLst/>
          </a:blip>
          <a:stretch>
            <a:fillRect/>
          </a:stretch>
        </p:blipFill>
        <p:spPr>
          <a:xfrm>
            <a:off x="0" y="0"/>
            <a:ext cx="9144000" cy="6858000"/>
          </a:xfrm>
          <a:prstGeom prst="rect">
            <a:avLst/>
          </a:prstGeom>
          <a:ln w="12700">
            <a:miter lim="400000"/>
          </a:ln>
        </p:spPr>
      </p:pic>
      <p:sp>
        <p:nvSpPr>
          <p:cNvPr id="9" name="Shape 9"/>
          <p:cNvSpPr>
            <a:spLocks noGrp="1"/>
          </p:cNvSpPr>
          <p:nvPr>
            <p:ph type="title" idx="4294967295"/>
          </p:nvPr>
        </p:nvSpPr>
        <p:spPr>
          <a:xfrm>
            <a:off x="167331" y="130125"/>
            <a:ext cx="8809337" cy="328414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defRPr sz="1800">
                <a:solidFill>
                  <a:srgbClr val="000000"/>
                </a:solidFill>
              </a:defRPr>
            </a:pPr>
            <a:r>
              <a:rPr sz="6000">
                <a:solidFill>
                  <a:srgbClr val="E3EBF1"/>
                </a:solidFill>
              </a:rPr>
              <a:t>Y Chromosomes</a:t>
            </a:r>
          </a:p>
          <a:p>
            <a:pPr lvl="0">
              <a:defRPr sz="1800">
                <a:solidFill>
                  <a:srgbClr val="000000"/>
                </a:solidFill>
              </a:defRPr>
            </a:pPr>
            <a:r>
              <a:rPr sz="6000">
                <a:solidFill>
                  <a:srgbClr val="E3EBF1"/>
                </a:solidFill>
              </a:rPr>
              <a:t>in Chimps and Humans</a:t>
            </a:r>
          </a:p>
          <a:p>
            <a:pPr lvl="0">
              <a:defRPr sz="1800">
                <a:solidFill>
                  <a:srgbClr val="000000"/>
                </a:solidFill>
              </a:defRPr>
            </a:pPr>
            <a:r>
              <a:rPr sz="6000">
                <a:solidFill>
                  <a:srgbClr val="E3EBF1"/>
                </a:solidFill>
              </a:rPr>
              <a:t>are Horrendously Different</a:t>
            </a:r>
          </a:p>
        </p:txBody>
      </p:sp>
      <p:sp>
        <p:nvSpPr>
          <p:cNvPr id="10" name="Shape 10"/>
          <p:cNvSpPr>
            <a:spLocks noGrp="1"/>
          </p:cNvSpPr>
          <p:nvPr>
            <p:ph type="body" idx="4294967295"/>
          </p:nvPr>
        </p:nvSpPr>
        <p:spPr>
          <a:xfrm>
            <a:off x="1371600" y="3886200"/>
            <a:ext cx="6400800" cy="17526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marL="0" lvl="0" indent="0" algn="ctr">
              <a:buSzTx/>
              <a:buNone/>
              <a:defRPr sz="1800">
                <a:solidFill>
                  <a:srgbClr val="000000"/>
                </a:solidFill>
              </a:defRPr>
            </a:pPr>
            <a:r>
              <a:rPr sz="3200">
                <a:solidFill>
                  <a:srgbClr val="FFFFFF"/>
                </a:solidFill>
              </a:rPr>
              <a:t>Paul Giem</a:t>
            </a:r>
          </a:p>
          <a:p>
            <a:pPr marL="0" lvl="0" indent="0" algn="ctr">
              <a:buSzTx/>
              <a:buNone/>
              <a:defRPr sz="1800">
                <a:solidFill>
                  <a:srgbClr val="000000"/>
                </a:solidFill>
              </a:defRPr>
            </a:pPr>
            <a:r>
              <a:rPr sz="3200">
                <a:solidFill>
                  <a:srgbClr val="FFFFFF"/>
                </a:solidFill>
              </a:rPr>
              <a:t>Loma Linda, CA</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hape 34"/>
          <p:cNvSpPr>
            <a:spLocks noGrp="1"/>
          </p:cNvSpPr>
          <p:nvPr>
            <p:ph type="title" idx="4294967295"/>
          </p:nvPr>
        </p:nvSpPr>
        <p:spPr>
          <a:xfrm>
            <a:off x="685800" y="609599"/>
            <a:ext cx="7772400" cy="11430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a:solidFill>
                  <a:srgbClr val="011892"/>
                </a:solidFill>
              </a:defRPr>
            </a:lvl1pPr>
          </a:lstStyle>
          <a:p>
            <a:pPr lvl="0">
              <a:defRPr sz="1800">
                <a:solidFill>
                  <a:srgbClr val="000000"/>
                </a:solidFill>
              </a:defRPr>
            </a:pPr>
            <a:r>
              <a:rPr sz="4400">
                <a:solidFill>
                  <a:srgbClr val="011892"/>
                </a:solidFill>
              </a:rPr>
              <a:t>Forbes</a:t>
            </a:r>
          </a:p>
        </p:txBody>
      </p:sp>
      <p:sp>
        <p:nvSpPr>
          <p:cNvPr id="35" name="Shape 35"/>
          <p:cNvSpPr>
            <a:spLocks noGrp="1"/>
          </p:cNvSpPr>
          <p:nvPr>
            <p:ph type="body" idx="4294967295"/>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marL="285750" lvl="0" indent="-285750">
              <a:spcBef>
                <a:spcPts val="600"/>
              </a:spcBef>
              <a:buChar char=""/>
              <a:defRPr sz="1800">
                <a:solidFill>
                  <a:srgbClr val="000000"/>
                </a:solidFill>
              </a:defRPr>
            </a:pPr>
            <a:r>
              <a:rPr sz="2800">
                <a:solidFill>
                  <a:srgbClr val="0000FF"/>
                </a:solidFill>
                <a:hlinkClick r:id="rId2"/>
              </a:rPr>
              <a:t>http://www.forbes.com/sites/jasperhamill/2014/04/23/genetic-researchers-strike-men-off-the-endangered-species-list/</a:t>
            </a:r>
            <a:endParaRPr sz="2800">
              <a:solidFill>
                <a:srgbClr val="0000FF"/>
              </a:solidFill>
            </a:endParaRPr>
          </a:p>
          <a:p>
            <a:pPr marL="300037" lvl="0" indent="-300037">
              <a:spcBef>
                <a:spcPts val="600"/>
              </a:spcBef>
              <a:buChar char=""/>
              <a:defRPr sz="1800">
                <a:solidFill>
                  <a:srgbClr val="000000"/>
                </a:solidFill>
              </a:defRPr>
            </a:pPr>
            <a:r>
              <a:rPr sz="2800"/>
              <a:t>He [Page] found that the human Y chromosome contains only 19 of the 600 genes it once shared with the X chromosome.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35">
                                            <p:bg/>
                                          </p:spTgt>
                                        </p:tgtEl>
                                        <p:attrNameLst>
                                          <p:attrName>style.visibility</p:attrName>
                                        </p:attrNameLst>
                                      </p:cBhvr>
                                      <p:to>
                                        <p:strVal val="visible"/>
                                      </p:to>
                                    </p:set>
                                    <p:animEffect transition="in" filter="wipe(left)">
                                      <p:cBhvr>
                                        <p:cTn id="7" dur="500"/>
                                        <p:tgtEl>
                                          <p:spTgt spid="35">
                                            <p:bg/>
                                          </p:spTgt>
                                        </p:tgtEl>
                                      </p:cBhvr>
                                    </p:animEffect>
                                  </p:childTnLst>
                                </p:cTn>
                              </p:par>
                              <p:par>
                                <p:cTn id="8" presetID="22" presetClass="entr" presetSubtype="8" fill="hold" grpId="1">
                                  <p:stCondLst>
                                    <p:cond delay="0"/>
                                  </p:stCondLst>
                                  <p:iterate>
                                    <p:tmAbs val="0"/>
                                  </p:iterate>
                                  <p:childTnLst>
                                    <p:set>
                                      <p:cBhvr>
                                        <p:cTn id="9" fill="hold"/>
                                        <p:tgtEl>
                                          <p:spTgt spid="35">
                                            <p:txEl>
                                              <p:pRg st="0" end="0"/>
                                            </p:txEl>
                                          </p:spTgt>
                                        </p:tgtEl>
                                        <p:attrNameLst>
                                          <p:attrName>style.visibility</p:attrName>
                                        </p:attrNameLst>
                                      </p:cBhvr>
                                      <p:to>
                                        <p:strVal val="visible"/>
                                      </p:to>
                                    </p:set>
                                    <p:animEffect transition="in" filter="wipe(left)">
                                      <p:cBhvr>
                                        <p:cTn id="10" dur="500"/>
                                        <p:tgtEl>
                                          <p:spTgt spid="3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1" nodeType="clickEffect">
                                  <p:stCondLst>
                                    <p:cond delay="0"/>
                                  </p:stCondLst>
                                  <p:iterate>
                                    <p:tmAbs val="0"/>
                                  </p:iterate>
                                  <p:childTnLst>
                                    <p:set>
                                      <p:cBhvr>
                                        <p:cTn id="14" fill="hold"/>
                                        <p:tgtEl>
                                          <p:spTgt spid="35">
                                            <p:txEl>
                                              <p:pRg st="1" end="1"/>
                                            </p:txEl>
                                          </p:spTgt>
                                        </p:tgtEl>
                                        <p:attrNameLst>
                                          <p:attrName>style.visibility</p:attrName>
                                        </p:attrNameLst>
                                      </p:cBhvr>
                                      <p:to>
                                        <p:strVal val="visible"/>
                                      </p:to>
                                    </p:set>
                                    <p:animEffect transition="in" filter="wipe(left)">
                                      <p:cBhvr>
                                        <p:cTn id="15" dur="500"/>
                                        <p:tgtEl>
                                          <p:spTgt spid="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1" build="p" bldLvl="5"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hape 37"/>
          <p:cNvSpPr>
            <a:spLocks noGrp="1"/>
          </p:cNvSpPr>
          <p:nvPr>
            <p:ph type="title" idx="4294967295"/>
          </p:nvPr>
        </p:nvSpPr>
        <p:spPr>
          <a:xfrm>
            <a:off x="685800" y="609599"/>
            <a:ext cx="7772400" cy="11430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a:solidFill>
                  <a:srgbClr val="011892"/>
                </a:solidFill>
              </a:defRPr>
            </a:lvl1pPr>
          </a:lstStyle>
          <a:p>
            <a:pPr lvl="0">
              <a:defRPr sz="1800">
                <a:solidFill>
                  <a:srgbClr val="000000"/>
                </a:solidFill>
              </a:defRPr>
            </a:pPr>
            <a:r>
              <a:rPr sz="4400">
                <a:solidFill>
                  <a:srgbClr val="011892"/>
                </a:solidFill>
              </a:rPr>
              <a:t>Nature News</a:t>
            </a:r>
          </a:p>
        </p:txBody>
      </p:sp>
      <p:sp>
        <p:nvSpPr>
          <p:cNvPr id="38" name="Shape 38"/>
          <p:cNvSpPr>
            <a:spLocks noGrp="1"/>
          </p:cNvSpPr>
          <p:nvPr>
            <p:ph type="body" idx="4294967295"/>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marL="342900" lvl="0" indent="-342900">
              <a:lnSpc>
                <a:spcPct val="90000"/>
              </a:lnSpc>
              <a:spcBef>
                <a:spcPts val="600"/>
              </a:spcBef>
              <a:buChar char=""/>
              <a:defRPr sz="1800">
                <a:solidFill>
                  <a:srgbClr val="000000"/>
                </a:solidFill>
              </a:defRPr>
            </a:pPr>
            <a:r>
              <a:rPr sz="3200"/>
              <a:t>The common chimp (</a:t>
            </a:r>
            <a:r>
              <a:rPr sz="3200" i="1"/>
              <a:t>Pan troglodytes</a:t>
            </a:r>
            <a:r>
              <a:rPr sz="3200"/>
              <a:t>) and human Y chromosomes are "horrendously different from each other", says David Page of the Whitehead Institute for Biomedical Research in Cambridge, Massachusetts, who led the work. "It looks like there's been a dramatic renovation or reinvention of the Y chromosome in the chimpanzee and human lineages.”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38">
                                            <p:bg/>
                                          </p:spTgt>
                                        </p:tgtEl>
                                        <p:attrNameLst>
                                          <p:attrName>style.visibility</p:attrName>
                                        </p:attrNameLst>
                                      </p:cBhvr>
                                      <p:to>
                                        <p:strVal val="visible"/>
                                      </p:to>
                                    </p:set>
                                    <p:animEffect transition="in" filter="wipe(left)">
                                      <p:cBhvr>
                                        <p:cTn id="7" dur="500"/>
                                        <p:tgtEl>
                                          <p:spTgt spid="38">
                                            <p:bg/>
                                          </p:spTgt>
                                        </p:tgtEl>
                                      </p:cBhvr>
                                    </p:animEffect>
                                  </p:childTnLst>
                                </p:cTn>
                              </p:par>
                              <p:par>
                                <p:cTn id="8" presetID="22" presetClass="entr" presetSubtype="8" fill="hold" grpId="1">
                                  <p:stCondLst>
                                    <p:cond delay="0"/>
                                  </p:stCondLst>
                                  <p:iterate>
                                    <p:tmAbs val="0"/>
                                  </p:iterate>
                                  <p:childTnLst>
                                    <p:set>
                                      <p:cBhvr>
                                        <p:cTn id="9" fill="hold"/>
                                        <p:tgtEl>
                                          <p:spTgt spid="38">
                                            <p:txEl>
                                              <p:pRg st="0" end="0"/>
                                            </p:txEl>
                                          </p:spTgt>
                                        </p:tgtEl>
                                        <p:attrNameLst>
                                          <p:attrName>style.visibility</p:attrName>
                                        </p:attrNameLst>
                                      </p:cBhvr>
                                      <p:to>
                                        <p:strVal val="visible"/>
                                      </p:to>
                                    </p:set>
                                    <p:animEffect transition="in" filter="wipe(left)">
                                      <p:cBhvr>
                                        <p:cTn id="10" dur="500"/>
                                        <p:tgtEl>
                                          <p:spTgt spid="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1" build="p" bldLvl="5"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hape 40"/>
          <p:cNvSpPr>
            <a:spLocks noGrp="1"/>
          </p:cNvSpPr>
          <p:nvPr>
            <p:ph type="title" idx="4294967295"/>
          </p:nvPr>
        </p:nvSpPr>
        <p:spPr>
          <a:xfrm>
            <a:off x="685800" y="609599"/>
            <a:ext cx="7772400" cy="11430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a:solidFill>
                  <a:srgbClr val="011892"/>
                </a:solidFill>
              </a:defRPr>
            </a:lvl1pPr>
          </a:lstStyle>
          <a:p>
            <a:pPr lvl="0">
              <a:defRPr sz="1800">
                <a:solidFill>
                  <a:srgbClr val="000000"/>
                </a:solidFill>
              </a:defRPr>
            </a:pPr>
            <a:r>
              <a:rPr sz="4400">
                <a:solidFill>
                  <a:srgbClr val="011892"/>
                </a:solidFill>
              </a:rPr>
              <a:t>Nature Article</a:t>
            </a:r>
          </a:p>
        </p:txBody>
      </p:sp>
      <p:sp>
        <p:nvSpPr>
          <p:cNvPr id="41" name="Shape 41"/>
          <p:cNvSpPr>
            <a:spLocks noGrp="1"/>
          </p:cNvSpPr>
          <p:nvPr>
            <p:ph type="body" idx="4294967295"/>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marL="329184" lvl="0" indent="-329184" defTabSz="877823">
              <a:buChar char=""/>
              <a:defRPr sz="1800">
                <a:solidFill>
                  <a:srgbClr val="000000"/>
                </a:solidFill>
              </a:defRPr>
            </a:pPr>
            <a:r>
              <a:rPr sz="3072"/>
              <a:t>Our laboratories previously demonstrated that the human MSY </a:t>
            </a:r>
            <a:r>
              <a:rPr sz="3072">
                <a:solidFill>
                  <a:srgbClr val="009051"/>
                </a:solidFill>
              </a:rPr>
              <a:t>[male-specific Y]</a:t>
            </a:r>
            <a:r>
              <a:rPr sz="3072"/>
              <a:t> euchromatin </a:t>
            </a:r>
            <a:r>
              <a:rPr sz="3072">
                <a:solidFill>
                  <a:srgbClr val="009051"/>
                </a:solidFill>
              </a:rPr>
              <a:t>[chromosome material] </a:t>
            </a:r>
            <a:r>
              <a:rPr sz="3072"/>
              <a:t>is largely comprised of two sequence classes: ampliconic and X-degenerate</a:t>
            </a:r>
            <a:r>
              <a:rPr sz="3072" baseline="29916"/>
              <a:t>13</a:t>
            </a:r>
            <a:r>
              <a:rPr sz="3072"/>
              <a:t>. We find that the same two sequence classes dominate the chimpanzee MSY euchromatin (Fig. 1A, B), and thus the same was likely true in the common ancestor.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41">
                                            <p:bg/>
                                          </p:spTgt>
                                        </p:tgtEl>
                                        <p:attrNameLst>
                                          <p:attrName>style.visibility</p:attrName>
                                        </p:attrNameLst>
                                      </p:cBhvr>
                                      <p:to>
                                        <p:strVal val="visible"/>
                                      </p:to>
                                    </p:set>
                                    <p:animEffect transition="in" filter="wipe(left)">
                                      <p:cBhvr>
                                        <p:cTn id="7" dur="500"/>
                                        <p:tgtEl>
                                          <p:spTgt spid="41">
                                            <p:bg/>
                                          </p:spTgt>
                                        </p:tgtEl>
                                      </p:cBhvr>
                                    </p:animEffect>
                                  </p:childTnLst>
                                </p:cTn>
                              </p:par>
                              <p:par>
                                <p:cTn id="8" presetID="22" presetClass="entr" presetSubtype="8" fill="hold" grpId="1">
                                  <p:stCondLst>
                                    <p:cond delay="0"/>
                                  </p:stCondLst>
                                  <p:iterate>
                                    <p:tmAbs val="0"/>
                                  </p:iterate>
                                  <p:childTnLst>
                                    <p:set>
                                      <p:cBhvr>
                                        <p:cTn id="9" fill="hold"/>
                                        <p:tgtEl>
                                          <p:spTgt spid="41">
                                            <p:txEl>
                                              <p:pRg st="0" end="0"/>
                                            </p:txEl>
                                          </p:spTgt>
                                        </p:tgtEl>
                                        <p:attrNameLst>
                                          <p:attrName>style.visibility</p:attrName>
                                        </p:attrNameLst>
                                      </p:cBhvr>
                                      <p:to>
                                        <p:strVal val="visible"/>
                                      </p:to>
                                    </p:set>
                                    <p:animEffect transition="in" filter="wipe(left)">
                                      <p:cBhvr>
                                        <p:cTn id="10" dur="500"/>
                                        <p:tgtEl>
                                          <p:spTgt spid="4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1" build="p" bldLvl="5"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hape 43"/>
          <p:cNvSpPr>
            <a:spLocks noGrp="1"/>
          </p:cNvSpPr>
          <p:nvPr>
            <p:ph type="title" idx="4294967295"/>
          </p:nvPr>
        </p:nvSpPr>
        <p:spPr>
          <a:xfrm>
            <a:off x="685800" y="609599"/>
            <a:ext cx="7772400" cy="11430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a:solidFill>
                  <a:srgbClr val="011892"/>
                </a:solidFill>
              </a:defRPr>
            </a:lvl1pPr>
          </a:lstStyle>
          <a:p>
            <a:pPr lvl="0">
              <a:defRPr sz="1800">
                <a:solidFill>
                  <a:srgbClr val="000000"/>
                </a:solidFill>
              </a:defRPr>
            </a:pPr>
            <a:r>
              <a:rPr sz="4400">
                <a:solidFill>
                  <a:srgbClr val="011892"/>
                </a:solidFill>
              </a:rPr>
              <a:t>Nature Article</a:t>
            </a:r>
          </a:p>
        </p:txBody>
      </p:sp>
      <p:sp>
        <p:nvSpPr>
          <p:cNvPr id="44" name="Shape 44"/>
          <p:cNvSpPr>
            <a:spLocks noGrp="1"/>
          </p:cNvSpPr>
          <p:nvPr>
            <p:ph type="body" idx="4294967295"/>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marL="301752" lvl="0" indent="-301752" defTabSz="804672">
              <a:spcBef>
                <a:spcPts val="500"/>
              </a:spcBef>
              <a:buSzTx/>
              <a:buNone/>
              <a:defRPr sz="1800">
                <a:solidFill>
                  <a:srgbClr val="000000"/>
                </a:solidFill>
              </a:defRPr>
            </a:pPr>
            <a:r>
              <a:rPr sz="2288"/>
              <a:t>	The ampliconic segments are composed of large, nearly identical repeat units, most often arrayed as palindromes, </a:t>
            </a:r>
            <a:r>
              <a:rPr sz="2288">
                <a:solidFill>
                  <a:srgbClr val="008F00"/>
                </a:solidFill>
              </a:rPr>
              <a:t>[or stretches of DNA that read the same both ways]</a:t>
            </a:r>
            <a:r>
              <a:rPr sz="2288"/>
              <a:t> and they harbor multi-copy gene families expressed predominantly or exclusively in the testis</a:t>
            </a:r>
            <a:r>
              <a:rPr sz="2288" baseline="29727"/>
              <a:t>13</a:t>
            </a:r>
            <a:r>
              <a:rPr sz="2288"/>
              <a:t> (Supplementary Fig. 6 and 7). By contrast, the X-degenerate segments are dotted with single-copy homologs of X-linked genes </a:t>
            </a:r>
            <a:r>
              <a:rPr sz="2288">
                <a:solidFill>
                  <a:srgbClr val="008F00"/>
                </a:solidFill>
              </a:rPr>
              <a:t>[or stretches of DNA that can be aligned with genes on the X chromosome]</a:t>
            </a:r>
            <a:r>
              <a:rPr sz="2288"/>
              <a:t>. These single-copy MSY genes, most of which are expressed ubiquitously, are surviving relics of ancient autosomes </a:t>
            </a:r>
            <a:r>
              <a:rPr sz="2288">
                <a:solidFill>
                  <a:srgbClr val="008F00"/>
                </a:solidFill>
              </a:rPr>
              <a:t>[or chromosomes that are not sex chromosomes] </a:t>
            </a:r>
            <a:r>
              <a:rPr sz="2288"/>
              <a:t>from which the X and Y chromosomes evolved</a:t>
            </a:r>
            <a:r>
              <a:rPr sz="2288" baseline="29727"/>
              <a:t>2</a:t>
            </a:r>
            <a:r>
              <a:rPr sz="2288"/>
              <a: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44">
                                            <p:bg/>
                                          </p:spTgt>
                                        </p:tgtEl>
                                        <p:attrNameLst>
                                          <p:attrName>style.visibility</p:attrName>
                                        </p:attrNameLst>
                                      </p:cBhvr>
                                      <p:to>
                                        <p:strVal val="visible"/>
                                      </p:to>
                                    </p:set>
                                    <p:animEffect transition="in" filter="wipe(left)">
                                      <p:cBhvr>
                                        <p:cTn id="7" dur="500"/>
                                        <p:tgtEl>
                                          <p:spTgt spid="44">
                                            <p:bg/>
                                          </p:spTgt>
                                        </p:tgtEl>
                                      </p:cBhvr>
                                    </p:animEffect>
                                  </p:childTnLst>
                                </p:cTn>
                              </p:par>
                              <p:par>
                                <p:cTn id="8" presetID="22" presetClass="entr" presetSubtype="8" fill="hold" grpId="1">
                                  <p:stCondLst>
                                    <p:cond delay="0"/>
                                  </p:stCondLst>
                                  <p:iterate>
                                    <p:tmAbs val="0"/>
                                  </p:iterate>
                                  <p:childTnLst>
                                    <p:set>
                                      <p:cBhvr>
                                        <p:cTn id="9" fill="hold"/>
                                        <p:tgtEl>
                                          <p:spTgt spid="44">
                                            <p:txEl>
                                              <p:pRg st="0" end="0"/>
                                            </p:txEl>
                                          </p:spTgt>
                                        </p:tgtEl>
                                        <p:attrNameLst>
                                          <p:attrName>style.visibility</p:attrName>
                                        </p:attrNameLst>
                                      </p:cBhvr>
                                      <p:to>
                                        <p:strVal val="visible"/>
                                      </p:to>
                                    </p:set>
                                    <p:animEffect transition="in" filter="wipe(left)">
                                      <p:cBhvr>
                                        <p:cTn id="10" dur="500"/>
                                        <p:tgtEl>
                                          <p:spTgt spid="4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1" build="p" bldLvl="5"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6"/>
          <p:cNvSpPr>
            <a:spLocks noGrp="1"/>
          </p:cNvSpPr>
          <p:nvPr>
            <p:ph type="title" idx="4294967295"/>
          </p:nvPr>
        </p:nvSpPr>
        <p:spPr>
          <a:xfrm>
            <a:off x="685800" y="609599"/>
            <a:ext cx="7772400" cy="11430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a:solidFill>
                  <a:srgbClr val="011892"/>
                </a:solidFill>
              </a:defRPr>
            </a:lvl1pPr>
          </a:lstStyle>
          <a:p>
            <a:pPr lvl="0">
              <a:defRPr sz="1800">
                <a:solidFill>
                  <a:srgbClr val="000000"/>
                </a:solidFill>
              </a:defRPr>
            </a:pPr>
            <a:r>
              <a:rPr sz="4400">
                <a:solidFill>
                  <a:srgbClr val="011892"/>
                </a:solidFill>
              </a:rPr>
              <a:t>Nature Article</a:t>
            </a:r>
          </a:p>
        </p:txBody>
      </p:sp>
      <p:sp>
        <p:nvSpPr>
          <p:cNvPr id="47" name="Shape 47"/>
          <p:cNvSpPr>
            <a:spLocks noGrp="1"/>
          </p:cNvSpPr>
          <p:nvPr>
            <p:ph type="body" idx="4294967295"/>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marL="325754" lvl="0" indent="-325754" defTabSz="868680">
              <a:lnSpc>
                <a:spcPct val="90000"/>
              </a:lnSpc>
              <a:spcBef>
                <a:spcPts val="600"/>
              </a:spcBef>
              <a:buSzTx/>
              <a:buNone/>
              <a:defRPr sz="1800">
                <a:solidFill>
                  <a:srgbClr val="000000"/>
                </a:solidFill>
              </a:defRPr>
            </a:pPr>
            <a:r>
              <a:rPr sz="2660"/>
              <a:t>	Together, the ampliconic and X-degenerate sequences comprise the bulk of the MSY euchromatin </a:t>
            </a:r>
            <a:r>
              <a:rPr sz="2470">
                <a:solidFill>
                  <a:srgbClr val="008F00"/>
                </a:solidFill>
              </a:rPr>
              <a:t>[or chromosome material]</a:t>
            </a:r>
            <a:r>
              <a:rPr sz="2660"/>
              <a:t> in both chimpanzee and human (Fig. 1B). A third sequence class in the human MSY euchromatin – the X-transposed sequences </a:t>
            </a:r>
            <a:r>
              <a:rPr sz="2470">
                <a:solidFill>
                  <a:srgbClr val="008F00"/>
                </a:solidFill>
              </a:rPr>
              <a:t>[defined below]</a:t>
            </a:r>
            <a:r>
              <a:rPr sz="2660"/>
              <a:t> – has no counterpart in the chimpanzee MSY. The presence of these sequences in the human MSY is the result of an X-to-Y transposition that occurred in the human lineage after its divergence from the chimpanzee lineage</a:t>
            </a:r>
            <a:r>
              <a:rPr sz="2660" baseline="29894"/>
              <a:t>14</a:t>
            </a:r>
            <a:r>
              <a:rPr sz="2660"/>
              <a:t>.</a:t>
            </a:r>
          </a:p>
          <a:p>
            <a:pPr marL="285035" lvl="0" indent="-285035" defTabSz="868680">
              <a:lnSpc>
                <a:spcPct val="90000"/>
              </a:lnSpc>
              <a:spcBef>
                <a:spcPts val="600"/>
              </a:spcBef>
              <a:buChar char=""/>
              <a:defRPr sz="1800">
                <a:solidFill>
                  <a:srgbClr val="000000"/>
                </a:solidFill>
              </a:defRPr>
            </a:pPr>
            <a:r>
              <a:rPr sz="2660">
                <a:solidFill>
                  <a:srgbClr val="4F8F00"/>
                </a:solidFill>
              </a:rPr>
              <a: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47">
                                            <p:bg/>
                                          </p:spTgt>
                                        </p:tgtEl>
                                        <p:attrNameLst>
                                          <p:attrName>style.visibility</p:attrName>
                                        </p:attrNameLst>
                                      </p:cBhvr>
                                      <p:to>
                                        <p:strVal val="visible"/>
                                      </p:to>
                                    </p:set>
                                    <p:animEffect transition="in" filter="wipe(left)">
                                      <p:cBhvr>
                                        <p:cTn id="7" dur="500"/>
                                        <p:tgtEl>
                                          <p:spTgt spid="47">
                                            <p:bg/>
                                          </p:spTgt>
                                        </p:tgtEl>
                                      </p:cBhvr>
                                    </p:animEffect>
                                  </p:childTnLst>
                                </p:cTn>
                              </p:par>
                              <p:par>
                                <p:cTn id="8" presetID="22" presetClass="entr" presetSubtype="8" fill="hold" grpId="1">
                                  <p:stCondLst>
                                    <p:cond delay="0"/>
                                  </p:stCondLst>
                                  <p:iterate>
                                    <p:tmAbs val="0"/>
                                  </p:iterate>
                                  <p:childTnLst>
                                    <p:set>
                                      <p:cBhvr>
                                        <p:cTn id="9" fill="hold"/>
                                        <p:tgtEl>
                                          <p:spTgt spid="47">
                                            <p:txEl>
                                              <p:pRg st="0" end="0"/>
                                            </p:txEl>
                                          </p:spTgt>
                                        </p:tgtEl>
                                        <p:attrNameLst>
                                          <p:attrName>style.visibility</p:attrName>
                                        </p:attrNameLst>
                                      </p:cBhvr>
                                      <p:to>
                                        <p:strVal val="visible"/>
                                      </p:to>
                                    </p:set>
                                    <p:animEffect transition="in" filter="wipe(left)">
                                      <p:cBhvr>
                                        <p:cTn id="10" dur="500"/>
                                        <p:tgtEl>
                                          <p:spTgt spid="4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1" nodeType="clickEffect">
                                  <p:stCondLst>
                                    <p:cond delay="0"/>
                                  </p:stCondLst>
                                  <p:iterate>
                                    <p:tmAbs val="0"/>
                                  </p:iterate>
                                  <p:childTnLst>
                                    <p:set>
                                      <p:cBhvr>
                                        <p:cTn id="14" fill="hold"/>
                                        <p:tgtEl>
                                          <p:spTgt spid="47">
                                            <p:txEl>
                                              <p:pRg st="1" end="1"/>
                                            </p:txEl>
                                          </p:spTgt>
                                        </p:tgtEl>
                                        <p:attrNameLst>
                                          <p:attrName>style.visibility</p:attrName>
                                        </p:attrNameLst>
                                      </p:cBhvr>
                                      <p:to>
                                        <p:strVal val="visible"/>
                                      </p:to>
                                    </p:set>
                                    <p:animEffect transition="in" filter="wipe(left)">
                                      <p:cBhvr>
                                        <p:cTn id="15" dur="500"/>
                                        <p:tgtEl>
                                          <p:spTgt spid="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1" build="p" bldLvl="5"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hape 49"/>
          <p:cNvSpPr>
            <a:spLocks noGrp="1"/>
          </p:cNvSpPr>
          <p:nvPr>
            <p:ph type="title" idx="4294967295"/>
          </p:nvPr>
        </p:nvSpPr>
        <p:spPr>
          <a:xfrm>
            <a:off x="685800" y="609599"/>
            <a:ext cx="7772400" cy="11430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a:solidFill>
                  <a:srgbClr val="011892"/>
                </a:solidFill>
              </a:defRPr>
            </a:lvl1pPr>
          </a:lstStyle>
          <a:p>
            <a:pPr lvl="0">
              <a:defRPr sz="1800">
                <a:solidFill>
                  <a:srgbClr val="000000"/>
                </a:solidFill>
              </a:defRPr>
            </a:pPr>
            <a:r>
              <a:rPr sz="4400">
                <a:solidFill>
                  <a:srgbClr val="011892"/>
                </a:solidFill>
              </a:rPr>
              <a:t>Nature Article</a:t>
            </a:r>
          </a:p>
        </p:txBody>
      </p:sp>
      <p:sp>
        <p:nvSpPr>
          <p:cNvPr id="50" name="Shape 50"/>
          <p:cNvSpPr>
            <a:spLocks noGrp="1"/>
          </p:cNvSpPr>
          <p:nvPr>
            <p:ph type="body" idx="4294967295"/>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marL="257175" lvl="0" indent="-257175">
              <a:lnSpc>
                <a:spcPct val="90000"/>
              </a:lnSpc>
              <a:spcBef>
                <a:spcPts val="500"/>
              </a:spcBef>
              <a:buChar char=""/>
              <a:defRPr sz="1800">
                <a:solidFill>
                  <a:srgbClr val="000000"/>
                </a:solidFill>
              </a:defRPr>
            </a:pPr>
            <a:r>
              <a:rPr sz="2400"/>
              <a:t>Given that primate sex chromosomes are hundreds of millions of years old</a:t>
            </a:r>
            <a:r>
              <a:rPr sz="2400" baseline="30000"/>
              <a:t>2</a:t>
            </a:r>
            <a:r>
              <a:rPr sz="2400"/>
              <a:t>, theories of decelerating decay would predict that the chimpanzee and human MSYs should have changed little since the separation of these two lineages just six million years ago. To test this prediction, we aligned and compared the nucleotide sequences of the chimpanzee and human MSYs (Supplementary File 3). As expected, we found that the degree of similarity between orthologous </a:t>
            </a:r>
            <a:r>
              <a:rPr sz="2400">
                <a:solidFill>
                  <a:srgbClr val="008F00"/>
                </a:solidFill>
              </a:rPr>
              <a:t>[comparable or alignable] </a:t>
            </a:r>
            <a:r>
              <a:rPr sz="2400"/>
              <a:t>chimpanzee and human MSY sequences (98.3% nucleotide identity) differs only modestly from that reported when comparing the rest of the chimpanzee and human genomes (98.8%)</a:t>
            </a:r>
            <a:r>
              <a:rPr sz="2400" baseline="30000"/>
              <a:t>15</a:t>
            </a:r>
            <a:r>
              <a:rPr sz="2400"/>
              <a: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50">
                                            <p:bg/>
                                          </p:spTgt>
                                        </p:tgtEl>
                                        <p:attrNameLst>
                                          <p:attrName>style.visibility</p:attrName>
                                        </p:attrNameLst>
                                      </p:cBhvr>
                                      <p:to>
                                        <p:strVal val="visible"/>
                                      </p:to>
                                    </p:set>
                                    <p:animEffect transition="in" filter="wipe(left)">
                                      <p:cBhvr>
                                        <p:cTn id="7" dur="500"/>
                                        <p:tgtEl>
                                          <p:spTgt spid="50">
                                            <p:bg/>
                                          </p:spTgt>
                                        </p:tgtEl>
                                      </p:cBhvr>
                                    </p:animEffect>
                                  </p:childTnLst>
                                </p:cTn>
                              </p:par>
                              <p:par>
                                <p:cTn id="8" presetID="22" presetClass="entr" presetSubtype="8" fill="hold" grpId="1">
                                  <p:stCondLst>
                                    <p:cond delay="0"/>
                                  </p:stCondLst>
                                  <p:iterate>
                                    <p:tmAbs val="0"/>
                                  </p:iterate>
                                  <p:childTnLst>
                                    <p:set>
                                      <p:cBhvr>
                                        <p:cTn id="9" fill="hold"/>
                                        <p:tgtEl>
                                          <p:spTgt spid="50">
                                            <p:txEl>
                                              <p:pRg st="0" end="0"/>
                                            </p:txEl>
                                          </p:spTgt>
                                        </p:tgtEl>
                                        <p:attrNameLst>
                                          <p:attrName>style.visibility</p:attrName>
                                        </p:attrNameLst>
                                      </p:cBhvr>
                                      <p:to>
                                        <p:strVal val="visible"/>
                                      </p:to>
                                    </p:set>
                                    <p:animEffect transition="in" filter="wipe(left)">
                                      <p:cBhvr>
                                        <p:cTn id="10" dur="500"/>
                                        <p:tgtEl>
                                          <p:spTgt spid="5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1" build="p" bldLvl="5"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Shape 52"/>
          <p:cNvSpPr>
            <a:spLocks noGrp="1"/>
          </p:cNvSpPr>
          <p:nvPr>
            <p:ph type="title" idx="4294967295"/>
          </p:nvPr>
        </p:nvSpPr>
        <p:spPr>
          <a:xfrm>
            <a:off x="685800" y="609599"/>
            <a:ext cx="7772400" cy="11430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a:solidFill>
                  <a:srgbClr val="011892"/>
                </a:solidFill>
              </a:defRPr>
            </a:lvl1pPr>
          </a:lstStyle>
          <a:p>
            <a:pPr lvl="0">
              <a:defRPr sz="1800">
                <a:solidFill>
                  <a:srgbClr val="000000"/>
                </a:solidFill>
              </a:defRPr>
            </a:pPr>
            <a:r>
              <a:rPr sz="4400">
                <a:solidFill>
                  <a:srgbClr val="011892"/>
                </a:solidFill>
              </a:rPr>
              <a:t>Nature Article</a:t>
            </a:r>
          </a:p>
        </p:txBody>
      </p:sp>
      <p:sp>
        <p:nvSpPr>
          <p:cNvPr id="53" name="Shape 53"/>
          <p:cNvSpPr>
            <a:spLocks noGrp="1"/>
          </p:cNvSpPr>
          <p:nvPr>
            <p:ph type="body" idx="4294967295"/>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lvl="0">
              <a:lnSpc>
                <a:spcPct val="90000"/>
              </a:lnSpc>
              <a:spcBef>
                <a:spcPts val="600"/>
              </a:spcBef>
              <a:buSzTx/>
              <a:buNone/>
              <a:defRPr sz="1800">
                <a:solidFill>
                  <a:srgbClr val="000000"/>
                </a:solidFill>
              </a:defRPr>
            </a:pPr>
            <a:r>
              <a:rPr sz="2600"/>
              <a:t>	Surprisingly, however, &gt; 30% of chimpanzee MSY sequence has no homologous, alignable counterpart in the human MSY, and vice versa (Supplementary Fig. 8 and Supplementary Note 3). In this respect the MSY differs radically from the remainder of the genome, where &lt; 2% of chimpanzee euchromatic sequence lacks an homologous, alignable counterpart in humans, and vice versa</a:t>
            </a:r>
            <a:r>
              <a:rPr sz="2600" baseline="30076"/>
              <a:t>15</a:t>
            </a:r>
            <a:r>
              <a:rPr sz="2600"/>
              <a:t>. We conclude that, since the separation of the chimpanzee and human lineages, sequence gain and loss have been far more concentrated in the MSY than in the balance of the genome.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53">
                                            <p:bg/>
                                          </p:spTgt>
                                        </p:tgtEl>
                                        <p:attrNameLst>
                                          <p:attrName>style.visibility</p:attrName>
                                        </p:attrNameLst>
                                      </p:cBhvr>
                                      <p:to>
                                        <p:strVal val="visible"/>
                                      </p:to>
                                    </p:set>
                                    <p:animEffect transition="in" filter="wipe(left)">
                                      <p:cBhvr>
                                        <p:cTn id="7" dur="500"/>
                                        <p:tgtEl>
                                          <p:spTgt spid="53">
                                            <p:bg/>
                                          </p:spTgt>
                                        </p:tgtEl>
                                      </p:cBhvr>
                                    </p:animEffect>
                                  </p:childTnLst>
                                </p:cTn>
                              </p:par>
                              <p:par>
                                <p:cTn id="8" presetID="22" presetClass="entr" presetSubtype="8" fill="hold" grpId="1">
                                  <p:stCondLst>
                                    <p:cond delay="0"/>
                                  </p:stCondLst>
                                  <p:iterate>
                                    <p:tmAbs val="0"/>
                                  </p:iterate>
                                  <p:childTnLst>
                                    <p:set>
                                      <p:cBhvr>
                                        <p:cTn id="9" fill="hold"/>
                                        <p:tgtEl>
                                          <p:spTgt spid="53">
                                            <p:txEl>
                                              <p:pRg st="0" end="0"/>
                                            </p:txEl>
                                          </p:spTgt>
                                        </p:tgtEl>
                                        <p:attrNameLst>
                                          <p:attrName>style.visibility</p:attrName>
                                        </p:attrNameLst>
                                      </p:cBhvr>
                                      <p:to>
                                        <p:strVal val="visible"/>
                                      </p:to>
                                    </p:set>
                                    <p:animEffect transition="in" filter="wipe(left)">
                                      <p:cBhvr>
                                        <p:cTn id="10" dur="500"/>
                                        <p:tgtEl>
                                          <p:spTgt spid="5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1" build="p" bldLvl="5"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55"/>
          <p:cNvSpPr>
            <a:spLocks noGrp="1"/>
          </p:cNvSpPr>
          <p:nvPr>
            <p:ph type="title" idx="4294967295"/>
          </p:nvPr>
        </p:nvSpPr>
        <p:spPr>
          <a:xfrm>
            <a:off x="685800" y="609599"/>
            <a:ext cx="7772400" cy="11430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a:solidFill>
                  <a:srgbClr val="011892"/>
                </a:solidFill>
              </a:defRPr>
            </a:lvl1pPr>
          </a:lstStyle>
          <a:p>
            <a:pPr lvl="0">
              <a:defRPr sz="1800">
                <a:solidFill>
                  <a:srgbClr val="000000"/>
                </a:solidFill>
              </a:defRPr>
            </a:pPr>
            <a:r>
              <a:rPr sz="4400">
                <a:solidFill>
                  <a:srgbClr val="011892"/>
                </a:solidFill>
              </a:rPr>
              <a:t>Nature Article</a:t>
            </a:r>
          </a:p>
        </p:txBody>
      </p:sp>
      <p:sp>
        <p:nvSpPr>
          <p:cNvPr id="56" name="Shape 56"/>
          <p:cNvSpPr>
            <a:spLocks noGrp="1"/>
          </p:cNvSpPr>
          <p:nvPr>
            <p:ph type="body" idx="4294967295"/>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lvl="0">
              <a:lnSpc>
                <a:spcPct val="90000"/>
              </a:lnSpc>
              <a:spcBef>
                <a:spcPts val="600"/>
              </a:spcBef>
              <a:buChar char=""/>
              <a:defRPr sz="1800">
                <a:solidFill>
                  <a:srgbClr val="000000"/>
                </a:solidFill>
              </a:defRPr>
            </a:pPr>
            <a:r>
              <a:rPr sz="3200">
                <a:solidFill>
                  <a:srgbClr val="4F8F00"/>
                </a:solidFill>
              </a:rPr>
              <a:t>… … …</a:t>
            </a:r>
          </a:p>
          <a:p>
            <a:pPr marL="406400" lvl="0" indent="-406400">
              <a:lnSpc>
                <a:spcPct val="90000"/>
              </a:lnSpc>
              <a:spcBef>
                <a:spcPts val="500"/>
              </a:spcBef>
              <a:buChar char=""/>
              <a:defRPr sz="1800">
                <a:solidFill>
                  <a:srgbClr val="000000"/>
                </a:solidFill>
              </a:defRPr>
            </a:pPr>
            <a:r>
              <a:rPr sz="3200">
                <a:solidFill>
                  <a:srgbClr val="008F00"/>
                </a:solidFill>
              </a:rPr>
              <a:t>… </a:t>
            </a:r>
            <a:r>
              <a:rPr sz="3200"/>
              <a:t>Indeed, at six million years of separation, the difference in MSY gene content in chimpanzee and human is more comparable to the difference in autosomal </a:t>
            </a:r>
            <a:r>
              <a:rPr sz="3200">
                <a:solidFill>
                  <a:srgbClr val="008F00"/>
                </a:solidFill>
              </a:rPr>
              <a:t>[non-sex chromosome]</a:t>
            </a:r>
            <a:r>
              <a:rPr sz="3200"/>
              <a:t> gene content in chicken and human, at 310 million years of separation</a:t>
            </a:r>
            <a:r>
              <a:rPr sz="3200" baseline="30562"/>
              <a:t>26</a:t>
            </a:r>
            <a:r>
              <a:rPr sz="3200"/>
              <a: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56">
                                            <p:bg/>
                                          </p:spTgt>
                                        </p:tgtEl>
                                        <p:attrNameLst>
                                          <p:attrName>style.visibility</p:attrName>
                                        </p:attrNameLst>
                                      </p:cBhvr>
                                      <p:to>
                                        <p:strVal val="visible"/>
                                      </p:to>
                                    </p:set>
                                    <p:animEffect transition="in" filter="wipe(left)">
                                      <p:cBhvr>
                                        <p:cTn id="7" dur="500"/>
                                        <p:tgtEl>
                                          <p:spTgt spid="56">
                                            <p:bg/>
                                          </p:spTgt>
                                        </p:tgtEl>
                                      </p:cBhvr>
                                    </p:animEffect>
                                  </p:childTnLst>
                                </p:cTn>
                              </p:par>
                              <p:par>
                                <p:cTn id="8" presetID="22" presetClass="entr" presetSubtype="8" fill="hold" grpId="1">
                                  <p:stCondLst>
                                    <p:cond delay="0"/>
                                  </p:stCondLst>
                                  <p:iterate>
                                    <p:tmAbs val="0"/>
                                  </p:iterate>
                                  <p:childTnLst>
                                    <p:set>
                                      <p:cBhvr>
                                        <p:cTn id="9" fill="hold"/>
                                        <p:tgtEl>
                                          <p:spTgt spid="56">
                                            <p:txEl>
                                              <p:pRg st="0" end="0"/>
                                            </p:txEl>
                                          </p:spTgt>
                                        </p:tgtEl>
                                        <p:attrNameLst>
                                          <p:attrName>style.visibility</p:attrName>
                                        </p:attrNameLst>
                                      </p:cBhvr>
                                      <p:to>
                                        <p:strVal val="visible"/>
                                      </p:to>
                                    </p:set>
                                    <p:animEffect transition="in" filter="wipe(left)">
                                      <p:cBhvr>
                                        <p:cTn id="10" dur="500"/>
                                        <p:tgtEl>
                                          <p:spTgt spid="5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1" nodeType="clickEffect">
                                  <p:stCondLst>
                                    <p:cond delay="0"/>
                                  </p:stCondLst>
                                  <p:iterate>
                                    <p:tmAbs val="0"/>
                                  </p:iterate>
                                  <p:childTnLst>
                                    <p:set>
                                      <p:cBhvr>
                                        <p:cTn id="14" fill="hold"/>
                                        <p:tgtEl>
                                          <p:spTgt spid="56">
                                            <p:txEl>
                                              <p:pRg st="1" end="1"/>
                                            </p:txEl>
                                          </p:spTgt>
                                        </p:tgtEl>
                                        <p:attrNameLst>
                                          <p:attrName>style.visibility</p:attrName>
                                        </p:attrNameLst>
                                      </p:cBhvr>
                                      <p:to>
                                        <p:strVal val="visible"/>
                                      </p:to>
                                    </p:set>
                                    <p:animEffect transition="in" filter="wipe(left)">
                                      <p:cBhvr>
                                        <p:cTn id="15" dur="500"/>
                                        <p:tgtEl>
                                          <p:spTgt spid="5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1" build="p" bldLvl="5"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a:spLocks noGrp="1"/>
          </p:cNvSpPr>
          <p:nvPr>
            <p:ph type="title" idx="4294967295"/>
          </p:nvPr>
        </p:nvSpPr>
        <p:spPr>
          <a:xfrm>
            <a:off x="685800" y="609599"/>
            <a:ext cx="7772400" cy="11430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a:solidFill>
                  <a:srgbClr val="011892"/>
                </a:solidFill>
              </a:defRPr>
            </a:lvl1pPr>
          </a:lstStyle>
          <a:p>
            <a:pPr lvl="0">
              <a:defRPr sz="1800">
                <a:solidFill>
                  <a:srgbClr val="000000"/>
                </a:solidFill>
              </a:defRPr>
            </a:pPr>
            <a:r>
              <a:rPr sz="4400">
                <a:solidFill>
                  <a:srgbClr val="011892"/>
                </a:solidFill>
              </a:rPr>
              <a:t>Nature Article</a:t>
            </a:r>
          </a:p>
        </p:txBody>
      </p:sp>
      <p:sp>
        <p:nvSpPr>
          <p:cNvPr id="59" name="Shape 59"/>
          <p:cNvSpPr>
            <a:spLocks noGrp="1"/>
          </p:cNvSpPr>
          <p:nvPr>
            <p:ph type="body" idx="4294967295"/>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marL="267890" lvl="0" indent="-267890">
              <a:lnSpc>
                <a:spcPct val="90000"/>
              </a:lnSpc>
              <a:spcBef>
                <a:spcPts val="600"/>
              </a:spcBef>
              <a:buChar char=""/>
              <a:defRPr sz="1800">
                <a:solidFill>
                  <a:srgbClr val="000000"/>
                </a:solidFill>
              </a:defRPr>
            </a:pPr>
            <a:r>
              <a:rPr sz="2500"/>
              <a:t>We have conducted the first comprehensive comparison of Y chromosomes from two species, providing empirical insight into Y-chromosome evolution and a test of decelerating-decay theories. These theories elegantly account for the degeneration observed in neo-Y chromosomes recently evolved from autosomes</a:t>
            </a:r>
            <a:r>
              <a:rPr sz="2500" baseline="30000"/>
              <a:t>3-8</a:t>
            </a:r>
            <a:r>
              <a:rPr sz="2500"/>
              <a:t>. However, they did not predict and cannot account for the rapid divergence of the older, highly evolved chimpanzee and human MSYs described here. Instead, remodelling and regeneration have dominated chimpanzee and human MSY evolution during the past six million years.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59">
                                            <p:bg/>
                                          </p:spTgt>
                                        </p:tgtEl>
                                        <p:attrNameLst>
                                          <p:attrName>style.visibility</p:attrName>
                                        </p:attrNameLst>
                                      </p:cBhvr>
                                      <p:to>
                                        <p:strVal val="visible"/>
                                      </p:to>
                                    </p:set>
                                    <p:animEffect transition="in" filter="wipe(left)">
                                      <p:cBhvr>
                                        <p:cTn id="7" dur="500"/>
                                        <p:tgtEl>
                                          <p:spTgt spid="59">
                                            <p:bg/>
                                          </p:spTgt>
                                        </p:tgtEl>
                                      </p:cBhvr>
                                    </p:animEffect>
                                  </p:childTnLst>
                                </p:cTn>
                              </p:par>
                              <p:par>
                                <p:cTn id="8" presetID="22" presetClass="entr" presetSubtype="8" fill="hold" grpId="1">
                                  <p:stCondLst>
                                    <p:cond delay="0"/>
                                  </p:stCondLst>
                                  <p:iterate>
                                    <p:tmAbs val="0"/>
                                  </p:iterate>
                                  <p:childTnLst>
                                    <p:set>
                                      <p:cBhvr>
                                        <p:cTn id="9" fill="hold"/>
                                        <p:tgtEl>
                                          <p:spTgt spid="59">
                                            <p:txEl>
                                              <p:pRg st="0" end="0"/>
                                            </p:txEl>
                                          </p:spTgt>
                                        </p:tgtEl>
                                        <p:attrNameLst>
                                          <p:attrName>style.visibility</p:attrName>
                                        </p:attrNameLst>
                                      </p:cBhvr>
                                      <p:to>
                                        <p:strVal val="visible"/>
                                      </p:to>
                                    </p:set>
                                    <p:animEffect transition="in" filter="wipe(left)">
                                      <p:cBhvr>
                                        <p:cTn id="10" dur="500"/>
                                        <p:tgtEl>
                                          <p:spTgt spid="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1" build="p" bldLvl="5"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a:spLocks noGrp="1"/>
          </p:cNvSpPr>
          <p:nvPr>
            <p:ph type="title" idx="4294967295"/>
          </p:nvPr>
        </p:nvSpPr>
        <p:spPr>
          <a:xfrm>
            <a:off x="685800" y="609599"/>
            <a:ext cx="7772400" cy="11430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a:solidFill>
                  <a:srgbClr val="011892"/>
                </a:solidFill>
              </a:defRPr>
            </a:lvl1pPr>
          </a:lstStyle>
          <a:p>
            <a:pPr lvl="0">
              <a:defRPr sz="1800">
                <a:solidFill>
                  <a:srgbClr val="000000"/>
                </a:solidFill>
              </a:defRPr>
            </a:pPr>
            <a:r>
              <a:rPr sz="4400">
                <a:solidFill>
                  <a:srgbClr val="011892"/>
                </a:solidFill>
              </a:rPr>
              <a:t>Nature Article</a:t>
            </a:r>
          </a:p>
        </p:txBody>
      </p:sp>
      <p:sp>
        <p:nvSpPr>
          <p:cNvPr id="62" name="Shape 62"/>
          <p:cNvSpPr>
            <a:spLocks noGrp="1"/>
          </p:cNvSpPr>
          <p:nvPr>
            <p:ph type="body" idx="4294967295"/>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lvl="0">
              <a:lnSpc>
                <a:spcPct val="90000"/>
              </a:lnSpc>
              <a:spcBef>
                <a:spcPts val="500"/>
              </a:spcBef>
              <a:buSzTx/>
              <a:buNone/>
              <a:defRPr sz="1800">
                <a:solidFill>
                  <a:srgbClr val="000000"/>
                </a:solidFill>
              </a:defRPr>
            </a:pPr>
            <a:r>
              <a:rPr sz="2400"/>
              <a:t>	We suggest that this renovation, involving both architecture and genetic repertoire, was propelled by a combination of factors acting in synergy. Three of these factors distinguished the evolving hominid MSY from the bulk of the genome: 1) the highly disproportionate role of MSY genes – especially ampliconic gene families – in sperm production</a:t>
            </a:r>
            <a:r>
              <a:rPr sz="2400" baseline="30000"/>
              <a:t>13</a:t>
            </a:r>
            <a:r>
              <a:rPr sz="2400"/>
              <a:t>, 2) the brisk kinetics of ectopic recombination and resultant structural change in ampliconic regions</a:t>
            </a:r>
            <a:r>
              <a:rPr sz="2400" baseline="30000"/>
              <a:t>18</a:t>
            </a:r>
            <a:r>
              <a:rPr sz="2400"/>
              <a:t>, and 3) the absence of crossing over with a homolog, which creates the opportunity for a single advantageous mutation to dictate the MSY’s evolutionary fate (“genetic hitchhiking”)</a:t>
            </a:r>
            <a:r>
              <a:rPr sz="2400" baseline="30000"/>
              <a:t>1,3</a:t>
            </a:r>
            <a:r>
              <a:rPr sz="2400"/>
              <a: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62">
                                            <p:bg/>
                                          </p:spTgt>
                                        </p:tgtEl>
                                        <p:attrNameLst>
                                          <p:attrName>style.visibility</p:attrName>
                                        </p:attrNameLst>
                                      </p:cBhvr>
                                      <p:to>
                                        <p:strVal val="visible"/>
                                      </p:to>
                                    </p:set>
                                    <p:animEffect transition="in" filter="wipe(left)">
                                      <p:cBhvr>
                                        <p:cTn id="7" dur="500"/>
                                        <p:tgtEl>
                                          <p:spTgt spid="62">
                                            <p:bg/>
                                          </p:spTgt>
                                        </p:tgtEl>
                                      </p:cBhvr>
                                    </p:animEffect>
                                  </p:childTnLst>
                                </p:cTn>
                              </p:par>
                              <p:par>
                                <p:cTn id="8" presetID="22" presetClass="entr" presetSubtype="8" fill="hold" grpId="1">
                                  <p:stCondLst>
                                    <p:cond delay="0"/>
                                  </p:stCondLst>
                                  <p:iterate>
                                    <p:tmAbs val="0"/>
                                  </p:iterate>
                                  <p:childTnLst>
                                    <p:set>
                                      <p:cBhvr>
                                        <p:cTn id="9" fill="hold"/>
                                        <p:tgtEl>
                                          <p:spTgt spid="62">
                                            <p:txEl>
                                              <p:pRg st="0" end="0"/>
                                            </p:txEl>
                                          </p:spTgt>
                                        </p:tgtEl>
                                        <p:attrNameLst>
                                          <p:attrName>style.visibility</p:attrName>
                                        </p:attrNameLst>
                                      </p:cBhvr>
                                      <p:to>
                                        <p:strVal val="visible"/>
                                      </p:to>
                                    </p:set>
                                    <p:animEffect transition="in" filter="wipe(left)">
                                      <p:cBhvr>
                                        <p:cTn id="10" dur="500"/>
                                        <p:tgtEl>
                                          <p:spTgt spid="6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1" build="p" bldLvl="5"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hape 12"/>
          <p:cNvSpPr>
            <a:spLocks noGrp="1"/>
          </p:cNvSpPr>
          <p:nvPr>
            <p:ph type="title" idx="4294967295"/>
          </p:nvPr>
        </p:nvSpPr>
        <p:spPr>
          <a:xfrm>
            <a:off x="685800" y="609599"/>
            <a:ext cx="7772400" cy="11430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600">
                <a:solidFill>
                  <a:srgbClr val="011892"/>
                </a:solidFill>
              </a:defRPr>
            </a:lvl1pPr>
          </a:lstStyle>
          <a:p>
            <a:pPr lvl="0">
              <a:defRPr sz="1800">
                <a:solidFill>
                  <a:srgbClr val="000000"/>
                </a:solidFill>
              </a:defRPr>
            </a:pPr>
            <a:r>
              <a:rPr sz="3600">
                <a:solidFill>
                  <a:srgbClr val="011892"/>
                </a:solidFill>
              </a:rPr>
              <a:t>Y Chromosomes in Chimps and Humans</a:t>
            </a:r>
          </a:p>
        </p:txBody>
      </p:sp>
      <p:sp>
        <p:nvSpPr>
          <p:cNvPr id="13" name="Shape 13"/>
          <p:cNvSpPr>
            <a:spLocks noGrp="1"/>
          </p:cNvSpPr>
          <p:nvPr>
            <p:ph type="body" idx="4294967295"/>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marL="300037" lvl="0" indent="-300037">
              <a:spcBef>
                <a:spcPts val="600"/>
              </a:spcBef>
              <a:buChar char=""/>
              <a:defRPr sz="1800">
                <a:solidFill>
                  <a:srgbClr val="000000"/>
                </a:solidFill>
              </a:defRPr>
            </a:pPr>
            <a:r>
              <a:rPr sz="2800"/>
              <a:t>The common chimp (Pan troglodytes) and human Y chromosomes are "horrendously different from each other", says David Page of the Whitehead Institute for Biomedical Research in Cambridge, Massachusetts</a:t>
            </a:r>
          </a:p>
          <a:p>
            <a:pPr marL="300037" lvl="0" indent="-300037">
              <a:spcBef>
                <a:spcPts val="600"/>
              </a:spcBef>
              <a:buChar char=""/>
              <a:defRPr sz="1800">
                <a:solidFill>
                  <a:srgbClr val="000000"/>
                </a:solidFill>
              </a:defRPr>
            </a:pPr>
            <a:r>
              <a:rPr sz="2800"/>
              <a:t>The fickle Y chromosome:  Chimp genome reveals rapid rate of change.</a:t>
            </a:r>
          </a:p>
          <a:p>
            <a:pPr marL="300037" lvl="0" indent="-300037">
              <a:spcBef>
                <a:spcPts val="600"/>
              </a:spcBef>
              <a:buChar char=""/>
              <a:defRPr sz="1800">
                <a:solidFill>
                  <a:srgbClr val="000000"/>
                </a:solidFill>
              </a:defRPr>
            </a:pPr>
            <a:r>
              <a:rPr sz="2800">
                <a:solidFill>
                  <a:srgbClr val="0000FF"/>
                </a:solidFill>
                <a:hlinkClick r:id="rId2"/>
              </a:rPr>
              <a:t>http://www.nature.com/news/2010/100113/full/463149a.html</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13">
                                            <p:bg/>
                                          </p:spTgt>
                                        </p:tgtEl>
                                        <p:attrNameLst>
                                          <p:attrName>style.visibility</p:attrName>
                                        </p:attrNameLst>
                                      </p:cBhvr>
                                      <p:to>
                                        <p:strVal val="visible"/>
                                      </p:to>
                                    </p:set>
                                    <p:animEffect transition="in" filter="wipe(left)">
                                      <p:cBhvr>
                                        <p:cTn id="7" dur="500"/>
                                        <p:tgtEl>
                                          <p:spTgt spid="13">
                                            <p:bg/>
                                          </p:spTgt>
                                        </p:tgtEl>
                                      </p:cBhvr>
                                    </p:animEffect>
                                  </p:childTnLst>
                                </p:cTn>
                              </p:par>
                              <p:par>
                                <p:cTn id="8" presetID="22" presetClass="entr" presetSubtype="8" fill="hold" grpId="1">
                                  <p:stCondLst>
                                    <p:cond delay="0"/>
                                  </p:stCondLst>
                                  <p:iterate>
                                    <p:tmAbs val="0"/>
                                  </p:iterate>
                                  <p:childTnLst>
                                    <p:set>
                                      <p:cBhvr>
                                        <p:cTn id="9" fill="hold"/>
                                        <p:tgtEl>
                                          <p:spTgt spid="13">
                                            <p:txEl>
                                              <p:pRg st="0" end="0"/>
                                            </p:txEl>
                                          </p:spTgt>
                                        </p:tgtEl>
                                        <p:attrNameLst>
                                          <p:attrName>style.visibility</p:attrName>
                                        </p:attrNameLst>
                                      </p:cBhvr>
                                      <p:to>
                                        <p:strVal val="visible"/>
                                      </p:to>
                                    </p:set>
                                    <p:animEffect transition="in" filter="wipe(left)">
                                      <p:cBhvr>
                                        <p:cTn id="10" dur="500"/>
                                        <p:tgtEl>
                                          <p:spTgt spid="1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1" nodeType="clickEffect">
                                  <p:stCondLst>
                                    <p:cond delay="0"/>
                                  </p:stCondLst>
                                  <p:iterate>
                                    <p:tmAbs val="0"/>
                                  </p:iterate>
                                  <p:childTnLst>
                                    <p:set>
                                      <p:cBhvr>
                                        <p:cTn id="14" fill="hold"/>
                                        <p:tgtEl>
                                          <p:spTgt spid="13">
                                            <p:txEl>
                                              <p:pRg st="1" end="1"/>
                                            </p:txEl>
                                          </p:spTgt>
                                        </p:tgtEl>
                                        <p:attrNameLst>
                                          <p:attrName>style.visibility</p:attrName>
                                        </p:attrNameLst>
                                      </p:cBhvr>
                                      <p:to>
                                        <p:strVal val="visible"/>
                                      </p:to>
                                    </p:set>
                                    <p:animEffect transition="in" filter="wipe(left)">
                                      <p:cBhvr>
                                        <p:cTn id="15" dur="500"/>
                                        <p:tgtEl>
                                          <p:spTgt spid="1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1" nodeType="clickEffect">
                                  <p:stCondLst>
                                    <p:cond delay="0"/>
                                  </p:stCondLst>
                                  <p:iterate>
                                    <p:tmAbs val="0"/>
                                  </p:iterate>
                                  <p:childTnLst>
                                    <p:set>
                                      <p:cBhvr>
                                        <p:cTn id="19" fill="hold"/>
                                        <p:tgtEl>
                                          <p:spTgt spid="13">
                                            <p:txEl>
                                              <p:pRg st="2" end="2"/>
                                            </p:txEl>
                                          </p:spTgt>
                                        </p:tgtEl>
                                        <p:attrNameLst>
                                          <p:attrName>style.visibility</p:attrName>
                                        </p:attrNameLst>
                                      </p:cBhvr>
                                      <p:to>
                                        <p:strVal val="visible"/>
                                      </p:to>
                                    </p:set>
                                    <p:animEffect transition="in" filter="wipe(left)">
                                      <p:cBhvr>
                                        <p:cTn id="20"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1" build="p" bldLvl="5"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Shape 64"/>
          <p:cNvSpPr>
            <a:spLocks noGrp="1"/>
          </p:cNvSpPr>
          <p:nvPr>
            <p:ph type="title" idx="4294967295"/>
          </p:nvPr>
        </p:nvSpPr>
        <p:spPr>
          <a:xfrm>
            <a:off x="685800" y="609599"/>
            <a:ext cx="7772400" cy="11430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a:solidFill>
                  <a:srgbClr val="011892"/>
                </a:solidFill>
              </a:defRPr>
            </a:lvl1pPr>
          </a:lstStyle>
          <a:p>
            <a:pPr lvl="0">
              <a:defRPr sz="1800">
                <a:solidFill>
                  <a:srgbClr val="000000"/>
                </a:solidFill>
              </a:defRPr>
            </a:pPr>
            <a:r>
              <a:rPr sz="4400">
                <a:solidFill>
                  <a:srgbClr val="011892"/>
                </a:solidFill>
              </a:rPr>
              <a:t>Nature Article</a:t>
            </a:r>
          </a:p>
        </p:txBody>
      </p:sp>
      <p:sp>
        <p:nvSpPr>
          <p:cNvPr id="65" name="Shape 65"/>
          <p:cNvSpPr>
            <a:spLocks noGrp="1"/>
          </p:cNvSpPr>
          <p:nvPr>
            <p:ph type="body" idx="4294967295"/>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marL="342900" lvl="0" indent="-342900">
              <a:lnSpc>
                <a:spcPct val="90000"/>
              </a:lnSpc>
              <a:spcBef>
                <a:spcPts val="600"/>
              </a:spcBef>
              <a:buChar char=""/>
              <a:defRPr sz="1800">
                <a:solidFill>
                  <a:srgbClr val="000000"/>
                </a:solidFill>
              </a:defRPr>
            </a:pPr>
            <a:r>
              <a:rPr sz="3200">
                <a:solidFill>
                  <a:srgbClr val="008F00"/>
                </a:solidFill>
              </a:rPr>
              <a:t>…</a:t>
            </a:r>
            <a:r>
              <a:rPr sz="3200"/>
              <a:t> In the future, complete Y chromosome sequences from additional species will shed further light on these hypotheses.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65">
                                            <p:bg/>
                                          </p:spTgt>
                                        </p:tgtEl>
                                        <p:attrNameLst>
                                          <p:attrName>style.visibility</p:attrName>
                                        </p:attrNameLst>
                                      </p:cBhvr>
                                      <p:to>
                                        <p:strVal val="visible"/>
                                      </p:to>
                                    </p:set>
                                    <p:animEffect transition="in" filter="wipe(left)">
                                      <p:cBhvr>
                                        <p:cTn id="7" dur="500"/>
                                        <p:tgtEl>
                                          <p:spTgt spid="65">
                                            <p:bg/>
                                          </p:spTgt>
                                        </p:tgtEl>
                                      </p:cBhvr>
                                    </p:animEffect>
                                  </p:childTnLst>
                                </p:cTn>
                              </p:par>
                              <p:par>
                                <p:cTn id="8" presetID="22" presetClass="entr" presetSubtype="8" fill="hold" grpId="1">
                                  <p:stCondLst>
                                    <p:cond delay="0"/>
                                  </p:stCondLst>
                                  <p:iterate>
                                    <p:tmAbs val="0"/>
                                  </p:iterate>
                                  <p:childTnLst>
                                    <p:set>
                                      <p:cBhvr>
                                        <p:cTn id="9" fill="hold"/>
                                        <p:tgtEl>
                                          <p:spTgt spid="65">
                                            <p:txEl>
                                              <p:pRg st="0" end="0"/>
                                            </p:txEl>
                                          </p:spTgt>
                                        </p:tgtEl>
                                        <p:attrNameLst>
                                          <p:attrName>style.visibility</p:attrName>
                                        </p:attrNameLst>
                                      </p:cBhvr>
                                      <p:to>
                                        <p:strVal val="visible"/>
                                      </p:to>
                                    </p:set>
                                    <p:animEffect transition="in" filter="wipe(left)">
                                      <p:cBhvr>
                                        <p:cTn id="10" dur="500"/>
                                        <p:tgtEl>
                                          <p:spTgt spid="6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1" build="p" bldLvl="5" animBg="1"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 name="a01.jpg" descr="a01"/>
          <p:cNvPicPr/>
          <p:nvPr/>
        </p:nvPicPr>
        <p:blipFill>
          <a:blip r:embed="rId2">
            <a:extLst/>
          </a:blip>
          <a:stretch>
            <a:fillRect/>
          </a:stretch>
        </p:blipFill>
        <p:spPr>
          <a:xfrm>
            <a:off x="0" y="0"/>
            <a:ext cx="9144000" cy="6858000"/>
          </a:xfrm>
          <a:prstGeom prst="rect">
            <a:avLst/>
          </a:prstGeom>
          <a:ln w="12700">
            <a:miter lim="400000"/>
          </a:ln>
        </p:spPr>
      </p:pic>
      <p:sp>
        <p:nvSpPr>
          <p:cNvPr id="68" name="Shape 68"/>
          <p:cNvSpPr/>
          <p:nvPr/>
        </p:nvSpPr>
        <p:spPr>
          <a:xfrm>
            <a:off x="5824487" y="1841301"/>
            <a:ext cx="2904878" cy="634058"/>
          </a:xfrm>
          <a:prstGeom prst="roundRect">
            <a:avLst>
              <a:gd name="adj" fmla="val 30045"/>
            </a:avLst>
          </a:prstGeom>
          <a:ln w="76200">
            <a:solidFill>
              <a:srgbClr val="00D600"/>
            </a:solidFill>
          </a:ln>
        </p:spPr>
        <p:txBody>
          <a:bodyPr lIns="0" tIns="0" rIns="0" bIns="0"/>
          <a:lstStyle/>
          <a:p>
            <a:pPr lvl="0"/>
            <a:endParaRPr/>
          </a:p>
        </p:txBody>
      </p:sp>
      <p:grpSp>
        <p:nvGrpSpPr>
          <p:cNvPr id="72" name="Group 72"/>
          <p:cNvGrpSpPr/>
          <p:nvPr/>
        </p:nvGrpSpPr>
        <p:grpSpPr>
          <a:xfrm>
            <a:off x="439687" y="844351"/>
            <a:ext cx="8384829" cy="1751658"/>
            <a:chOff x="0" y="0"/>
            <a:chExt cx="8384827" cy="1751657"/>
          </a:xfrm>
        </p:grpSpPr>
        <p:sp>
          <p:nvSpPr>
            <p:cNvPr id="69" name="Shape 69"/>
            <p:cNvSpPr/>
            <p:nvPr/>
          </p:nvSpPr>
          <p:spPr>
            <a:xfrm>
              <a:off x="0" y="876300"/>
              <a:ext cx="155228" cy="875358"/>
            </a:xfrm>
            <a:prstGeom prst="roundRect">
              <a:avLst>
                <a:gd name="adj" fmla="val 35539"/>
              </a:avLst>
            </a:prstGeom>
            <a:noFill/>
            <a:ln w="76200" cap="flat">
              <a:solidFill>
                <a:srgbClr val="0000FF"/>
              </a:solidFill>
              <a:prstDash val="solid"/>
              <a:bevel/>
            </a:ln>
            <a:effectLst/>
          </p:spPr>
          <p:txBody>
            <a:bodyPr wrap="square" lIns="0" tIns="0" rIns="0" bIns="0" numCol="1" anchor="t">
              <a:noAutofit/>
            </a:bodyPr>
            <a:lstStyle/>
            <a:p>
              <a:pPr lvl="0"/>
              <a:endParaRPr/>
            </a:p>
          </p:txBody>
        </p:sp>
        <p:sp>
          <p:nvSpPr>
            <p:cNvPr id="70" name="Shape 70"/>
            <p:cNvSpPr/>
            <p:nvPr/>
          </p:nvSpPr>
          <p:spPr>
            <a:xfrm>
              <a:off x="8229600" y="876300"/>
              <a:ext cx="155228" cy="875358"/>
            </a:xfrm>
            <a:prstGeom prst="roundRect">
              <a:avLst>
                <a:gd name="adj" fmla="val 35539"/>
              </a:avLst>
            </a:prstGeom>
            <a:noFill/>
            <a:ln w="76200" cap="flat">
              <a:solidFill>
                <a:srgbClr val="0000FF"/>
              </a:solidFill>
              <a:prstDash val="solid"/>
              <a:bevel/>
            </a:ln>
            <a:effectLst/>
          </p:spPr>
          <p:txBody>
            <a:bodyPr wrap="square" lIns="0" tIns="0" rIns="0" bIns="0" numCol="1" anchor="t">
              <a:noAutofit/>
            </a:bodyPr>
            <a:lstStyle/>
            <a:p>
              <a:pPr lvl="0"/>
              <a:endParaRPr/>
            </a:p>
          </p:txBody>
        </p:sp>
        <p:sp>
          <p:nvSpPr>
            <p:cNvPr id="71" name="Shape 71"/>
            <p:cNvSpPr/>
            <p:nvPr/>
          </p:nvSpPr>
          <p:spPr>
            <a:xfrm>
              <a:off x="7251700" y="0"/>
              <a:ext cx="155228" cy="875358"/>
            </a:xfrm>
            <a:prstGeom prst="roundRect">
              <a:avLst>
                <a:gd name="adj" fmla="val 35539"/>
              </a:avLst>
            </a:prstGeom>
            <a:noFill/>
            <a:ln w="76200" cap="flat">
              <a:solidFill>
                <a:srgbClr val="0000FF"/>
              </a:solidFill>
              <a:prstDash val="solid"/>
              <a:bevel/>
            </a:ln>
            <a:effectLst/>
          </p:spPr>
          <p:txBody>
            <a:bodyPr wrap="square" lIns="0" tIns="0" rIns="0" bIns="0" numCol="1" anchor="t">
              <a:noAutofit/>
            </a:bodyPr>
            <a:lstStyle/>
            <a:p>
              <a:pPr lvl="0"/>
              <a:endParaRPr/>
            </a:p>
          </p:txBody>
        </p:sp>
      </p:grpSp>
      <p:grpSp>
        <p:nvGrpSpPr>
          <p:cNvPr id="75" name="Group 75"/>
          <p:cNvGrpSpPr/>
          <p:nvPr/>
        </p:nvGrpSpPr>
        <p:grpSpPr>
          <a:xfrm>
            <a:off x="579387" y="1841301"/>
            <a:ext cx="3963933" cy="4879463"/>
            <a:chOff x="0" y="0"/>
            <a:chExt cx="3963931" cy="4879461"/>
          </a:xfrm>
        </p:grpSpPr>
        <p:sp>
          <p:nvSpPr>
            <p:cNvPr id="73" name="Shape 73"/>
            <p:cNvSpPr/>
            <p:nvPr/>
          </p:nvSpPr>
          <p:spPr>
            <a:xfrm>
              <a:off x="2530233" y="3408763"/>
              <a:ext cx="1433699" cy="1470699"/>
            </a:xfrm>
            <a:custGeom>
              <a:avLst/>
              <a:gdLst/>
              <a:ahLst/>
              <a:cxnLst>
                <a:cxn ang="0">
                  <a:pos x="wd2" y="hd2"/>
                </a:cxn>
                <a:cxn ang="5400000">
                  <a:pos x="wd2" y="hd2"/>
                </a:cxn>
                <a:cxn ang="10800000">
                  <a:pos x="wd2" y="hd2"/>
                </a:cxn>
                <a:cxn ang="16200000">
                  <a:pos x="wd2" y="hd2"/>
                </a:cxn>
              </a:cxnLst>
              <a:rect l="0" t="0" r="r" b="b"/>
              <a:pathLst>
                <a:path w="21600" h="21497" extrusionOk="0">
                  <a:moveTo>
                    <a:pt x="13934" y="0"/>
                  </a:moveTo>
                  <a:lnTo>
                    <a:pt x="21600" y="21185"/>
                  </a:lnTo>
                  <a:cubicBezTo>
                    <a:pt x="18037" y="21585"/>
                    <a:pt x="14436" y="21600"/>
                    <a:pt x="10868" y="21229"/>
                  </a:cubicBezTo>
                  <a:cubicBezTo>
                    <a:pt x="7156" y="20843"/>
                    <a:pt x="3508" y="20043"/>
                    <a:pt x="0" y="18844"/>
                  </a:cubicBezTo>
                  <a:lnTo>
                    <a:pt x="13934" y="0"/>
                  </a:lnTo>
                  <a:close/>
                </a:path>
              </a:pathLst>
            </a:custGeom>
            <a:noFill/>
            <a:ln w="63500" cap="flat">
              <a:solidFill>
                <a:srgbClr val="FF0000"/>
              </a:solidFill>
              <a:prstDash val="solid"/>
              <a:bevel/>
            </a:ln>
            <a:effectLst/>
          </p:spPr>
          <p:txBody>
            <a:bodyPr wrap="square" lIns="0" tIns="0" rIns="0" bIns="0" numCol="1" anchor="t">
              <a:noAutofit/>
            </a:bodyPr>
            <a:lstStyle/>
            <a:p>
              <a:pPr lvl="0"/>
              <a:endParaRPr/>
            </a:p>
          </p:txBody>
        </p:sp>
        <p:sp>
          <p:nvSpPr>
            <p:cNvPr id="74" name="Shape 74"/>
            <p:cNvSpPr/>
            <p:nvPr/>
          </p:nvSpPr>
          <p:spPr>
            <a:xfrm>
              <a:off x="0" y="0"/>
              <a:ext cx="744240" cy="634058"/>
            </a:xfrm>
            <a:prstGeom prst="roundRect">
              <a:avLst>
                <a:gd name="adj" fmla="val 30045"/>
              </a:avLst>
            </a:prstGeom>
            <a:noFill/>
            <a:ln w="76200" cap="flat">
              <a:solidFill>
                <a:srgbClr val="FF2600"/>
              </a:solidFill>
              <a:prstDash val="solid"/>
              <a:bevel/>
            </a:ln>
            <a:effectLst/>
          </p:spPr>
          <p:txBody>
            <a:bodyPr wrap="square" lIns="0" tIns="0" rIns="0" bIns="0" numCol="1" anchor="t">
              <a:noAutofit/>
            </a:bodyPr>
            <a:lstStyle/>
            <a:p>
              <a:pPr lvl="0"/>
              <a:endParaRPr/>
            </a:p>
          </p:txBody>
        </p:sp>
      </p:grpSp>
      <p:sp>
        <p:nvSpPr>
          <p:cNvPr id="76" name="Shape 76"/>
          <p:cNvSpPr/>
          <p:nvPr/>
        </p:nvSpPr>
        <p:spPr>
          <a:xfrm>
            <a:off x="2874709" y="30604"/>
            <a:ext cx="3394582" cy="421392"/>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p>
            <a:pPr lvl="0">
              <a:defRPr sz="1800"/>
            </a:pPr>
            <a:r>
              <a:rPr sz="2400"/>
              <a:t>Hughes </a:t>
            </a:r>
            <a:r>
              <a:rPr sz="2400" i="1"/>
              <a:t>et al</a:t>
            </a:r>
            <a:r>
              <a:rPr sz="2400"/>
              <a:t>., </a:t>
            </a:r>
            <a:r>
              <a:rPr sz="2400" i="1"/>
              <a:t>Nature</a:t>
            </a:r>
            <a:r>
              <a:rPr sz="2400"/>
              <a:t> 2010</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1" fill="hold" grpId="1" nodeType="clickEffect">
                                  <p:stCondLst>
                                    <p:cond delay="0"/>
                                  </p:stCondLst>
                                  <p:iterate>
                                    <p:tmAbs val="0"/>
                                  </p:iterate>
                                  <p:childTnLst>
                                    <p:set>
                                      <p:cBhvr>
                                        <p:cTn id="6" fill="hold"/>
                                        <p:tgtEl>
                                          <p:spTgt spid="75"/>
                                        </p:tgtEl>
                                        <p:attrNameLst>
                                          <p:attrName>style.visibility</p:attrName>
                                        </p:attrNameLst>
                                      </p:cBhvr>
                                      <p:to>
                                        <p:strVal val="visible"/>
                                      </p:to>
                                    </p:set>
                                    <p:anim calcmode="lin" valueType="num">
                                      <p:cBhvr>
                                        <p:cTn id="7" dur="80" fill="hold"/>
                                        <p:tgtEl>
                                          <p:spTgt spid="75"/>
                                        </p:tgtEl>
                                        <p:attrNameLst>
                                          <p:attrName>ppt_x</p:attrName>
                                        </p:attrNameLst>
                                      </p:cBhvr>
                                      <p:tavLst>
                                        <p:tav tm="0">
                                          <p:val>
                                            <p:strVal val="#ppt_x"/>
                                          </p:val>
                                        </p:tav>
                                        <p:tav tm="100000">
                                          <p:val>
                                            <p:strVal val="#ppt_x"/>
                                          </p:val>
                                        </p:tav>
                                      </p:tavLst>
                                    </p:anim>
                                    <p:anim calcmode="lin" valueType="num">
                                      <p:cBhvr>
                                        <p:cTn id="8" dur="80" fill="hold"/>
                                        <p:tgtEl>
                                          <p:spTgt spid="7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2" fill="hold" grpId="2" nodeType="clickEffect">
                                  <p:stCondLst>
                                    <p:cond delay="0"/>
                                  </p:stCondLst>
                                  <p:iterate>
                                    <p:tmAbs val="0"/>
                                  </p:iterate>
                                  <p:childTnLst>
                                    <p:anim calcmode="lin" valueType="num">
                                      <p:cBhvr>
                                        <p:cTn id="12" dur="1000" fill="hold"/>
                                        <p:tgtEl>
                                          <p:spTgt spid="75"/>
                                        </p:tgtEl>
                                        <p:attrNameLst>
                                          <p:attrName>ppt_x</p:attrName>
                                        </p:attrNameLst>
                                      </p:cBhvr>
                                      <p:tavLst>
                                        <p:tav tm="0">
                                          <p:val>
                                            <p:strVal val="ppt_x"/>
                                          </p:val>
                                        </p:tav>
                                        <p:tav tm="100000">
                                          <p:val>
                                            <p:strVal val="1+ppt_w/2"/>
                                          </p:val>
                                        </p:tav>
                                      </p:tavLst>
                                    </p:anim>
                                    <p:anim calcmode="lin" valueType="num">
                                      <p:cBhvr>
                                        <p:cTn id="13" dur="1000" fill="hold"/>
                                        <p:tgtEl>
                                          <p:spTgt spid="75"/>
                                        </p:tgtEl>
                                        <p:attrNameLst>
                                          <p:attrName>ppt_y</p:attrName>
                                        </p:attrNameLst>
                                      </p:cBhvr>
                                      <p:tavLst>
                                        <p:tav tm="0">
                                          <p:val>
                                            <p:strVal val="ppt_y"/>
                                          </p:val>
                                        </p:tav>
                                        <p:tav tm="100000">
                                          <p:val>
                                            <p:strVal val="ppt_y"/>
                                          </p:val>
                                        </p:tav>
                                      </p:tavLst>
                                    </p:anim>
                                    <p:set>
                                      <p:cBhvr>
                                        <p:cTn id="14" fill="hold">
                                          <p:stCondLst>
                                            <p:cond delay="999"/>
                                          </p:stCondLst>
                                        </p:cTn>
                                        <p:tgtEl>
                                          <p:spTgt spid="75"/>
                                        </p:tgtEl>
                                        <p:attrNameLst>
                                          <p:attrName>style.visibility</p:attrName>
                                        </p:attrNameLst>
                                      </p:cBhvr>
                                      <p:to>
                                        <p:strVal val="hidden"/>
                                      </p:to>
                                    </p:set>
                                  </p:childTnLst>
                                </p:cTn>
                              </p:par>
                            </p:childTnLst>
                          </p:cTn>
                        </p:par>
                        <p:par>
                          <p:cTn id="15" fill="hold">
                            <p:stCondLst>
                              <p:cond delay="1000"/>
                            </p:stCondLst>
                            <p:childTnLst>
                              <p:par>
                                <p:cTn id="16" presetID="2" presetClass="entr" presetSubtype="1" fill="hold" grpId="3" nodeType="afterEffect">
                                  <p:stCondLst>
                                    <p:cond delay="0"/>
                                  </p:stCondLst>
                                  <p:iterate>
                                    <p:tmAbs val="0"/>
                                  </p:iterate>
                                  <p:childTnLst>
                                    <p:set>
                                      <p:cBhvr>
                                        <p:cTn id="17" fill="hold"/>
                                        <p:tgtEl>
                                          <p:spTgt spid="68"/>
                                        </p:tgtEl>
                                        <p:attrNameLst>
                                          <p:attrName>style.visibility</p:attrName>
                                        </p:attrNameLst>
                                      </p:cBhvr>
                                      <p:to>
                                        <p:strVal val="visible"/>
                                      </p:to>
                                    </p:set>
                                    <p:anim calcmode="lin" valueType="num">
                                      <p:cBhvr>
                                        <p:cTn id="18" dur="1000" fill="hold"/>
                                        <p:tgtEl>
                                          <p:spTgt spid="68"/>
                                        </p:tgtEl>
                                        <p:attrNameLst>
                                          <p:attrName>ppt_x</p:attrName>
                                        </p:attrNameLst>
                                      </p:cBhvr>
                                      <p:tavLst>
                                        <p:tav tm="0">
                                          <p:val>
                                            <p:strVal val="#ppt_x"/>
                                          </p:val>
                                        </p:tav>
                                        <p:tav tm="100000">
                                          <p:val>
                                            <p:strVal val="#ppt_x"/>
                                          </p:val>
                                        </p:tav>
                                      </p:tavLst>
                                    </p:anim>
                                    <p:anim calcmode="lin" valueType="num">
                                      <p:cBhvr>
                                        <p:cTn id="19" dur="1000" fill="hold"/>
                                        <p:tgtEl>
                                          <p:spTgt spid="68"/>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4" nodeType="clickEffect">
                                  <p:stCondLst>
                                    <p:cond delay="0"/>
                                  </p:stCondLst>
                                  <p:iterate>
                                    <p:tmAbs val="0"/>
                                  </p:iterate>
                                  <p:childTnLst>
                                    <p:anim calcmode="lin" valueType="num">
                                      <p:cBhvr>
                                        <p:cTn id="23" dur="1000" fill="hold"/>
                                        <p:tgtEl>
                                          <p:spTgt spid="68"/>
                                        </p:tgtEl>
                                        <p:attrNameLst>
                                          <p:attrName>ppt_x</p:attrName>
                                        </p:attrNameLst>
                                      </p:cBhvr>
                                      <p:tavLst>
                                        <p:tav tm="0">
                                          <p:val>
                                            <p:strVal val="ppt_x"/>
                                          </p:val>
                                        </p:tav>
                                        <p:tav tm="100000">
                                          <p:val>
                                            <p:strVal val="1+ppt_w/2"/>
                                          </p:val>
                                        </p:tav>
                                      </p:tavLst>
                                    </p:anim>
                                    <p:anim calcmode="lin" valueType="num">
                                      <p:cBhvr>
                                        <p:cTn id="24" dur="1000" fill="hold"/>
                                        <p:tgtEl>
                                          <p:spTgt spid="68"/>
                                        </p:tgtEl>
                                        <p:attrNameLst>
                                          <p:attrName>ppt_y</p:attrName>
                                        </p:attrNameLst>
                                      </p:cBhvr>
                                      <p:tavLst>
                                        <p:tav tm="0">
                                          <p:val>
                                            <p:strVal val="ppt_y"/>
                                          </p:val>
                                        </p:tav>
                                        <p:tav tm="100000">
                                          <p:val>
                                            <p:strVal val="ppt_y"/>
                                          </p:val>
                                        </p:tav>
                                      </p:tavLst>
                                    </p:anim>
                                    <p:set>
                                      <p:cBhvr>
                                        <p:cTn id="25" fill="hold">
                                          <p:stCondLst>
                                            <p:cond delay="999"/>
                                          </p:stCondLst>
                                        </p:cTn>
                                        <p:tgtEl>
                                          <p:spTgt spid="68"/>
                                        </p:tgtEl>
                                        <p:attrNameLst>
                                          <p:attrName>style.visibility</p:attrName>
                                        </p:attrNameLst>
                                      </p:cBhvr>
                                      <p:to>
                                        <p:strVal val="hidden"/>
                                      </p:to>
                                    </p:set>
                                  </p:childTnLst>
                                </p:cTn>
                              </p:par>
                            </p:childTnLst>
                          </p:cTn>
                        </p:par>
                        <p:par>
                          <p:cTn id="26" fill="hold">
                            <p:stCondLst>
                              <p:cond delay="1000"/>
                            </p:stCondLst>
                            <p:childTnLst>
                              <p:par>
                                <p:cTn id="27" presetID="2" presetClass="entr" presetSubtype="1" fill="hold" grpId="5" nodeType="afterEffect">
                                  <p:stCondLst>
                                    <p:cond delay="0"/>
                                  </p:stCondLst>
                                  <p:iterate>
                                    <p:tmAbs val="0"/>
                                  </p:iterate>
                                  <p:childTnLst>
                                    <p:set>
                                      <p:cBhvr>
                                        <p:cTn id="28" fill="hold"/>
                                        <p:tgtEl>
                                          <p:spTgt spid="72"/>
                                        </p:tgtEl>
                                        <p:attrNameLst>
                                          <p:attrName>style.visibility</p:attrName>
                                        </p:attrNameLst>
                                      </p:cBhvr>
                                      <p:to>
                                        <p:strVal val="visible"/>
                                      </p:to>
                                    </p:set>
                                    <p:anim calcmode="lin" valueType="num">
                                      <p:cBhvr>
                                        <p:cTn id="29" dur="80" fill="hold"/>
                                        <p:tgtEl>
                                          <p:spTgt spid="72"/>
                                        </p:tgtEl>
                                        <p:attrNameLst>
                                          <p:attrName>ppt_x</p:attrName>
                                        </p:attrNameLst>
                                      </p:cBhvr>
                                      <p:tavLst>
                                        <p:tav tm="0">
                                          <p:val>
                                            <p:strVal val="#ppt_x"/>
                                          </p:val>
                                        </p:tav>
                                        <p:tav tm="100000">
                                          <p:val>
                                            <p:strVal val="#ppt_x"/>
                                          </p:val>
                                        </p:tav>
                                      </p:tavLst>
                                    </p:anim>
                                    <p:anim calcmode="lin" valueType="num">
                                      <p:cBhvr>
                                        <p:cTn id="30" dur="80" fill="hold"/>
                                        <p:tgtEl>
                                          <p:spTgt spid="72"/>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xit" presetSubtype="2" fill="hold" grpId="6" nodeType="clickEffect">
                                  <p:stCondLst>
                                    <p:cond delay="0"/>
                                  </p:stCondLst>
                                  <p:iterate>
                                    <p:tmAbs val="0"/>
                                  </p:iterate>
                                  <p:childTnLst>
                                    <p:anim calcmode="lin" valueType="num">
                                      <p:cBhvr>
                                        <p:cTn id="34" dur="1000" fill="hold"/>
                                        <p:tgtEl>
                                          <p:spTgt spid="72"/>
                                        </p:tgtEl>
                                        <p:attrNameLst>
                                          <p:attrName>ppt_x</p:attrName>
                                        </p:attrNameLst>
                                      </p:cBhvr>
                                      <p:tavLst>
                                        <p:tav tm="0">
                                          <p:val>
                                            <p:strVal val="ppt_x"/>
                                          </p:val>
                                        </p:tav>
                                        <p:tav tm="100000">
                                          <p:val>
                                            <p:strVal val="1+ppt_w/2"/>
                                          </p:val>
                                        </p:tav>
                                      </p:tavLst>
                                    </p:anim>
                                    <p:anim calcmode="lin" valueType="num">
                                      <p:cBhvr>
                                        <p:cTn id="35" dur="1000" fill="hold"/>
                                        <p:tgtEl>
                                          <p:spTgt spid="72"/>
                                        </p:tgtEl>
                                        <p:attrNameLst>
                                          <p:attrName>ppt_y</p:attrName>
                                        </p:attrNameLst>
                                      </p:cBhvr>
                                      <p:tavLst>
                                        <p:tav tm="0">
                                          <p:val>
                                            <p:strVal val="ppt_y"/>
                                          </p:val>
                                        </p:tav>
                                        <p:tav tm="100000">
                                          <p:val>
                                            <p:strVal val="ppt_y"/>
                                          </p:val>
                                        </p:tav>
                                      </p:tavLst>
                                    </p:anim>
                                    <p:set>
                                      <p:cBhvr>
                                        <p:cTn id="36" fill="hold">
                                          <p:stCondLst>
                                            <p:cond delay="999"/>
                                          </p:stCondLst>
                                        </p:cTn>
                                        <p:tgtEl>
                                          <p:spTgt spid="7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3" animBg="1" advAuto="0"/>
      <p:bldP spid="68" grpId="4" animBg="1" advAuto="0"/>
      <p:bldP spid="72" grpId="5" animBg="1" advAuto="0"/>
      <p:bldP spid="72" grpId="6" animBg="1" advAuto="0"/>
      <p:bldP spid="75" grpId="1" animBg="1" advAuto="0"/>
      <p:bldP spid="75" grpId="2" animBg="1" advAuto="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 name="A4.jpg"/>
          <p:cNvPicPr/>
          <p:nvPr/>
        </p:nvPicPr>
        <p:blipFill>
          <a:blip r:embed="rId2">
            <a:extLst/>
          </a:blip>
          <a:stretch>
            <a:fillRect/>
          </a:stretch>
        </p:blipFill>
        <p:spPr>
          <a:xfrm>
            <a:off x="0" y="0"/>
            <a:ext cx="9144000" cy="6858000"/>
          </a:xfrm>
          <a:prstGeom prst="rect">
            <a:avLst/>
          </a:prstGeom>
          <a:ln w="12700">
            <a:miter lim="400000"/>
          </a:ln>
        </p:spPr>
      </p:pic>
      <p:grpSp>
        <p:nvGrpSpPr>
          <p:cNvPr id="81" name="Group 81"/>
          <p:cNvGrpSpPr/>
          <p:nvPr/>
        </p:nvGrpSpPr>
        <p:grpSpPr>
          <a:xfrm>
            <a:off x="2524095" y="5771003"/>
            <a:ext cx="4531926" cy="421393"/>
            <a:chOff x="0" y="0"/>
            <a:chExt cx="4531925" cy="421391"/>
          </a:xfrm>
        </p:grpSpPr>
        <p:sp>
          <p:nvSpPr>
            <p:cNvPr id="79" name="Shape 79"/>
            <p:cNvSpPr/>
            <p:nvPr/>
          </p:nvSpPr>
          <p:spPr>
            <a:xfrm>
              <a:off x="0" y="0"/>
              <a:ext cx="493326" cy="42139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9" tIns="45719" rIns="45719" bIns="45719" numCol="1" anchor="t">
              <a:spAutoFit/>
            </a:bodyPr>
            <a:lstStyle>
              <a:lvl1pPr>
                <a:defRPr>
                  <a:solidFill>
                    <a:srgbClr val="008F00"/>
                  </a:solidFill>
                </a:defRPr>
              </a:lvl1pPr>
            </a:lstStyle>
            <a:p>
              <a:pPr lvl="0">
                <a:defRPr sz="1800">
                  <a:solidFill>
                    <a:srgbClr val="000000"/>
                  </a:solidFill>
                </a:defRPr>
              </a:pPr>
              <a:r>
                <a:rPr sz="2400">
                  <a:solidFill>
                    <a:srgbClr val="008F00"/>
                  </a:solidFill>
                </a:rPr>
                <a:t>5´?</a:t>
              </a:r>
            </a:p>
          </p:txBody>
        </p:sp>
        <p:sp>
          <p:nvSpPr>
            <p:cNvPr id="80" name="Shape 80"/>
            <p:cNvSpPr/>
            <p:nvPr/>
          </p:nvSpPr>
          <p:spPr>
            <a:xfrm>
              <a:off x="4038600" y="0"/>
              <a:ext cx="493326" cy="42139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defRPr>
                  <a:solidFill>
                    <a:srgbClr val="008F00"/>
                  </a:solidFill>
                </a:defRPr>
              </a:lvl1pPr>
            </a:lstStyle>
            <a:p>
              <a:pPr lvl="0">
                <a:defRPr sz="1800">
                  <a:solidFill>
                    <a:srgbClr val="000000"/>
                  </a:solidFill>
                </a:defRPr>
              </a:pPr>
              <a:r>
                <a:rPr sz="2400">
                  <a:solidFill>
                    <a:srgbClr val="008F00"/>
                  </a:solidFill>
                </a:rPr>
                <a:t>3´?</a:t>
              </a:r>
            </a:p>
          </p:txBody>
        </p:sp>
      </p:grpSp>
      <p:grpSp>
        <p:nvGrpSpPr>
          <p:cNvPr id="84" name="Group 84"/>
          <p:cNvGrpSpPr/>
          <p:nvPr/>
        </p:nvGrpSpPr>
        <p:grpSpPr>
          <a:xfrm>
            <a:off x="2021246" y="1157723"/>
            <a:ext cx="424141" cy="4520712"/>
            <a:chOff x="0" y="0"/>
            <a:chExt cx="424139" cy="4520711"/>
          </a:xfrm>
        </p:grpSpPr>
        <p:sp>
          <p:nvSpPr>
            <p:cNvPr id="82" name="Shape 82"/>
            <p:cNvSpPr/>
            <p:nvPr/>
          </p:nvSpPr>
          <p:spPr>
            <a:xfrm rot="16205129">
              <a:off x="-34593" y="4063038"/>
              <a:ext cx="493326" cy="42139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defRPr>
                  <a:solidFill>
                    <a:srgbClr val="008F00"/>
                  </a:solidFill>
                </a:defRPr>
              </a:lvl1pPr>
            </a:lstStyle>
            <a:p>
              <a:pPr lvl="0">
                <a:defRPr sz="1800">
                  <a:solidFill>
                    <a:srgbClr val="000000"/>
                  </a:solidFill>
                </a:defRPr>
              </a:pPr>
              <a:r>
                <a:rPr sz="2400">
                  <a:solidFill>
                    <a:srgbClr val="008F00"/>
                  </a:solidFill>
                </a:rPr>
                <a:t>5´?</a:t>
              </a:r>
            </a:p>
          </p:txBody>
        </p:sp>
        <p:sp>
          <p:nvSpPr>
            <p:cNvPr id="83" name="Shape 83"/>
            <p:cNvSpPr/>
            <p:nvPr/>
          </p:nvSpPr>
          <p:spPr>
            <a:xfrm rot="16180805">
              <a:off x="-34593" y="37139"/>
              <a:ext cx="493326" cy="42139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defRPr>
                  <a:solidFill>
                    <a:srgbClr val="008F00"/>
                  </a:solidFill>
                </a:defRPr>
              </a:lvl1pPr>
            </a:lstStyle>
            <a:p>
              <a:pPr lvl="0">
                <a:defRPr sz="1800">
                  <a:solidFill>
                    <a:srgbClr val="000000"/>
                  </a:solidFill>
                </a:defRPr>
              </a:pPr>
              <a:r>
                <a:rPr sz="2400">
                  <a:solidFill>
                    <a:srgbClr val="008F00"/>
                  </a:solidFill>
                </a:rPr>
                <a:t>3´?</a:t>
              </a:r>
            </a:p>
          </p:txBody>
        </p:sp>
      </p:grpSp>
      <p:sp>
        <p:nvSpPr>
          <p:cNvPr id="85" name="Shape 85"/>
          <p:cNvSpPr/>
          <p:nvPr/>
        </p:nvSpPr>
        <p:spPr>
          <a:xfrm>
            <a:off x="2874709" y="30604"/>
            <a:ext cx="3394582" cy="421392"/>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p>
            <a:pPr lvl="0">
              <a:defRPr sz="1800"/>
            </a:pPr>
            <a:r>
              <a:rPr sz="2400"/>
              <a:t>Hughes </a:t>
            </a:r>
            <a:r>
              <a:rPr sz="2400" i="1"/>
              <a:t>et al</a:t>
            </a:r>
            <a:r>
              <a:rPr sz="2400"/>
              <a:t>., </a:t>
            </a:r>
            <a:r>
              <a:rPr sz="2400" i="1"/>
              <a:t>Nature</a:t>
            </a:r>
            <a:r>
              <a:rPr sz="2400"/>
              <a:t> 2010</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1" fill="hold" grpId="1" nodeType="clickEffect">
                                  <p:stCondLst>
                                    <p:cond delay="0"/>
                                  </p:stCondLst>
                                  <p:iterate>
                                    <p:tmAbs val="0"/>
                                  </p:iterate>
                                  <p:childTnLst>
                                    <p:set>
                                      <p:cBhvr>
                                        <p:cTn id="6" fill="hold"/>
                                        <p:tgtEl>
                                          <p:spTgt spid="81"/>
                                        </p:tgtEl>
                                        <p:attrNameLst>
                                          <p:attrName>style.visibility</p:attrName>
                                        </p:attrNameLst>
                                      </p:cBhvr>
                                      <p:to>
                                        <p:strVal val="visible"/>
                                      </p:to>
                                    </p:set>
                                    <p:anim calcmode="lin" valueType="num">
                                      <p:cBhvr>
                                        <p:cTn id="7" dur="80" fill="hold"/>
                                        <p:tgtEl>
                                          <p:spTgt spid="81"/>
                                        </p:tgtEl>
                                        <p:attrNameLst>
                                          <p:attrName>ppt_x</p:attrName>
                                        </p:attrNameLst>
                                      </p:cBhvr>
                                      <p:tavLst>
                                        <p:tav tm="0">
                                          <p:val>
                                            <p:strVal val="#ppt_x"/>
                                          </p:val>
                                        </p:tav>
                                        <p:tav tm="100000">
                                          <p:val>
                                            <p:strVal val="#ppt_x"/>
                                          </p:val>
                                        </p:tav>
                                      </p:tavLst>
                                    </p:anim>
                                    <p:anim calcmode="lin" valueType="num">
                                      <p:cBhvr>
                                        <p:cTn id="8" dur="80" fill="hold"/>
                                        <p:tgtEl>
                                          <p:spTgt spid="8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2" nodeType="clickEffect">
                                  <p:stCondLst>
                                    <p:cond delay="0"/>
                                  </p:stCondLst>
                                  <p:iterate>
                                    <p:tmAbs val="0"/>
                                  </p:iterate>
                                  <p:childTnLst>
                                    <p:set>
                                      <p:cBhvr>
                                        <p:cTn id="12" fill="hold"/>
                                        <p:tgtEl>
                                          <p:spTgt spid="84"/>
                                        </p:tgtEl>
                                        <p:attrNameLst>
                                          <p:attrName>style.visibility</p:attrName>
                                        </p:attrNameLst>
                                      </p:cBhvr>
                                      <p:to>
                                        <p:strVal val="visible"/>
                                      </p:to>
                                    </p:set>
                                    <p:anim calcmode="lin" valueType="num">
                                      <p:cBhvr>
                                        <p:cTn id="13" dur="80" fill="hold"/>
                                        <p:tgtEl>
                                          <p:spTgt spid="84"/>
                                        </p:tgtEl>
                                        <p:attrNameLst>
                                          <p:attrName>ppt_x</p:attrName>
                                        </p:attrNameLst>
                                      </p:cBhvr>
                                      <p:tavLst>
                                        <p:tav tm="0">
                                          <p:val>
                                            <p:strVal val="#ppt_x"/>
                                          </p:val>
                                        </p:tav>
                                        <p:tav tm="100000">
                                          <p:val>
                                            <p:strVal val="#ppt_x"/>
                                          </p:val>
                                        </p:tav>
                                      </p:tavLst>
                                    </p:anim>
                                    <p:anim calcmode="lin" valueType="num">
                                      <p:cBhvr>
                                        <p:cTn id="14" dur="80" fill="hold"/>
                                        <p:tgtEl>
                                          <p:spTgt spid="8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1" animBg="1" advAuto="0"/>
      <p:bldP spid="84" grpId="2" animBg="1" advAuto="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 name="A3.jpg"/>
          <p:cNvPicPr/>
          <p:nvPr/>
        </p:nvPicPr>
        <p:blipFill>
          <a:blip r:embed="rId2">
            <a:extLst/>
          </a:blip>
          <a:stretch>
            <a:fillRect/>
          </a:stretch>
        </p:blipFill>
        <p:spPr>
          <a:xfrm>
            <a:off x="0" y="0"/>
            <a:ext cx="9144000" cy="6858000"/>
          </a:xfrm>
          <a:prstGeom prst="rect">
            <a:avLst/>
          </a:prstGeom>
          <a:ln w="12700">
            <a:miter lim="400000"/>
          </a:ln>
        </p:spPr>
      </p:pic>
      <p:sp>
        <p:nvSpPr>
          <p:cNvPr id="88" name="Shape 88"/>
          <p:cNvSpPr/>
          <p:nvPr/>
        </p:nvSpPr>
        <p:spPr>
          <a:xfrm rot="13500000">
            <a:off x="4079140" y="4292600"/>
            <a:ext cx="1270001" cy="770484"/>
          </a:xfrm>
          <a:prstGeom prst="rightArrow">
            <a:avLst>
              <a:gd name="adj1" fmla="val 13086"/>
              <a:gd name="adj2" fmla="val 61483"/>
            </a:avLst>
          </a:prstGeom>
          <a:solidFill>
            <a:srgbClr val="FFFFFF"/>
          </a:solidFill>
          <a:ln w="50800">
            <a:solidFill>
              <a:srgbClr val="FF0000"/>
            </a:solidFill>
          </a:ln>
        </p:spPr>
        <p:txBody>
          <a:bodyPr lIns="0" tIns="0" rIns="0" bIns="0"/>
          <a:lstStyle/>
          <a:p>
            <a:pPr lvl="0"/>
            <a:endParaRPr/>
          </a:p>
        </p:txBody>
      </p:sp>
      <p:sp>
        <p:nvSpPr>
          <p:cNvPr id="89" name="Shape 89"/>
          <p:cNvSpPr/>
          <p:nvPr/>
        </p:nvSpPr>
        <p:spPr>
          <a:xfrm>
            <a:off x="2662187" y="1220142"/>
            <a:ext cx="291605" cy="4417716"/>
          </a:xfrm>
          <a:prstGeom prst="roundRect">
            <a:avLst>
              <a:gd name="adj" fmla="val 18918"/>
            </a:avLst>
          </a:prstGeom>
          <a:ln w="76200">
            <a:solidFill>
              <a:srgbClr val="0000FF"/>
            </a:solidFill>
          </a:ln>
        </p:spPr>
        <p:txBody>
          <a:bodyPr lIns="0" tIns="0" rIns="0" bIns="0"/>
          <a:lstStyle/>
          <a:p>
            <a:pPr lvl="0"/>
            <a:endParaRPr/>
          </a:p>
        </p:txBody>
      </p:sp>
      <p:sp>
        <p:nvSpPr>
          <p:cNvPr id="90" name="Shape 90"/>
          <p:cNvSpPr/>
          <p:nvPr/>
        </p:nvSpPr>
        <p:spPr>
          <a:xfrm>
            <a:off x="2522686" y="2000051"/>
            <a:ext cx="4547428" cy="277962"/>
          </a:xfrm>
          <a:prstGeom prst="roundRect">
            <a:avLst>
              <a:gd name="adj" fmla="val 19847"/>
            </a:avLst>
          </a:prstGeom>
          <a:ln w="76200">
            <a:solidFill>
              <a:srgbClr val="0000FF"/>
            </a:solidFill>
          </a:ln>
        </p:spPr>
        <p:txBody>
          <a:bodyPr lIns="0" tIns="0" rIns="0" bIns="0"/>
          <a:lstStyle/>
          <a:p>
            <a:pPr lvl="0"/>
            <a:endParaRPr/>
          </a:p>
        </p:txBody>
      </p:sp>
      <p:sp>
        <p:nvSpPr>
          <p:cNvPr id="91" name="Shape 91"/>
          <p:cNvSpPr/>
          <p:nvPr/>
        </p:nvSpPr>
        <p:spPr>
          <a:xfrm rot="18900000">
            <a:off x="1582575" y="3335449"/>
            <a:ext cx="6479607" cy="277962"/>
          </a:xfrm>
          <a:prstGeom prst="roundRect">
            <a:avLst>
              <a:gd name="adj" fmla="val 19847"/>
            </a:avLst>
          </a:prstGeom>
          <a:ln w="76200">
            <a:solidFill>
              <a:srgbClr val="0000FF"/>
            </a:solidFill>
          </a:ln>
        </p:spPr>
        <p:txBody>
          <a:bodyPr lIns="0" tIns="0" rIns="0" bIns="0"/>
          <a:lstStyle/>
          <a:p>
            <a:pPr lvl="0"/>
            <a:endParaRPr/>
          </a:p>
        </p:txBody>
      </p:sp>
      <p:sp>
        <p:nvSpPr>
          <p:cNvPr id="92" name="Shape 92"/>
          <p:cNvSpPr/>
          <p:nvPr/>
        </p:nvSpPr>
        <p:spPr>
          <a:xfrm>
            <a:off x="2874709" y="30604"/>
            <a:ext cx="3394582" cy="421392"/>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p>
            <a:pPr lvl="0">
              <a:defRPr sz="1800"/>
            </a:pPr>
            <a:r>
              <a:rPr sz="2400">
                <a:solidFill>
                  <a:srgbClr val="FFFFFF"/>
                </a:solidFill>
              </a:rPr>
              <a:t>Hughes </a:t>
            </a:r>
            <a:r>
              <a:rPr sz="2400" i="1">
                <a:solidFill>
                  <a:srgbClr val="FFFFFF"/>
                </a:solidFill>
              </a:rPr>
              <a:t>et al</a:t>
            </a:r>
            <a:r>
              <a:rPr sz="2400">
                <a:solidFill>
                  <a:srgbClr val="FFFFFF"/>
                </a:solidFill>
              </a:rPr>
              <a:t>., </a:t>
            </a:r>
            <a:r>
              <a:rPr sz="2400" i="1">
                <a:solidFill>
                  <a:srgbClr val="FFFFFF"/>
                </a:solidFill>
              </a:rPr>
              <a:t>Nature</a:t>
            </a:r>
            <a:r>
              <a:rPr sz="2400">
                <a:solidFill>
                  <a:srgbClr val="FFFFFF"/>
                </a:solidFill>
              </a:rPr>
              <a:t> 2010</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6" fill="hold" grpId="1" nodeType="clickEffect">
                                  <p:stCondLst>
                                    <p:cond delay="0"/>
                                  </p:stCondLst>
                                  <p:iterate>
                                    <p:tmAbs val="0"/>
                                  </p:iterate>
                                  <p:childTnLst>
                                    <p:set>
                                      <p:cBhvr>
                                        <p:cTn id="6" fill="hold"/>
                                        <p:tgtEl>
                                          <p:spTgt spid="88"/>
                                        </p:tgtEl>
                                        <p:attrNameLst>
                                          <p:attrName>style.visibility</p:attrName>
                                        </p:attrNameLst>
                                      </p:cBhvr>
                                      <p:to>
                                        <p:strVal val="visible"/>
                                      </p:to>
                                    </p:set>
                                    <p:anim calcmode="lin" valueType="num">
                                      <p:cBhvr>
                                        <p:cTn id="7" dur="1000" fill="hold"/>
                                        <p:tgtEl>
                                          <p:spTgt spid="88"/>
                                        </p:tgtEl>
                                        <p:attrNameLst>
                                          <p:attrName>ppt_x</p:attrName>
                                        </p:attrNameLst>
                                      </p:cBhvr>
                                      <p:tavLst>
                                        <p:tav tm="0">
                                          <p:val>
                                            <p:strVal val="1+#ppt_w/2"/>
                                          </p:val>
                                        </p:tav>
                                        <p:tav tm="100000">
                                          <p:val>
                                            <p:strVal val="#ppt_x"/>
                                          </p:val>
                                        </p:tav>
                                      </p:tavLst>
                                    </p:anim>
                                    <p:anim calcmode="lin" valueType="num">
                                      <p:cBhvr>
                                        <p:cTn id="8" dur="1000" fill="hold"/>
                                        <p:tgtEl>
                                          <p:spTgt spid="8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6" fill="hold" grpId="2" nodeType="clickEffect">
                                  <p:stCondLst>
                                    <p:cond delay="0"/>
                                  </p:stCondLst>
                                  <p:iterate>
                                    <p:tmAbs val="0"/>
                                  </p:iterate>
                                  <p:childTnLst>
                                    <p:anim calcmode="lin" valueType="num">
                                      <p:cBhvr>
                                        <p:cTn id="12" dur="1000" fill="hold"/>
                                        <p:tgtEl>
                                          <p:spTgt spid="88"/>
                                        </p:tgtEl>
                                        <p:attrNameLst>
                                          <p:attrName>ppt_x</p:attrName>
                                        </p:attrNameLst>
                                      </p:cBhvr>
                                      <p:tavLst>
                                        <p:tav tm="0">
                                          <p:val>
                                            <p:strVal val="ppt_x"/>
                                          </p:val>
                                        </p:tav>
                                        <p:tav tm="100000">
                                          <p:val>
                                            <p:strVal val="1+ppt_w/2"/>
                                          </p:val>
                                        </p:tav>
                                      </p:tavLst>
                                    </p:anim>
                                    <p:anim calcmode="lin" valueType="num">
                                      <p:cBhvr>
                                        <p:cTn id="13" dur="1000" fill="hold"/>
                                        <p:tgtEl>
                                          <p:spTgt spid="88"/>
                                        </p:tgtEl>
                                        <p:attrNameLst>
                                          <p:attrName>ppt_y</p:attrName>
                                        </p:attrNameLst>
                                      </p:cBhvr>
                                      <p:tavLst>
                                        <p:tav tm="0">
                                          <p:val>
                                            <p:strVal val="ppt_y"/>
                                          </p:val>
                                        </p:tav>
                                        <p:tav tm="100000">
                                          <p:val>
                                            <p:strVal val="1+ppt_h/2"/>
                                          </p:val>
                                        </p:tav>
                                      </p:tavLst>
                                    </p:anim>
                                    <p:set>
                                      <p:cBhvr>
                                        <p:cTn id="14" fill="hold">
                                          <p:stCondLst>
                                            <p:cond delay="999"/>
                                          </p:stCondLst>
                                        </p:cTn>
                                        <p:tgtEl>
                                          <p:spTgt spid="88"/>
                                        </p:tgtEl>
                                        <p:attrNameLst>
                                          <p:attrName>style.visibility</p:attrName>
                                        </p:attrNameLst>
                                      </p:cBhvr>
                                      <p:to>
                                        <p:strVal val="hidden"/>
                                      </p:to>
                                    </p:set>
                                  </p:childTnLst>
                                </p:cTn>
                              </p:par>
                            </p:childTnLst>
                          </p:cTn>
                        </p:par>
                        <p:par>
                          <p:cTn id="15" fill="hold">
                            <p:stCondLst>
                              <p:cond delay="1000"/>
                            </p:stCondLst>
                            <p:childTnLst>
                              <p:par>
                                <p:cTn id="16" presetID="2" presetClass="entr" presetSubtype="1" fill="hold" grpId="3" nodeType="afterEffect">
                                  <p:stCondLst>
                                    <p:cond delay="0"/>
                                  </p:stCondLst>
                                  <p:iterate>
                                    <p:tmAbs val="0"/>
                                  </p:iterate>
                                  <p:childTnLst>
                                    <p:set>
                                      <p:cBhvr>
                                        <p:cTn id="17" fill="hold"/>
                                        <p:tgtEl>
                                          <p:spTgt spid="89"/>
                                        </p:tgtEl>
                                        <p:attrNameLst>
                                          <p:attrName>style.visibility</p:attrName>
                                        </p:attrNameLst>
                                      </p:cBhvr>
                                      <p:to>
                                        <p:strVal val="visible"/>
                                      </p:to>
                                    </p:set>
                                    <p:anim calcmode="lin" valueType="num">
                                      <p:cBhvr>
                                        <p:cTn id="18" dur="1000" fill="hold"/>
                                        <p:tgtEl>
                                          <p:spTgt spid="89"/>
                                        </p:tgtEl>
                                        <p:attrNameLst>
                                          <p:attrName>ppt_x</p:attrName>
                                        </p:attrNameLst>
                                      </p:cBhvr>
                                      <p:tavLst>
                                        <p:tav tm="0">
                                          <p:val>
                                            <p:strVal val="#ppt_x"/>
                                          </p:val>
                                        </p:tav>
                                        <p:tav tm="100000">
                                          <p:val>
                                            <p:strVal val="#ppt_x"/>
                                          </p:val>
                                        </p:tav>
                                      </p:tavLst>
                                    </p:anim>
                                    <p:anim calcmode="lin" valueType="num">
                                      <p:cBhvr>
                                        <p:cTn id="19" dur="1000" fill="hold"/>
                                        <p:tgtEl>
                                          <p:spTgt spid="89"/>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4" nodeType="clickEffect">
                                  <p:stCondLst>
                                    <p:cond delay="0"/>
                                  </p:stCondLst>
                                  <p:iterate>
                                    <p:tmAbs val="0"/>
                                  </p:iterate>
                                  <p:childTnLst>
                                    <p:anim calcmode="lin" valueType="num">
                                      <p:cBhvr>
                                        <p:cTn id="23" dur="1000" fill="hold"/>
                                        <p:tgtEl>
                                          <p:spTgt spid="89"/>
                                        </p:tgtEl>
                                        <p:attrNameLst>
                                          <p:attrName>ppt_x</p:attrName>
                                        </p:attrNameLst>
                                      </p:cBhvr>
                                      <p:tavLst>
                                        <p:tav tm="0">
                                          <p:val>
                                            <p:strVal val="ppt_x"/>
                                          </p:val>
                                        </p:tav>
                                        <p:tav tm="100000">
                                          <p:val>
                                            <p:strVal val="1+ppt_w/2"/>
                                          </p:val>
                                        </p:tav>
                                      </p:tavLst>
                                    </p:anim>
                                    <p:anim calcmode="lin" valueType="num">
                                      <p:cBhvr>
                                        <p:cTn id="24" dur="1000" fill="hold"/>
                                        <p:tgtEl>
                                          <p:spTgt spid="89"/>
                                        </p:tgtEl>
                                        <p:attrNameLst>
                                          <p:attrName>ppt_y</p:attrName>
                                        </p:attrNameLst>
                                      </p:cBhvr>
                                      <p:tavLst>
                                        <p:tav tm="0">
                                          <p:val>
                                            <p:strVal val="ppt_y"/>
                                          </p:val>
                                        </p:tav>
                                        <p:tav tm="100000">
                                          <p:val>
                                            <p:strVal val="ppt_y"/>
                                          </p:val>
                                        </p:tav>
                                      </p:tavLst>
                                    </p:anim>
                                    <p:set>
                                      <p:cBhvr>
                                        <p:cTn id="25" fill="hold">
                                          <p:stCondLst>
                                            <p:cond delay="999"/>
                                          </p:stCondLst>
                                        </p:cTn>
                                        <p:tgtEl>
                                          <p:spTgt spid="89"/>
                                        </p:tgtEl>
                                        <p:attrNameLst>
                                          <p:attrName>style.visibility</p:attrName>
                                        </p:attrNameLst>
                                      </p:cBhvr>
                                      <p:to>
                                        <p:strVal val="hidden"/>
                                      </p:to>
                                    </p:set>
                                  </p:childTnLst>
                                </p:cTn>
                              </p:par>
                            </p:childTnLst>
                          </p:cTn>
                        </p:par>
                        <p:par>
                          <p:cTn id="26" fill="hold">
                            <p:stCondLst>
                              <p:cond delay="1000"/>
                            </p:stCondLst>
                            <p:childTnLst>
                              <p:par>
                                <p:cTn id="27" presetID="2" presetClass="entr" presetSubtype="1" fill="hold" grpId="5" nodeType="afterEffect">
                                  <p:stCondLst>
                                    <p:cond delay="0"/>
                                  </p:stCondLst>
                                  <p:iterate>
                                    <p:tmAbs val="0"/>
                                  </p:iterate>
                                  <p:childTnLst>
                                    <p:set>
                                      <p:cBhvr>
                                        <p:cTn id="28" fill="hold"/>
                                        <p:tgtEl>
                                          <p:spTgt spid="90"/>
                                        </p:tgtEl>
                                        <p:attrNameLst>
                                          <p:attrName>style.visibility</p:attrName>
                                        </p:attrNameLst>
                                      </p:cBhvr>
                                      <p:to>
                                        <p:strVal val="visible"/>
                                      </p:to>
                                    </p:set>
                                    <p:anim calcmode="lin" valueType="num">
                                      <p:cBhvr>
                                        <p:cTn id="29" dur="1000" fill="hold"/>
                                        <p:tgtEl>
                                          <p:spTgt spid="90"/>
                                        </p:tgtEl>
                                        <p:attrNameLst>
                                          <p:attrName>ppt_x</p:attrName>
                                        </p:attrNameLst>
                                      </p:cBhvr>
                                      <p:tavLst>
                                        <p:tav tm="0">
                                          <p:val>
                                            <p:strVal val="#ppt_x"/>
                                          </p:val>
                                        </p:tav>
                                        <p:tav tm="100000">
                                          <p:val>
                                            <p:strVal val="#ppt_x"/>
                                          </p:val>
                                        </p:tav>
                                      </p:tavLst>
                                    </p:anim>
                                    <p:anim calcmode="lin" valueType="num">
                                      <p:cBhvr>
                                        <p:cTn id="30" dur="1000" fill="hold"/>
                                        <p:tgtEl>
                                          <p:spTgt spid="90"/>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xit" presetSubtype="2" fill="hold" grpId="6" nodeType="clickEffect">
                                  <p:stCondLst>
                                    <p:cond delay="0"/>
                                  </p:stCondLst>
                                  <p:iterate>
                                    <p:tmAbs val="0"/>
                                  </p:iterate>
                                  <p:childTnLst>
                                    <p:anim calcmode="lin" valueType="num">
                                      <p:cBhvr>
                                        <p:cTn id="34" dur="1000" fill="hold"/>
                                        <p:tgtEl>
                                          <p:spTgt spid="90"/>
                                        </p:tgtEl>
                                        <p:attrNameLst>
                                          <p:attrName>ppt_x</p:attrName>
                                        </p:attrNameLst>
                                      </p:cBhvr>
                                      <p:tavLst>
                                        <p:tav tm="0">
                                          <p:val>
                                            <p:strVal val="ppt_x"/>
                                          </p:val>
                                        </p:tav>
                                        <p:tav tm="100000">
                                          <p:val>
                                            <p:strVal val="1+ppt_w/2"/>
                                          </p:val>
                                        </p:tav>
                                      </p:tavLst>
                                    </p:anim>
                                    <p:anim calcmode="lin" valueType="num">
                                      <p:cBhvr>
                                        <p:cTn id="35" dur="1000" fill="hold"/>
                                        <p:tgtEl>
                                          <p:spTgt spid="90"/>
                                        </p:tgtEl>
                                        <p:attrNameLst>
                                          <p:attrName>ppt_y</p:attrName>
                                        </p:attrNameLst>
                                      </p:cBhvr>
                                      <p:tavLst>
                                        <p:tav tm="0">
                                          <p:val>
                                            <p:strVal val="ppt_y"/>
                                          </p:val>
                                        </p:tav>
                                        <p:tav tm="100000">
                                          <p:val>
                                            <p:strVal val="ppt_y"/>
                                          </p:val>
                                        </p:tav>
                                      </p:tavLst>
                                    </p:anim>
                                    <p:set>
                                      <p:cBhvr>
                                        <p:cTn id="36" fill="hold">
                                          <p:stCondLst>
                                            <p:cond delay="999"/>
                                          </p:stCondLst>
                                        </p:cTn>
                                        <p:tgtEl>
                                          <p:spTgt spid="90"/>
                                        </p:tgtEl>
                                        <p:attrNameLst>
                                          <p:attrName>style.visibility</p:attrName>
                                        </p:attrNameLst>
                                      </p:cBhvr>
                                      <p:to>
                                        <p:strVal val="hidden"/>
                                      </p:to>
                                    </p:set>
                                  </p:childTnLst>
                                </p:cTn>
                              </p:par>
                            </p:childTnLst>
                          </p:cTn>
                        </p:par>
                        <p:par>
                          <p:cTn id="37" fill="hold">
                            <p:stCondLst>
                              <p:cond delay="1000"/>
                            </p:stCondLst>
                            <p:childTnLst>
                              <p:par>
                                <p:cTn id="38" presetID="2" presetClass="entr" presetSubtype="9" fill="hold" grpId="7" nodeType="afterEffect">
                                  <p:stCondLst>
                                    <p:cond delay="0"/>
                                  </p:stCondLst>
                                  <p:iterate>
                                    <p:tmAbs val="0"/>
                                  </p:iterate>
                                  <p:childTnLst>
                                    <p:set>
                                      <p:cBhvr>
                                        <p:cTn id="39" fill="hold"/>
                                        <p:tgtEl>
                                          <p:spTgt spid="91"/>
                                        </p:tgtEl>
                                        <p:attrNameLst>
                                          <p:attrName>style.visibility</p:attrName>
                                        </p:attrNameLst>
                                      </p:cBhvr>
                                      <p:to>
                                        <p:strVal val="visible"/>
                                      </p:to>
                                    </p:set>
                                    <p:anim calcmode="lin" valueType="num">
                                      <p:cBhvr>
                                        <p:cTn id="40" dur="1000" fill="hold"/>
                                        <p:tgtEl>
                                          <p:spTgt spid="91"/>
                                        </p:tgtEl>
                                        <p:attrNameLst>
                                          <p:attrName>ppt_x</p:attrName>
                                        </p:attrNameLst>
                                      </p:cBhvr>
                                      <p:tavLst>
                                        <p:tav tm="0">
                                          <p:val>
                                            <p:strVal val="0-#ppt_w/2"/>
                                          </p:val>
                                        </p:tav>
                                        <p:tav tm="100000">
                                          <p:val>
                                            <p:strVal val="#ppt_x"/>
                                          </p:val>
                                        </p:tav>
                                      </p:tavLst>
                                    </p:anim>
                                    <p:anim calcmode="lin" valueType="num">
                                      <p:cBhvr>
                                        <p:cTn id="41" dur="1000" fill="hold"/>
                                        <p:tgtEl>
                                          <p:spTgt spid="91"/>
                                        </p:tgtEl>
                                        <p:attrNameLst>
                                          <p:attrName>ppt_y</p:attrName>
                                        </p:attrNameLst>
                                      </p:cBhvr>
                                      <p:tavLst>
                                        <p:tav tm="0">
                                          <p:val>
                                            <p:strVal val="0-#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xit" presetSubtype="6" fill="hold" grpId="8" nodeType="clickEffect">
                                  <p:stCondLst>
                                    <p:cond delay="0"/>
                                  </p:stCondLst>
                                  <p:iterate>
                                    <p:tmAbs val="0"/>
                                  </p:iterate>
                                  <p:childTnLst>
                                    <p:anim calcmode="lin" valueType="num">
                                      <p:cBhvr>
                                        <p:cTn id="45" dur="1000" fill="hold"/>
                                        <p:tgtEl>
                                          <p:spTgt spid="91"/>
                                        </p:tgtEl>
                                        <p:attrNameLst>
                                          <p:attrName>ppt_x</p:attrName>
                                        </p:attrNameLst>
                                      </p:cBhvr>
                                      <p:tavLst>
                                        <p:tav tm="0">
                                          <p:val>
                                            <p:strVal val="ppt_x"/>
                                          </p:val>
                                        </p:tav>
                                        <p:tav tm="100000">
                                          <p:val>
                                            <p:strVal val="1+ppt_w/2"/>
                                          </p:val>
                                        </p:tav>
                                      </p:tavLst>
                                    </p:anim>
                                    <p:anim calcmode="lin" valueType="num">
                                      <p:cBhvr>
                                        <p:cTn id="46" dur="1000" fill="hold"/>
                                        <p:tgtEl>
                                          <p:spTgt spid="91"/>
                                        </p:tgtEl>
                                        <p:attrNameLst>
                                          <p:attrName>ppt_y</p:attrName>
                                        </p:attrNameLst>
                                      </p:cBhvr>
                                      <p:tavLst>
                                        <p:tav tm="0">
                                          <p:val>
                                            <p:strVal val="ppt_y"/>
                                          </p:val>
                                        </p:tav>
                                        <p:tav tm="100000">
                                          <p:val>
                                            <p:strVal val="1+ppt_h/2"/>
                                          </p:val>
                                        </p:tav>
                                      </p:tavLst>
                                    </p:anim>
                                    <p:set>
                                      <p:cBhvr>
                                        <p:cTn id="47" fill="hold">
                                          <p:stCondLst>
                                            <p:cond delay="999"/>
                                          </p:stCondLst>
                                        </p:cTn>
                                        <p:tgtEl>
                                          <p:spTgt spid="9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1" animBg="1" advAuto="0"/>
      <p:bldP spid="88" grpId="2" animBg="1" advAuto="0"/>
      <p:bldP spid="89" grpId="3" animBg="1" advAuto="0"/>
      <p:bldP spid="89" grpId="4" animBg="1" advAuto="0"/>
      <p:bldP spid="90" grpId="5" animBg="1" advAuto="0"/>
      <p:bldP spid="90" grpId="6" animBg="1" advAuto="0"/>
      <p:bldP spid="91" grpId="7" animBg="1" advAuto="0"/>
      <p:bldP spid="91" grpId="8" animBg="1" advAuto="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 name="A5.jpg"/>
          <p:cNvPicPr/>
          <p:nvPr/>
        </p:nvPicPr>
        <p:blipFill>
          <a:blip r:embed="rId2">
            <a:extLst/>
          </a:blip>
          <a:stretch>
            <a:fillRect/>
          </a:stretch>
        </p:blipFill>
        <p:spPr>
          <a:xfrm>
            <a:off x="0" y="0"/>
            <a:ext cx="9144000" cy="6858000"/>
          </a:xfrm>
          <a:prstGeom prst="rect">
            <a:avLst/>
          </a:prstGeom>
          <a:ln w="12700">
            <a:miter lim="400000"/>
          </a:ln>
        </p:spPr>
      </p:pic>
      <p:sp>
        <p:nvSpPr>
          <p:cNvPr id="95" name="Shape 95"/>
          <p:cNvSpPr/>
          <p:nvPr/>
        </p:nvSpPr>
        <p:spPr>
          <a:xfrm>
            <a:off x="2417365" y="1599604"/>
            <a:ext cx="4620618" cy="205582"/>
          </a:xfrm>
          <a:prstGeom prst="roundRect">
            <a:avLst>
              <a:gd name="adj" fmla="val 50000"/>
            </a:avLst>
          </a:prstGeom>
          <a:ln w="25400">
            <a:solidFill>
              <a:srgbClr val="FF0000"/>
            </a:solidFill>
          </a:ln>
        </p:spPr>
        <p:txBody>
          <a:bodyPr lIns="0" tIns="0" rIns="0" bIns="0"/>
          <a:lstStyle/>
          <a:p>
            <a:pPr lvl="0"/>
            <a:endParaRPr/>
          </a:p>
        </p:txBody>
      </p:sp>
      <p:sp>
        <p:nvSpPr>
          <p:cNvPr id="96" name="Shape 96"/>
          <p:cNvSpPr/>
          <p:nvPr/>
        </p:nvSpPr>
        <p:spPr>
          <a:xfrm>
            <a:off x="3740447" y="1141412"/>
            <a:ext cx="261740" cy="4575176"/>
          </a:xfrm>
          <a:prstGeom prst="roundRect">
            <a:avLst>
              <a:gd name="adj" fmla="val 50000"/>
            </a:avLst>
          </a:prstGeom>
          <a:ln w="25400">
            <a:solidFill>
              <a:srgbClr val="003399"/>
            </a:solidFill>
          </a:ln>
        </p:spPr>
        <p:txBody>
          <a:bodyPr lIns="0" tIns="0" rIns="0" bIns="0"/>
          <a:lstStyle/>
          <a:p>
            <a:pPr lvl="0"/>
            <a:endParaRPr/>
          </a:p>
        </p:txBody>
      </p:sp>
      <p:sp>
        <p:nvSpPr>
          <p:cNvPr id="97" name="Shape 97"/>
          <p:cNvSpPr/>
          <p:nvPr/>
        </p:nvSpPr>
        <p:spPr>
          <a:xfrm rot="5426257">
            <a:off x="5373003" y="1244600"/>
            <a:ext cx="697111" cy="206277"/>
          </a:xfrm>
          <a:custGeom>
            <a:avLst/>
            <a:gdLst/>
            <a:ahLst/>
            <a:cxnLst>
              <a:cxn ang="0">
                <a:pos x="wd2" y="hd2"/>
              </a:cxn>
              <a:cxn ang="5400000">
                <a:pos x="wd2" y="hd2"/>
              </a:cxn>
              <a:cxn ang="10800000">
                <a:pos x="wd2" y="hd2"/>
              </a:cxn>
              <a:cxn ang="16200000">
                <a:pos x="wd2" y="hd2"/>
              </a:cxn>
            </a:cxnLst>
            <a:rect l="0" t="0" r="r" b="b"/>
            <a:pathLst>
              <a:path w="21600" h="21600" extrusionOk="0">
                <a:moveTo>
                  <a:pt x="12231" y="15608"/>
                </a:moveTo>
                <a:lnTo>
                  <a:pt x="12231" y="21600"/>
                </a:lnTo>
                <a:lnTo>
                  <a:pt x="21600" y="10800"/>
                </a:lnTo>
                <a:lnTo>
                  <a:pt x="12231" y="0"/>
                </a:lnTo>
                <a:lnTo>
                  <a:pt x="12231" y="5992"/>
                </a:lnTo>
                <a:lnTo>
                  <a:pt x="0" y="5992"/>
                </a:lnTo>
                <a:lnTo>
                  <a:pt x="0" y="15608"/>
                </a:lnTo>
                <a:lnTo>
                  <a:pt x="12231" y="15608"/>
                </a:lnTo>
                <a:close/>
              </a:path>
            </a:pathLst>
          </a:custGeom>
          <a:solidFill>
            <a:srgbClr val="00FDFF"/>
          </a:solidFill>
          <a:ln w="25400">
            <a:solidFill>
              <a:srgbClr val="003399"/>
            </a:solidFill>
          </a:ln>
        </p:spPr>
        <p:txBody>
          <a:bodyPr lIns="0" tIns="0" rIns="0" bIns="0"/>
          <a:lstStyle/>
          <a:p>
            <a:pPr lvl="0"/>
            <a:endParaRPr/>
          </a:p>
        </p:txBody>
      </p:sp>
      <p:sp>
        <p:nvSpPr>
          <p:cNvPr id="98" name="Shape 98"/>
          <p:cNvSpPr/>
          <p:nvPr/>
        </p:nvSpPr>
        <p:spPr>
          <a:xfrm>
            <a:off x="2874709" y="30604"/>
            <a:ext cx="3394582" cy="421392"/>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p>
            <a:pPr lvl="0">
              <a:defRPr sz="1800"/>
            </a:pPr>
            <a:r>
              <a:rPr sz="2400">
                <a:solidFill>
                  <a:srgbClr val="FFFFFF"/>
                </a:solidFill>
              </a:rPr>
              <a:t>Hughes </a:t>
            </a:r>
            <a:r>
              <a:rPr sz="2400" i="1">
                <a:solidFill>
                  <a:srgbClr val="FFFFFF"/>
                </a:solidFill>
              </a:rPr>
              <a:t>et al</a:t>
            </a:r>
            <a:r>
              <a:rPr sz="2400">
                <a:solidFill>
                  <a:srgbClr val="FFFFFF"/>
                </a:solidFill>
              </a:rPr>
              <a:t>., </a:t>
            </a:r>
            <a:r>
              <a:rPr sz="2400" i="1">
                <a:solidFill>
                  <a:srgbClr val="FFFFFF"/>
                </a:solidFill>
              </a:rPr>
              <a:t>Nature</a:t>
            </a:r>
            <a:r>
              <a:rPr sz="2400">
                <a:solidFill>
                  <a:srgbClr val="FFFFFF"/>
                </a:solidFill>
              </a:rPr>
              <a:t> 2010</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1" fill="hold" grpId="1" nodeType="clickEffect">
                                  <p:stCondLst>
                                    <p:cond delay="0"/>
                                  </p:stCondLst>
                                  <p:iterate>
                                    <p:tmAbs val="0"/>
                                  </p:iterate>
                                  <p:childTnLst>
                                    <p:set>
                                      <p:cBhvr>
                                        <p:cTn id="6" fill="hold"/>
                                        <p:tgtEl>
                                          <p:spTgt spid="96"/>
                                        </p:tgtEl>
                                        <p:attrNameLst>
                                          <p:attrName>style.visibility</p:attrName>
                                        </p:attrNameLst>
                                      </p:cBhvr>
                                      <p:to>
                                        <p:strVal val="visible"/>
                                      </p:to>
                                    </p:set>
                                    <p:anim calcmode="lin" valueType="num">
                                      <p:cBhvr>
                                        <p:cTn id="7" dur="1000" fill="hold"/>
                                        <p:tgtEl>
                                          <p:spTgt spid="96"/>
                                        </p:tgtEl>
                                        <p:attrNameLst>
                                          <p:attrName>ppt_x</p:attrName>
                                        </p:attrNameLst>
                                      </p:cBhvr>
                                      <p:tavLst>
                                        <p:tav tm="0">
                                          <p:val>
                                            <p:strVal val="#ppt_x"/>
                                          </p:val>
                                        </p:tav>
                                        <p:tav tm="100000">
                                          <p:val>
                                            <p:strVal val="#ppt_x"/>
                                          </p:val>
                                        </p:tav>
                                      </p:tavLst>
                                    </p:anim>
                                    <p:anim calcmode="lin" valueType="num">
                                      <p:cBhvr>
                                        <p:cTn id="8" dur="1000" fill="hold"/>
                                        <p:tgtEl>
                                          <p:spTgt spid="9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2" nodeType="clickEffect">
                                  <p:stCondLst>
                                    <p:cond delay="0"/>
                                  </p:stCondLst>
                                  <p:iterate type="lt">
                                    <p:tmAbs val="0"/>
                                  </p:iterate>
                                  <p:childTnLst>
                                    <p:anim calcmode="lin" valueType="num">
                                      <p:cBhvr>
                                        <p:cTn id="12" dur="1000" fill="hold"/>
                                        <p:tgtEl>
                                          <p:spTgt spid="96"/>
                                        </p:tgtEl>
                                        <p:attrNameLst>
                                          <p:attrName>ppt_x</p:attrName>
                                        </p:attrNameLst>
                                      </p:cBhvr>
                                      <p:tavLst>
                                        <p:tav tm="0">
                                          <p:val>
                                            <p:strVal val="ppt_x"/>
                                          </p:val>
                                        </p:tav>
                                        <p:tav tm="100000">
                                          <p:val>
                                            <p:strVal val="ppt_x"/>
                                          </p:val>
                                        </p:tav>
                                      </p:tavLst>
                                    </p:anim>
                                    <p:anim calcmode="lin" valueType="num">
                                      <p:cBhvr>
                                        <p:cTn id="13" dur="1000" fill="hold"/>
                                        <p:tgtEl>
                                          <p:spTgt spid="96"/>
                                        </p:tgtEl>
                                        <p:attrNameLst>
                                          <p:attrName>ppt_y</p:attrName>
                                        </p:attrNameLst>
                                      </p:cBhvr>
                                      <p:tavLst>
                                        <p:tav tm="0">
                                          <p:val>
                                            <p:strVal val="ppt_y"/>
                                          </p:val>
                                        </p:tav>
                                        <p:tav tm="100000">
                                          <p:val>
                                            <p:strVal val="1+ppt_h/2"/>
                                          </p:val>
                                        </p:tav>
                                      </p:tavLst>
                                    </p:anim>
                                    <p:set>
                                      <p:cBhvr>
                                        <p:cTn id="14" fill="hold">
                                          <p:stCondLst>
                                            <p:cond delay="999"/>
                                          </p:stCondLst>
                                        </p:cTn>
                                        <p:tgtEl>
                                          <p:spTgt spid="96"/>
                                        </p:tgtEl>
                                        <p:attrNameLst>
                                          <p:attrName>style.visibility</p:attrName>
                                        </p:attrNameLst>
                                      </p:cBhvr>
                                      <p:to>
                                        <p:strVal val="hidden"/>
                                      </p:to>
                                    </p:set>
                                  </p:childTnLst>
                                </p:cTn>
                              </p:par>
                            </p:childTnLst>
                          </p:cTn>
                        </p:par>
                        <p:par>
                          <p:cTn id="15" fill="hold">
                            <p:stCondLst>
                              <p:cond delay="1000"/>
                            </p:stCondLst>
                            <p:childTnLst>
                              <p:par>
                                <p:cTn id="16" presetID="2" presetClass="entr" presetSubtype="1" fill="hold" grpId="3" nodeType="afterEffect">
                                  <p:stCondLst>
                                    <p:cond delay="0"/>
                                  </p:stCondLst>
                                  <p:iterate>
                                    <p:tmAbs val="0"/>
                                  </p:iterate>
                                  <p:childTnLst>
                                    <p:set>
                                      <p:cBhvr>
                                        <p:cTn id="17" fill="hold"/>
                                        <p:tgtEl>
                                          <p:spTgt spid="95"/>
                                        </p:tgtEl>
                                        <p:attrNameLst>
                                          <p:attrName>style.visibility</p:attrName>
                                        </p:attrNameLst>
                                      </p:cBhvr>
                                      <p:to>
                                        <p:strVal val="visible"/>
                                      </p:to>
                                    </p:set>
                                    <p:anim calcmode="lin" valueType="num">
                                      <p:cBhvr>
                                        <p:cTn id="18" dur="1000" fill="hold"/>
                                        <p:tgtEl>
                                          <p:spTgt spid="95"/>
                                        </p:tgtEl>
                                        <p:attrNameLst>
                                          <p:attrName>ppt_x</p:attrName>
                                        </p:attrNameLst>
                                      </p:cBhvr>
                                      <p:tavLst>
                                        <p:tav tm="0">
                                          <p:val>
                                            <p:strVal val="#ppt_x"/>
                                          </p:val>
                                        </p:tav>
                                        <p:tav tm="100000">
                                          <p:val>
                                            <p:strVal val="#ppt_x"/>
                                          </p:val>
                                        </p:tav>
                                      </p:tavLst>
                                    </p:anim>
                                    <p:anim calcmode="lin" valueType="num">
                                      <p:cBhvr>
                                        <p:cTn id="19" dur="1000" fill="hold"/>
                                        <p:tgtEl>
                                          <p:spTgt spid="95"/>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4" nodeType="clickEffect">
                                  <p:stCondLst>
                                    <p:cond delay="0"/>
                                  </p:stCondLst>
                                  <p:iterate>
                                    <p:tmAbs val="0"/>
                                  </p:iterate>
                                  <p:childTnLst>
                                    <p:set>
                                      <p:cBhvr>
                                        <p:cTn id="23" fill="hold"/>
                                        <p:tgtEl>
                                          <p:spTgt spid="97"/>
                                        </p:tgtEl>
                                        <p:attrNameLst>
                                          <p:attrName>style.visibility</p:attrName>
                                        </p:attrNameLst>
                                      </p:cBhvr>
                                      <p:to>
                                        <p:strVal val="visible"/>
                                      </p:to>
                                    </p:set>
                                    <p:animEffect transition="in" filter="wipe(down)">
                                      <p:cBhvr>
                                        <p:cTn id="24" dur="1000"/>
                                        <p:tgtEl>
                                          <p:spTgt spid="9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xit" presetSubtype="1" fill="hold" grpId="5" nodeType="clickEffect">
                                  <p:stCondLst>
                                    <p:cond delay="0"/>
                                  </p:stCondLst>
                                  <p:iterate>
                                    <p:tmAbs val="0"/>
                                  </p:iterate>
                                  <p:childTnLst>
                                    <p:animEffect transition="out" filter="wipe(up)">
                                      <p:cBhvr>
                                        <p:cTn id="28" dur="1000" fill="hold"/>
                                        <p:tgtEl>
                                          <p:spTgt spid="97"/>
                                        </p:tgtEl>
                                      </p:cBhvr>
                                    </p:animEffect>
                                    <p:set>
                                      <p:cBhvr>
                                        <p:cTn id="29" fill="hold">
                                          <p:stCondLst>
                                            <p:cond delay="999"/>
                                          </p:stCondLst>
                                        </p:cTn>
                                        <p:tgtEl>
                                          <p:spTgt spid="97"/>
                                        </p:tgtEl>
                                        <p:attrNameLst>
                                          <p:attrName>style.visibility</p:attrName>
                                        </p:attrNameLst>
                                      </p:cBhvr>
                                      <p:to>
                                        <p:strVal val="hidden"/>
                                      </p:to>
                                    </p:set>
                                  </p:childTnLst>
                                </p:cTn>
                              </p:par>
                            </p:childTnLst>
                          </p:cTn>
                        </p:par>
                        <p:par>
                          <p:cTn id="30" fill="hold">
                            <p:stCondLst>
                              <p:cond delay="1000"/>
                            </p:stCondLst>
                            <p:childTnLst>
                              <p:par>
                                <p:cTn id="31" presetID="2" presetClass="exit" presetSubtype="2" fill="hold" grpId="6" nodeType="afterEffect">
                                  <p:stCondLst>
                                    <p:cond delay="0"/>
                                  </p:stCondLst>
                                  <p:iterate type="lt">
                                    <p:tmAbs val="0"/>
                                  </p:iterate>
                                  <p:childTnLst>
                                    <p:anim calcmode="lin" valueType="num">
                                      <p:cBhvr>
                                        <p:cTn id="32" dur="1000" fill="hold"/>
                                        <p:tgtEl>
                                          <p:spTgt spid="95"/>
                                        </p:tgtEl>
                                        <p:attrNameLst>
                                          <p:attrName>ppt_x</p:attrName>
                                        </p:attrNameLst>
                                      </p:cBhvr>
                                      <p:tavLst>
                                        <p:tav tm="0">
                                          <p:val>
                                            <p:strVal val="ppt_x"/>
                                          </p:val>
                                        </p:tav>
                                        <p:tav tm="100000">
                                          <p:val>
                                            <p:strVal val="1+ppt_w/2"/>
                                          </p:val>
                                        </p:tav>
                                      </p:tavLst>
                                    </p:anim>
                                    <p:anim calcmode="lin" valueType="num">
                                      <p:cBhvr>
                                        <p:cTn id="33" dur="1000" fill="hold"/>
                                        <p:tgtEl>
                                          <p:spTgt spid="95"/>
                                        </p:tgtEl>
                                        <p:attrNameLst>
                                          <p:attrName>ppt_y</p:attrName>
                                        </p:attrNameLst>
                                      </p:cBhvr>
                                      <p:tavLst>
                                        <p:tav tm="0">
                                          <p:val>
                                            <p:strVal val="ppt_y"/>
                                          </p:val>
                                        </p:tav>
                                        <p:tav tm="100000">
                                          <p:val>
                                            <p:strVal val="ppt_y"/>
                                          </p:val>
                                        </p:tav>
                                      </p:tavLst>
                                    </p:anim>
                                    <p:set>
                                      <p:cBhvr>
                                        <p:cTn id="34" fill="hold">
                                          <p:stCondLst>
                                            <p:cond delay="999"/>
                                          </p:stCondLst>
                                        </p:cTn>
                                        <p:tgtEl>
                                          <p:spTgt spid="9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3" animBg="1" advAuto="0"/>
      <p:bldP spid="95" grpId="6" animBg="1" advAuto="0"/>
      <p:bldP spid="96" grpId="1" animBg="1" advAuto="0"/>
      <p:bldP spid="96" grpId="2" animBg="1" advAuto="0"/>
      <p:bldP spid="97" grpId="4" animBg="1" advAuto="0"/>
      <p:bldP spid="97" grpId="5" animBg="1" advAuto="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 name="A6.jpg"/>
          <p:cNvPicPr/>
          <p:nvPr/>
        </p:nvPicPr>
        <p:blipFill>
          <a:blip r:embed="rId2">
            <a:extLst/>
          </a:blip>
          <a:stretch>
            <a:fillRect/>
          </a:stretch>
        </p:blipFill>
        <p:spPr>
          <a:xfrm>
            <a:off x="2849" y="0"/>
            <a:ext cx="9144001" cy="6858000"/>
          </a:xfrm>
          <a:prstGeom prst="rect">
            <a:avLst/>
          </a:prstGeom>
          <a:ln w="12700">
            <a:miter lim="400000"/>
          </a:ln>
        </p:spPr>
      </p:pic>
      <p:sp>
        <p:nvSpPr>
          <p:cNvPr id="101" name="Shape 101"/>
          <p:cNvSpPr/>
          <p:nvPr/>
        </p:nvSpPr>
        <p:spPr>
          <a:xfrm flipH="1" flipV="1">
            <a:off x="599842" y="569333"/>
            <a:ext cx="3546774" cy="3546774"/>
          </a:xfrm>
          <a:prstGeom prst="line">
            <a:avLst/>
          </a:prstGeom>
          <a:ln w="25400">
            <a:solidFill>
              <a:srgbClr val="00F900"/>
            </a:solidFill>
          </a:ln>
          <a:effectLst>
            <a:outerShdw blurRad="38100" dist="20000" dir="5400000" rotWithShape="0">
              <a:srgbClr val="000000">
                <a:alpha val="38000"/>
              </a:srgbClr>
            </a:outerShdw>
          </a:effectLst>
        </p:spPr>
        <p:txBody>
          <a:bodyPr lIns="0" tIns="0" rIns="0" bIns="0"/>
          <a:lstStyle/>
          <a:p>
            <a:pPr lvl="0" defTabSz="457200">
              <a:defRPr sz="1200">
                <a:latin typeface="+mj-lt"/>
                <a:ea typeface="+mj-ea"/>
                <a:cs typeface="+mj-cs"/>
                <a:sym typeface="Helvetica"/>
              </a:defRPr>
            </a:pPr>
            <a:endParaRPr/>
          </a:p>
        </p:txBody>
      </p:sp>
      <p:sp>
        <p:nvSpPr>
          <p:cNvPr id="102" name="Shape 102"/>
          <p:cNvSpPr/>
          <p:nvPr/>
        </p:nvSpPr>
        <p:spPr>
          <a:xfrm>
            <a:off x="3857595" y="5301103"/>
            <a:ext cx="641410" cy="421393"/>
          </a:xfrm>
          <a:prstGeom prst="rect">
            <a:avLst/>
          </a:prstGeom>
          <a:ln w="12700">
            <a:miter lim="400000"/>
          </a:ln>
        </p:spPr>
        <p:txBody>
          <a:bodyPr wrap="none" lIns="45719" rIns="45719">
            <a:spAutoFit/>
          </a:bodyPr>
          <a:lstStyle/>
          <a:p>
            <a:pPr lvl="0"/>
            <a:endParaRPr/>
          </a:p>
        </p:txBody>
      </p:sp>
      <p:sp>
        <p:nvSpPr>
          <p:cNvPr id="103" name="Shape 103"/>
          <p:cNvSpPr/>
          <p:nvPr/>
        </p:nvSpPr>
        <p:spPr>
          <a:xfrm>
            <a:off x="344383" y="5008879"/>
            <a:ext cx="8455234" cy="141523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just" defTabSz="457200">
              <a:defRPr sz="1800"/>
            </a:pPr>
            <a:r>
              <a:rPr>
                <a:solidFill>
                  <a:srgbClr val="FFFFFF"/>
                </a:solidFill>
                <a:latin typeface="Times New Roman Bold"/>
                <a:ea typeface="Times New Roman Bold"/>
                <a:cs typeface="Times New Roman Bold"/>
                <a:sym typeface="Times New Roman Bold"/>
              </a:rPr>
              <a:t>Each dot represents 100% chimpanzee–human identity within a 200-base-pair (bp) window. In the Y-chromosome plot, the human chromosome is oriented with short arm to top and long arm to bottom, and the chimpanzee chromosome is oriented with short arm to left and long arm to right. For chromosome 21, which is acrocentric, the plot represents only the long arm.</a:t>
            </a:r>
          </a:p>
        </p:txBody>
      </p:sp>
      <p:sp>
        <p:nvSpPr>
          <p:cNvPr id="104" name="Shape 104"/>
          <p:cNvSpPr/>
          <p:nvPr/>
        </p:nvSpPr>
        <p:spPr>
          <a:xfrm>
            <a:off x="2874709" y="6406003"/>
            <a:ext cx="3394582" cy="421393"/>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p>
            <a:pPr lvl="0">
              <a:defRPr sz="1800"/>
            </a:pPr>
            <a:r>
              <a:rPr sz="2400">
                <a:solidFill>
                  <a:srgbClr val="FFFFFF"/>
                </a:solidFill>
              </a:rPr>
              <a:t>Hughes </a:t>
            </a:r>
            <a:r>
              <a:rPr sz="2400" i="1">
                <a:solidFill>
                  <a:srgbClr val="FFFFFF"/>
                </a:solidFill>
              </a:rPr>
              <a:t>et al</a:t>
            </a:r>
            <a:r>
              <a:rPr sz="2400">
                <a:solidFill>
                  <a:srgbClr val="FFFFFF"/>
                </a:solidFill>
              </a:rPr>
              <a:t>., </a:t>
            </a:r>
            <a:r>
              <a:rPr sz="2400" i="1">
                <a:solidFill>
                  <a:srgbClr val="FFFFFF"/>
                </a:solidFill>
              </a:rPr>
              <a:t>Nature</a:t>
            </a:r>
            <a:r>
              <a:rPr sz="2400">
                <a:solidFill>
                  <a:srgbClr val="FFFFFF"/>
                </a:solidFill>
              </a:rPr>
              <a:t> 2010</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9" fill="hold" grpId="1" nodeType="clickEffect">
                                  <p:stCondLst>
                                    <p:cond delay="0"/>
                                  </p:stCondLst>
                                  <p:iterate>
                                    <p:tmAbs val="0"/>
                                  </p:iterate>
                                  <p:childTnLst>
                                    <p:set>
                                      <p:cBhvr>
                                        <p:cTn id="6" fill="hold"/>
                                        <p:tgtEl>
                                          <p:spTgt spid="101"/>
                                        </p:tgtEl>
                                        <p:attrNameLst>
                                          <p:attrName>style.visibility</p:attrName>
                                        </p:attrNameLst>
                                      </p:cBhvr>
                                      <p:to>
                                        <p:strVal val="visible"/>
                                      </p:to>
                                    </p:set>
                                    <p:anim calcmode="lin" valueType="num">
                                      <p:cBhvr>
                                        <p:cTn id="7" dur="1000" fill="hold"/>
                                        <p:tgtEl>
                                          <p:spTgt spid="101"/>
                                        </p:tgtEl>
                                        <p:attrNameLst>
                                          <p:attrName>ppt_x</p:attrName>
                                        </p:attrNameLst>
                                      </p:cBhvr>
                                      <p:tavLst>
                                        <p:tav tm="0">
                                          <p:val>
                                            <p:strVal val="0-#ppt_w/2"/>
                                          </p:val>
                                        </p:tav>
                                        <p:tav tm="100000">
                                          <p:val>
                                            <p:strVal val="#ppt_x"/>
                                          </p:val>
                                        </p:tav>
                                      </p:tavLst>
                                    </p:anim>
                                    <p:anim calcmode="lin" valueType="num">
                                      <p:cBhvr>
                                        <p:cTn id="8" dur="1000" fill="hold"/>
                                        <p:tgtEl>
                                          <p:spTgt spid="10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1" animBg="1" advAuto="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idx="4294967295"/>
          </p:nvPr>
        </p:nvSpPr>
        <p:spPr>
          <a:xfrm>
            <a:off x="685800" y="609599"/>
            <a:ext cx="7772400" cy="11430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a:solidFill>
                  <a:srgbClr val="011892"/>
                </a:solidFill>
              </a:defRPr>
            </a:lvl1pPr>
          </a:lstStyle>
          <a:p>
            <a:pPr lvl="0">
              <a:defRPr sz="1800">
                <a:solidFill>
                  <a:srgbClr val="000000"/>
                </a:solidFill>
              </a:defRPr>
            </a:pPr>
            <a:r>
              <a:rPr sz="4400">
                <a:solidFill>
                  <a:srgbClr val="011892"/>
                </a:solidFill>
              </a:rPr>
              <a:t>Nature News</a:t>
            </a:r>
          </a:p>
        </p:txBody>
      </p:sp>
      <p:sp>
        <p:nvSpPr>
          <p:cNvPr id="107" name="Shape 107"/>
          <p:cNvSpPr>
            <a:spLocks noGrp="1"/>
          </p:cNvSpPr>
          <p:nvPr>
            <p:ph type="body" idx="4294967295"/>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marL="289321" lvl="0" indent="-289321">
              <a:lnSpc>
                <a:spcPct val="90000"/>
              </a:lnSpc>
              <a:spcBef>
                <a:spcPts val="600"/>
              </a:spcBef>
              <a:buChar char=""/>
              <a:defRPr sz="1800">
                <a:solidFill>
                  <a:srgbClr val="000000"/>
                </a:solidFill>
              </a:defRPr>
            </a:pPr>
            <a:r>
              <a:rPr sz="2700"/>
              <a:t>Even the portions that do line up have undergone erratic relocation. In the only other chromosome to have been sequenced to the same degree of completeness in both species, chromosome 21, the authors found much less rearrangement.</a:t>
            </a:r>
          </a:p>
          <a:p>
            <a:pPr marL="289321" lvl="0" indent="-289321">
              <a:lnSpc>
                <a:spcPct val="90000"/>
              </a:lnSpc>
              <a:spcBef>
                <a:spcPts val="600"/>
              </a:spcBef>
              <a:buChar char=""/>
              <a:defRPr sz="1800">
                <a:solidFill>
                  <a:srgbClr val="000000"/>
                </a:solidFill>
              </a:defRPr>
            </a:pPr>
            <a:r>
              <a:rPr sz="2700"/>
              <a:t>"If you're marching along the human chromosome 21, you might as well be marching along the chimp chromosome 21. It's like an unbroken piece of glass," says Page. "But the relationship between the human and chimp Y chromosomes has been blown to pieces."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107">
                                            <p:bg/>
                                          </p:spTgt>
                                        </p:tgtEl>
                                        <p:attrNameLst>
                                          <p:attrName>style.visibility</p:attrName>
                                        </p:attrNameLst>
                                      </p:cBhvr>
                                      <p:to>
                                        <p:strVal val="visible"/>
                                      </p:to>
                                    </p:set>
                                    <p:animEffect transition="in" filter="wipe(left)">
                                      <p:cBhvr>
                                        <p:cTn id="7" dur="500"/>
                                        <p:tgtEl>
                                          <p:spTgt spid="107">
                                            <p:bg/>
                                          </p:spTgt>
                                        </p:tgtEl>
                                      </p:cBhvr>
                                    </p:animEffect>
                                  </p:childTnLst>
                                </p:cTn>
                              </p:par>
                              <p:par>
                                <p:cTn id="8" presetID="22" presetClass="entr" presetSubtype="8" fill="hold" grpId="1">
                                  <p:stCondLst>
                                    <p:cond delay="0"/>
                                  </p:stCondLst>
                                  <p:iterate>
                                    <p:tmAbs val="0"/>
                                  </p:iterate>
                                  <p:childTnLst>
                                    <p:set>
                                      <p:cBhvr>
                                        <p:cTn id="9" fill="hold"/>
                                        <p:tgtEl>
                                          <p:spTgt spid="107">
                                            <p:txEl>
                                              <p:pRg st="0" end="0"/>
                                            </p:txEl>
                                          </p:spTgt>
                                        </p:tgtEl>
                                        <p:attrNameLst>
                                          <p:attrName>style.visibility</p:attrName>
                                        </p:attrNameLst>
                                      </p:cBhvr>
                                      <p:to>
                                        <p:strVal val="visible"/>
                                      </p:to>
                                    </p:set>
                                    <p:animEffect transition="in" filter="wipe(left)">
                                      <p:cBhvr>
                                        <p:cTn id="10" dur="500"/>
                                        <p:tgtEl>
                                          <p:spTgt spid="10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1" nodeType="clickEffect">
                                  <p:stCondLst>
                                    <p:cond delay="0"/>
                                  </p:stCondLst>
                                  <p:iterate>
                                    <p:tmAbs val="0"/>
                                  </p:iterate>
                                  <p:childTnLst>
                                    <p:set>
                                      <p:cBhvr>
                                        <p:cTn id="14" fill="hold"/>
                                        <p:tgtEl>
                                          <p:spTgt spid="107">
                                            <p:txEl>
                                              <p:pRg st="1" end="1"/>
                                            </p:txEl>
                                          </p:spTgt>
                                        </p:tgtEl>
                                        <p:attrNameLst>
                                          <p:attrName>style.visibility</p:attrName>
                                        </p:attrNameLst>
                                      </p:cBhvr>
                                      <p:to>
                                        <p:strVal val="visible"/>
                                      </p:to>
                                    </p:set>
                                    <p:animEffect transition="in" filter="wipe(left)">
                                      <p:cBhvr>
                                        <p:cTn id="15" dur="500"/>
                                        <p:tgtEl>
                                          <p:spTgt spid="1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1" build="p" bldLvl="5" animBg="1" advAuto="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9" name="a02.jpg" descr="a02"/>
          <p:cNvPicPr/>
          <p:nvPr/>
        </p:nvPicPr>
        <p:blipFill>
          <a:blip r:embed="rId2">
            <a:extLst/>
          </a:blip>
          <a:stretch>
            <a:fillRect/>
          </a:stretch>
        </p:blipFill>
        <p:spPr>
          <a:xfrm>
            <a:off x="0" y="0"/>
            <a:ext cx="9144000" cy="6858000"/>
          </a:xfrm>
          <a:prstGeom prst="rect">
            <a:avLst/>
          </a:prstGeom>
          <a:ln w="12700">
            <a:miter lim="400000"/>
          </a:ln>
        </p:spPr>
      </p:pic>
      <p:sp>
        <p:nvSpPr>
          <p:cNvPr id="110" name="Shape 110"/>
          <p:cNvSpPr/>
          <p:nvPr/>
        </p:nvSpPr>
        <p:spPr>
          <a:xfrm>
            <a:off x="2874709" y="30604"/>
            <a:ext cx="3394582" cy="421392"/>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p>
            <a:pPr lvl="0">
              <a:defRPr sz="1800"/>
            </a:pPr>
            <a:r>
              <a:rPr sz="2400"/>
              <a:t>Hughes </a:t>
            </a:r>
            <a:r>
              <a:rPr sz="2400" i="1"/>
              <a:t>et al</a:t>
            </a:r>
            <a:r>
              <a:rPr sz="2400"/>
              <a:t>., </a:t>
            </a:r>
            <a:r>
              <a:rPr sz="2400" i="1"/>
              <a:t>Nature</a:t>
            </a:r>
            <a:r>
              <a:rPr sz="2400"/>
              <a:t> 2010</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Shape 112"/>
          <p:cNvSpPr>
            <a:spLocks noGrp="1"/>
          </p:cNvSpPr>
          <p:nvPr>
            <p:ph type="title" idx="4294967295"/>
          </p:nvPr>
        </p:nvSpPr>
        <p:spPr>
          <a:xfrm>
            <a:off x="685800" y="609599"/>
            <a:ext cx="7772400" cy="11430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a:solidFill>
                  <a:srgbClr val="011892"/>
                </a:solidFill>
              </a:defRPr>
            </a:lvl1pPr>
          </a:lstStyle>
          <a:p>
            <a:pPr lvl="0">
              <a:defRPr sz="1800">
                <a:solidFill>
                  <a:srgbClr val="000000"/>
                </a:solidFill>
              </a:defRPr>
            </a:pPr>
            <a:r>
              <a:rPr sz="4400">
                <a:solidFill>
                  <a:srgbClr val="011892"/>
                </a:solidFill>
              </a:rPr>
              <a:t>Subsequent Data</a:t>
            </a:r>
          </a:p>
        </p:txBody>
      </p:sp>
      <p:sp>
        <p:nvSpPr>
          <p:cNvPr id="113" name="Shape 113"/>
          <p:cNvSpPr>
            <a:spLocks noGrp="1"/>
          </p:cNvSpPr>
          <p:nvPr>
            <p:ph type="body" idx="4294967295"/>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marL="339470" lvl="0" indent="-339470" defTabSz="905255">
              <a:lnSpc>
                <a:spcPct val="90000"/>
              </a:lnSpc>
              <a:spcBef>
                <a:spcPts val="600"/>
              </a:spcBef>
              <a:buChar char=""/>
              <a:defRPr sz="1800">
                <a:solidFill>
                  <a:srgbClr val="000000"/>
                </a:solidFill>
              </a:defRPr>
            </a:pPr>
            <a:r>
              <a:rPr sz="3168"/>
              <a:t>Rhesus Macaque monkey</a:t>
            </a:r>
          </a:p>
          <a:p>
            <a:pPr marL="792098" lvl="1" indent="-339470" defTabSz="905255">
              <a:lnSpc>
                <a:spcPct val="90000"/>
              </a:lnSpc>
              <a:spcBef>
                <a:spcPts val="600"/>
              </a:spcBef>
              <a:buChar char=""/>
              <a:defRPr sz="1800">
                <a:solidFill>
                  <a:srgbClr val="000000"/>
                </a:solidFill>
              </a:defRPr>
            </a:pPr>
            <a:r>
              <a:rPr sz="3168"/>
              <a:t>Hughes JF </a:t>
            </a:r>
            <a:r>
              <a:rPr sz="3168" i="1"/>
              <a:t>et al</a:t>
            </a:r>
            <a:r>
              <a:rPr sz="3168"/>
              <a:t>., 2012. Strict evolutionary conservation followed rapid gene loss on human and rhesus Y chromosomes.  </a:t>
            </a:r>
            <a:r>
              <a:rPr sz="3168" i="1"/>
              <a:t>Nature</a:t>
            </a:r>
            <a:r>
              <a:rPr sz="3168"/>
              <a:t> 483(7387): 82–86</a:t>
            </a:r>
          </a:p>
          <a:p>
            <a:pPr marL="792098" lvl="1" indent="-339470" defTabSz="905255">
              <a:lnSpc>
                <a:spcPct val="90000"/>
              </a:lnSpc>
              <a:spcBef>
                <a:spcPts val="600"/>
              </a:spcBef>
              <a:buChar char=""/>
              <a:defRPr sz="1800">
                <a:solidFill>
                  <a:srgbClr val="000000"/>
                </a:solidFill>
              </a:defRPr>
            </a:pPr>
            <a:r>
              <a:rPr sz="3168">
                <a:solidFill>
                  <a:srgbClr val="0433FF"/>
                </a:solidFill>
                <a:hlinkClick r:id="rId2"/>
              </a:rPr>
              <a:t>https://www.nature.com/nature/journal/v483/n7387/abs/nature10843.html</a:t>
            </a:r>
            <a:endParaRPr sz="3168">
              <a:solidFill>
                <a:srgbClr val="0433FF"/>
              </a:solidFill>
            </a:endParaRPr>
          </a:p>
          <a:p>
            <a:pPr marL="792098" lvl="1" indent="-339470" defTabSz="905255">
              <a:lnSpc>
                <a:spcPct val="90000"/>
              </a:lnSpc>
              <a:spcBef>
                <a:spcPts val="600"/>
              </a:spcBef>
              <a:buChar char=""/>
              <a:defRPr sz="1800">
                <a:solidFill>
                  <a:srgbClr val="000000"/>
                </a:solidFill>
              </a:defRPr>
            </a:pPr>
            <a:r>
              <a:rPr sz="3168">
                <a:solidFill>
                  <a:srgbClr val="0433FF"/>
                </a:solidFill>
                <a:hlinkClick r:id="rId3"/>
              </a:rPr>
              <a:t>https://www.ncbi.nlm.nih.gov/pmc/articles/PMC3292678/?tool</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113">
                                            <p:bg/>
                                          </p:spTgt>
                                        </p:tgtEl>
                                        <p:attrNameLst>
                                          <p:attrName>style.visibility</p:attrName>
                                        </p:attrNameLst>
                                      </p:cBhvr>
                                      <p:to>
                                        <p:strVal val="visible"/>
                                      </p:to>
                                    </p:set>
                                    <p:animEffect transition="in" filter="wipe(left)">
                                      <p:cBhvr>
                                        <p:cTn id="7" dur="500"/>
                                        <p:tgtEl>
                                          <p:spTgt spid="113">
                                            <p:bg/>
                                          </p:spTgt>
                                        </p:tgtEl>
                                      </p:cBhvr>
                                    </p:animEffect>
                                  </p:childTnLst>
                                </p:cTn>
                              </p:par>
                              <p:par>
                                <p:cTn id="8" presetID="22" presetClass="entr" presetSubtype="8" fill="hold" grpId="1">
                                  <p:stCondLst>
                                    <p:cond delay="0"/>
                                  </p:stCondLst>
                                  <p:iterate>
                                    <p:tmAbs val="0"/>
                                  </p:iterate>
                                  <p:childTnLst>
                                    <p:set>
                                      <p:cBhvr>
                                        <p:cTn id="9" fill="hold"/>
                                        <p:tgtEl>
                                          <p:spTgt spid="113">
                                            <p:txEl>
                                              <p:pRg st="0" end="0"/>
                                            </p:txEl>
                                          </p:spTgt>
                                        </p:tgtEl>
                                        <p:attrNameLst>
                                          <p:attrName>style.visibility</p:attrName>
                                        </p:attrNameLst>
                                      </p:cBhvr>
                                      <p:to>
                                        <p:strVal val="visible"/>
                                      </p:to>
                                    </p:set>
                                    <p:animEffect transition="in" filter="wipe(left)">
                                      <p:cBhvr>
                                        <p:cTn id="10" dur="500"/>
                                        <p:tgtEl>
                                          <p:spTgt spid="11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1" nodeType="clickEffect">
                                  <p:stCondLst>
                                    <p:cond delay="0"/>
                                  </p:stCondLst>
                                  <p:iterate>
                                    <p:tmAbs val="0"/>
                                  </p:iterate>
                                  <p:childTnLst>
                                    <p:set>
                                      <p:cBhvr>
                                        <p:cTn id="14" fill="hold"/>
                                        <p:tgtEl>
                                          <p:spTgt spid="113">
                                            <p:txEl>
                                              <p:pRg st="1" end="1"/>
                                            </p:txEl>
                                          </p:spTgt>
                                        </p:tgtEl>
                                        <p:attrNameLst>
                                          <p:attrName>style.visibility</p:attrName>
                                        </p:attrNameLst>
                                      </p:cBhvr>
                                      <p:to>
                                        <p:strVal val="visible"/>
                                      </p:to>
                                    </p:set>
                                    <p:animEffect transition="in" filter="wipe(left)">
                                      <p:cBhvr>
                                        <p:cTn id="15" dur="500"/>
                                        <p:tgtEl>
                                          <p:spTgt spid="113">
                                            <p:txEl>
                                              <p:pRg st="1" end="1"/>
                                            </p:txEl>
                                          </p:spTgt>
                                        </p:tgtEl>
                                      </p:cBhvr>
                                    </p:animEffect>
                                  </p:childTnLst>
                                </p:cTn>
                              </p:par>
                            </p:childTnLst>
                          </p:cTn>
                        </p:par>
                        <p:par>
                          <p:cTn id="16" fill="hold">
                            <p:stCondLst>
                              <p:cond delay="500"/>
                            </p:stCondLst>
                            <p:childTnLst>
                              <p:par>
                                <p:cTn id="17" presetID="22" presetClass="entr" presetSubtype="8" fill="hold" grpId="1" nodeType="afterEffect">
                                  <p:stCondLst>
                                    <p:cond delay="0"/>
                                  </p:stCondLst>
                                  <p:iterate>
                                    <p:tmAbs val="0"/>
                                  </p:iterate>
                                  <p:childTnLst>
                                    <p:set>
                                      <p:cBhvr>
                                        <p:cTn id="18" fill="hold"/>
                                        <p:tgtEl>
                                          <p:spTgt spid="113">
                                            <p:txEl>
                                              <p:pRg st="2" end="2"/>
                                            </p:txEl>
                                          </p:spTgt>
                                        </p:tgtEl>
                                        <p:attrNameLst>
                                          <p:attrName>style.visibility</p:attrName>
                                        </p:attrNameLst>
                                      </p:cBhvr>
                                      <p:to>
                                        <p:strVal val="visible"/>
                                      </p:to>
                                    </p:set>
                                    <p:animEffect transition="in" filter="wipe(left)">
                                      <p:cBhvr>
                                        <p:cTn id="19" dur="500"/>
                                        <p:tgtEl>
                                          <p:spTgt spid="113">
                                            <p:txEl>
                                              <p:pRg st="2" end="2"/>
                                            </p:txEl>
                                          </p:spTgt>
                                        </p:tgtEl>
                                      </p:cBhvr>
                                    </p:animEffect>
                                  </p:childTnLst>
                                </p:cTn>
                              </p:par>
                            </p:childTnLst>
                          </p:cTn>
                        </p:par>
                        <p:par>
                          <p:cTn id="20" fill="hold">
                            <p:stCondLst>
                              <p:cond delay="1000"/>
                            </p:stCondLst>
                            <p:childTnLst>
                              <p:par>
                                <p:cTn id="21" presetID="22" presetClass="entr" presetSubtype="8" fill="hold" grpId="1" nodeType="afterEffect">
                                  <p:stCondLst>
                                    <p:cond delay="0"/>
                                  </p:stCondLst>
                                  <p:iterate>
                                    <p:tmAbs val="0"/>
                                  </p:iterate>
                                  <p:childTnLst>
                                    <p:set>
                                      <p:cBhvr>
                                        <p:cTn id="22" fill="hold"/>
                                        <p:tgtEl>
                                          <p:spTgt spid="113">
                                            <p:txEl>
                                              <p:pRg st="3" end="3"/>
                                            </p:txEl>
                                          </p:spTgt>
                                        </p:tgtEl>
                                        <p:attrNameLst>
                                          <p:attrName>style.visibility</p:attrName>
                                        </p:attrNameLst>
                                      </p:cBhvr>
                                      <p:to>
                                        <p:strVal val="visible"/>
                                      </p:to>
                                    </p:set>
                                    <p:animEffect transition="in" filter="wipe(left)">
                                      <p:cBhvr>
                                        <p:cTn id="23" dur="500"/>
                                        <p:tgtEl>
                                          <p:spTgt spid="1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 grpId="1" build="p" bldLvl="5" animBg="1" advAuto="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5" name="A7.jpg"/>
          <p:cNvPicPr/>
          <p:nvPr/>
        </p:nvPicPr>
        <p:blipFill>
          <a:blip r:embed="rId2">
            <a:extLst/>
          </a:blip>
          <a:stretch>
            <a:fillRect/>
          </a:stretch>
        </p:blipFill>
        <p:spPr>
          <a:xfrm>
            <a:off x="120650" y="1060450"/>
            <a:ext cx="8902700" cy="4737100"/>
          </a:xfrm>
          <a:prstGeom prst="rect">
            <a:avLst/>
          </a:prstGeom>
          <a:ln w="12700">
            <a:miter lim="400000"/>
          </a:ln>
        </p:spPr>
      </p:pic>
      <p:sp>
        <p:nvSpPr>
          <p:cNvPr id="116" name="Shape 116"/>
          <p:cNvSpPr/>
          <p:nvPr/>
        </p:nvSpPr>
        <p:spPr>
          <a:xfrm flipH="1" flipV="1">
            <a:off x="3107084" y="4649589"/>
            <a:ext cx="755453" cy="1062931"/>
          </a:xfrm>
          <a:prstGeom prst="line">
            <a:avLst/>
          </a:prstGeom>
          <a:ln w="63500">
            <a:solidFill>
              <a:srgbClr val="FF2600"/>
            </a:solidFill>
            <a:miter lim="400000"/>
            <a:tailEnd type="triangle"/>
          </a:ln>
          <a:effectLst>
            <a:outerShdw blurRad="38100" dist="20000" dir="5400000" rotWithShape="0">
              <a:srgbClr val="000000">
                <a:alpha val="38000"/>
              </a:srgbClr>
            </a:outerShdw>
          </a:effectLst>
        </p:spPr>
        <p:txBody>
          <a:bodyPr lIns="0" tIns="0" rIns="0" bIns="0"/>
          <a:lstStyle/>
          <a:p>
            <a:pPr lvl="0" defTabSz="457200">
              <a:defRPr sz="1200">
                <a:latin typeface="+mj-lt"/>
                <a:ea typeface="+mj-ea"/>
                <a:cs typeface="+mj-cs"/>
                <a:sym typeface="Helvetica"/>
              </a:defRPr>
            </a:pPr>
            <a:endParaRPr/>
          </a:p>
        </p:txBody>
      </p:sp>
      <p:sp>
        <p:nvSpPr>
          <p:cNvPr id="117" name="Shape 117"/>
          <p:cNvSpPr/>
          <p:nvPr/>
        </p:nvSpPr>
        <p:spPr>
          <a:xfrm>
            <a:off x="5016500" y="1803400"/>
            <a:ext cx="3729236" cy="400646"/>
          </a:xfrm>
          <a:prstGeom prst="roundRect">
            <a:avLst>
              <a:gd name="adj" fmla="val 47548"/>
            </a:avLst>
          </a:prstGeom>
          <a:ln w="88900">
            <a:solidFill>
              <a:srgbClr val="00F900"/>
            </a:solidFill>
          </a:ln>
        </p:spPr>
        <p:txBody>
          <a:bodyPr lIns="0" tIns="0" rIns="0" bIns="0"/>
          <a:lstStyle/>
          <a:p>
            <a:pPr lvl="0"/>
            <a:endParaRPr/>
          </a:p>
        </p:txBody>
      </p:sp>
      <p:sp>
        <p:nvSpPr>
          <p:cNvPr id="118" name="Shape 118"/>
          <p:cNvSpPr/>
          <p:nvPr/>
        </p:nvSpPr>
        <p:spPr>
          <a:xfrm>
            <a:off x="2874709" y="30604"/>
            <a:ext cx="3394582" cy="421392"/>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p>
            <a:pPr lvl="0">
              <a:defRPr sz="1800"/>
            </a:pPr>
            <a:r>
              <a:rPr sz="2400"/>
              <a:t>Hughes </a:t>
            </a:r>
            <a:r>
              <a:rPr sz="2400" i="1"/>
              <a:t>et al</a:t>
            </a:r>
            <a:r>
              <a:rPr sz="2400"/>
              <a:t>., </a:t>
            </a:r>
            <a:r>
              <a:rPr sz="2400" i="1"/>
              <a:t>Nature</a:t>
            </a:r>
            <a:r>
              <a:rPr sz="2400"/>
              <a:t> 2012</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1" fill="hold" grpId="1" nodeType="clickEffect">
                                  <p:stCondLst>
                                    <p:cond delay="0"/>
                                  </p:stCondLst>
                                  <p:iterate>
                                    <p:tmAbs val="0"/>
                                  </p:iterate>
                                  <p:childTnLst>
                                    <p:set>
                                      <p:cBhvr>
                                        <p:cTn id="6" fill="hold"/>
                                        <p:tgtEl>
                                          <p:spTgt spid="116"/>
                                        </p:tgtEl>
                                        <p:attrNameLst>
                                          <p:attrName>style.visibility</p:attrName>
                                        </p:attrNameLst>
                                      </p:cBhvr>
                                      <p:to>
                                        <p:strVal val="visible"/>
                                      </p:to>
                                    </p:set>
                                    <p:anim calcmode="lin" valueType="num">
                                      <p:cBhvr>
                                        <p:cTn id="7" dur="1000" fill="hold"/>
                                        <p:tgtEl>
                                          <p:spTgt spid="116"/>
                                        </p:tgtEl>
                                        <p:attrNameLst>
                                          <p:attrName>ppt_x</p:attrName>
                                        </p:attrNameLst>
                                      </p:cBhvr>
                                      <p:tavLst>
                                        <p:tav tm="0">
                                          <p:val>
                                            <p:strVal val="#ppt_x"/>
                                          </p:val>
                                        </p:tav>
                                        <p:tav tm="100000">
                                          <p:val>
                                            <p:strVal val="#ppt_x"/>
                                          </p:val>
                                        </p:tav>
                                      </p:tavLst>
                                    </p:anim>
                                    <p:anim calcmode="lin" valueType="num">
                                      <p:cBhvr>
                                        <p:cTn id="8" dur="1000" fill="hold"/>
                                        <p:tgtEl>
                                          <p:spTgt spid="11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2" fill="hold" grpId="2" nodeType="clickEffect">
                                  <p:stCondLst>
                                    <p:cond delay="0"/>
                                  </p:stCondLst>
                                  <p:iterate type="lt">
                                    <p:tmAbs val="0"/>
                                  </p:iterate>
                                  <p:childTnLst>
                                    <p:anim calcmode="lin" valueType="num">
                                      <p:cBhvr>
                                        <p:cTn id="12" dur="1000" fill="hold"/>
                                        <p:tgtEl>
                                          <p:spTgt spid="116"/>
                                        </p:tgtEl>
                                        <p:attrNameLst>
                                          <p:attrName>ppt_x</p:attrName>
                                        </p:attrNameLst>
                                      </p:cBhvr>
                                      <p:tavLst>
                                        <p:tav tm="0">
                                          <p:val>
                                            <p:strVal val="ppt_x"/>
                                          </p:val>
                                        </p:tav>
                                        <p:tav tm="100000">
                                          <p:val>
                                            <p:strVal val="1+ppt_w/2"/>
                                          </p:val>
                                        </p:tav>
                                      </p:tavLst>
                                    </p:anim>
                                    <p:anim calcmode="lin" valueType="num">
                                      <p:cBhvr>
                                        <p:cTn id="13" dur="1000" fill="hold"/>
                                        <p:tgtEl>
                                          <p:spTgt spid="116"/>
                                        </p:tgtEl>
                                        <p:attrNameLst>
                                          <p:attrName>ppt_y</p:attrName>
                                        </p:attrNameLst>
                                      </p:cBhvr>
                                      <p:tavLst>
                                        <p:tav tm="0">
                                          <p:val>
                                            <p:strVal val="ppt_y"/>
                                          </p:val>
                                        </p:tav>
                                        <p:tav tm="100000">
                                          <p:val>
                                            <p:strVal val="ppt_y"/>
                                          </p:val>
                                        </p:tav>
                                      </p:tavLst>
                                    </p:anim>
                                    <p:set>
                                      <p:cBhvr>
                                        <p:cTn id="14" fill="hold">
                                          <p:stCondLst>
                                            <p:cond delay="999"/>
                                          </p:stCondLst>
                                        </p:cTn>
                                        <p:tgtEl>
                                          <p:spTgt spid="116"/>
                                        </p:tgtEl>
                                        <p:attrNameLst>
                                          <p:attrName>style.visibility</p:attrName>
                                        </p:attrNameLst>
                                      </p:cBhvr>
                                      <p:to>
                                        <p:strVal val="hidden"/>
                                      </p:to>
                                    </p:set>
                                  </p:childTnLst>
                                </p:cTn>
                              </p:par>
                            </p:childTnLst>
                          </p:cTn>
                        </p:par>
                        <p:par>
                          <p:cTn id="15" fill="hold">
                            <p:stCondLst>
                              <p:cond delay="1000"/>
                            </p:stCondLst>
                            <p:childTnLst>
                              <p:par>
                                <p:cTn id="16" presetID="2" presetClass="entr" presetSubtype="1" fill="hold" grpId="3" nodeType="afterEffect">
                                  <p:stCondLst>
                                    <p:cond delay="0"/>
                                  </p:stCondLst>
                                  <p:iterate>
                                    <p:tmAbs val="0"/>
                                  </p:iterate>
                                  <p:childTnLst>
                                    <p:set>
                                      <p:cBhvr>
                                        <p:cTn id="17" fill="hold"/>
                                        <p:tgtEl>
                                          <p:spTgt spid="117"/>
                                        </p:tgtEl>
                                        <p:attrNameLst>
                                          <p:attrName>style.visibility</p:attrName>
                                        </p:attrNameLst>
                                      </p:cBhvr>
                                      <p:to>
                                        <p:strVal val="visible"/>
                                      </p:to>
                                    </p:set>
                                    <p:anim calcmode="lin" valueType="num">
                                      <p:cBhvr>
                                        <p:cTn id="18" dur="1000" fill="hold"/>
                                        <p:tgtEl>
                                          <p:spTgt spid="117"/>
                                        </p:tgtEl>
                                        <p:attrNameLst>
                                          <p:attrName>ppt_x</p:attrName>
                                        </p:attrNameLst>
                                      </p:cBhvr>
                                      <p:tavLst>
                                        <p:tav tm="0">
                                          <p:val>
                                            <p:strVal val="#ppt_x"/>
                                          </p:val>
                                        </p:tav>
                                        <p:tav tm="100000">
                                          <p:val>
                                            <p:strVal val="#ppt_x"/>
                                          </p:val>
                                        </p:tav>
                                      </p:tavLst>
                                    </p:anim>
                                    <p:anim calcmode="lin" valueType="num">
                                      <p:cBhvr>
                                        <p:cTn id="19" dur="1000" fill="hold"/>
                                        <p:tgtEl>
                                          <p:spTgt spid="11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1" animBg="1" advAuto="0"/>
      <p:bldP spid="116" grpId="2" animBg="1" advAuto="0"/>
      <p:bldP spid="117" grpId="3"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hape 15"/>
          <p:cNvSpPr>
            <a:spLocks noGrp="1"/>
          </p:cNvSpPr>
          <p:nvPr>
            <p:ph type="title" idx="4294967295"/>
          </p:nvPr>
        </p:nvSpPr>
        <p:spPr>
          <a:xfrm>
            <a:off x="685800" y="609599"/>
            <a:ext cx="7772400" cy="11430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600">
                <a:solidFill>
                  <a:srgbClr val="011892"/>
                </a:solidFill>
              </a:defRPr>
            </a:lvl1pPr>
          </a:lstStyle>
          <a:p>
            <a:pPr lvl="0">
              <a:defRPr sz="1800">
                <a:solidFill>
                  <a:srgbClr val="000000"/>
                </a:solidFill>
              </a:defRPr>
            </a:pPr>
            <a:r>
              <a:rPr sz="3600">
                <a:solidFill>
                  <a:srgbClr val="011892"/>
                </a:solidFill>
              </a:rPr>
              <a:t>Y Chromosomes in Chimps and Humans</a:t>
            </a:r>
          </a:p>
        </p:txBody>
      </p:sp>
      <p:sp>
        <p:nvSpPr>
          <p:cNvPr id="16" name="Shape 16"/>
          <p:cNvSpPr>
            <a:spLocks noGrp="1"/>
          </p:cNvSpPr>
          <p:nvPr>
            <p:ph type="body" idx="4294967295"/>
          </p:nvPr>
        </p:nvSpPr>
        <p:spPr>
          <a:xfrm>
            <a:off x="685800" y="1968500"/>
            <a:ext cx="7772400" cy="4114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lvl="0">
              <a:buChar char=""/>
              <a:defRPr sz="1800">
                <a:solidFill>
                  <a:srgbClr val="000000"/>
                </a:solidFill>
              </a:defRPr>
            </a:pPr>
            <a:r>
              <a:rPr sz="3200"/>
              <a:t>A paper in </a:t>
            </a:r>
            <a:r>
              <a:rPr sz="3200" i="1"/>
              <a:t>Nature</a:t>
            </a:r>
            <a:endParaRPr sz="3200"/>
          </a:p>
          <a:p>
            <a:pPr marL="742950" lvl="1" indent="-285750">
              <a:spcBef>
                <a:spcPts val="600"/>
              </a:spcBef>
              <a:defRPr sz="1800">
                <a:solidFill>
                  <a:srgbClr val="000000"/>
                </a:solidFill>
              </a:defRPr>
            </a:pPr>
            <a:r>
              <a:rPr sz="2800"/>
              <a:t>Hughes JF et al., 2010.  Chimpanzee and human Y chromosomes are remarkably divergent in structure and gene content.  </a:t>
            </a:r>
            <a:r>
              <a:rPr sz="2800" i="1"/>
              <a:t>Nature</a:t>
            </a:r>
            <a:r>
              <a:rPr sz="2800"/>
              <a:t> 463(7280): 536-539.</a:t>
            </a:r>
          </a:p>
          <a:p>
            <a:pPr marL="742950" lvl="1" indent="-285750">
              <a:spcBef>
                <a:spcPts val="600"/>
              </a:spcBef>
              <a:defRPr sz="1800">
                <a:solidFill>
                  <a:srgbClr val="000000"/>
                </a:solidFill>
              </a:defRPr>
            </a:pPr>
            <a:r>
              <a:rPr sz="2800">
                <a:solidFill>
                  <a:srgbClr val="0000FF"/>
                </a:solidFill>
                <a:hlinkClick r:id="rId2"/>
              </a:rPr>
              <a:t>http://www.nature.com/nature/journal/v463/n7280/full/nature08700.html</a:t>
            </a:r>
            <a:endParaRPr sz="2800">
              <a:solidFill>
                <a:srgbClr val="0000FF"/>
              </a:solidFill>
            </a:endParaRPr>
          </a:p>
          <a:p>
            <a:pPr marL="742950" lvl="1" indent="-285750">
              <a:spcBef>
                <a:spcPts val="600"/>
              </a:spcBef>
              <a:defRPr sz="1800">
                <a:solidFill>
                  <a:srgbClr val="000000"/>
                </a:solidFill>
              </a:defRPr>
            </a:pPr>
            <a:r>
              <a:rPr sz="2800">
                <a:solidFill>
                  <a:srgbClr val="0000FF"/>
                </a:solidFill>
                <a:hlinkClick r:id="rId3"/>
              </a:rPr>
              <a:t>http://hdl.handle.net/1721.1/59332</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16">
                                            <p:bg/>
                                          </p:spTgt>
                                        </p:tgtEl>
                                        <p:attrNameLst>
                                          <p:attrName>style.visibility</p:attrName>
                                        </p:attrNameLst>
                                      </p:cBhvr>
                                      <p:to>
                                        <p:strVal val="visible"/>
                                      </p:to>
                                    </p:set>
                                    <p:animEffect transition="in" filter="wipe(left)">
                                      <p:cBhvr>
                                        <p:cTn id="7" dur="500"/>
                                        <p:tgtEl>
                                          <p:spTgt spid="16">
                                            <p:bg/>
                                          </p:spTgt>
                                        </p:tgtEl>
                                      </p:cBhvr>
                                    </p:animEffect>
                                  </p:childTnLst>
                                </p:cTn>
                              </p:par>
                              <p:par>
                                <p:cTn id="8" presetID="22" presetClass="entr" presetSubtype="8" fill="hold" grpId="1">
                                  <p:stCondLst>
                                    <p:cond delay="0"/>
                                  </p:stCondLst>
                                  <p:iterate>
                                    <p:tmAbs val="0"/>
                                  </p:iterate>
                                  <p:childTnLst>
                                    <p:set>
                                      <p:cBhvr>
                                        <p:cTn id="9" fill="hold"/>
                                        <p:tgtEl>
                                          <p:spTgt spid="16">
                                            <p:txEl>
                                              <p:pRg st="0" end="0"/>
                                            </p:txEl>
                                          </p:spTgt>
                                        </p:tgtEl>
                                        <p:attrNameLst>
                                          <p:attrName>style.visibility</p:attrName>
                                        </p:attrNameLst>
                                      </p:cBhvr>
                                      <p:to>
                                        <p:strVal val="visible"/>
                                      </p:to>
                                    </p:set>
                                    <p:animEffect transition="in" filter="wipe(left)">
                                      <p:cBhvr>
                                        <p:cTn id="10" dur="500"/>
                                        <p:tgtEl>
                                          <p:spTgt spid="1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1" nodeType="clickEffect">
                                  <p:stCondLst>
                                    <p:cond delay="0"/>
                                  </p:stCondLst>
                                  <p:iterate>
                                    <p:tmAbs val="0"/>
                                  </p:iterate>
                                  <p:childTnLst>
                                    <p:set>
                                      <p:cBhvr>
                                        <p:cTn id="14" fill="hold"/>
                                        <p:tgtEl>
                                          <p:spTgt spid="16">
                                            <p:txEl>
                                              <p:pRg st="1" end="1"/>
                                            </p:txEl>
                                          </p:spTgt>
                                        </p:tgtEl>
                                        <p:attrNameLst>
                                          <p:attrName>style.visibility</p:attrName>
                                        </p:attrNameLst>
                                      </p:cBhvr>
                                      <p:to>
                                        <p:strVal val="visible"/>
                                      </p:to>
                                    </p:set>
                                    <p:animEffect transition="in" filter="wipe(left)">
                                      <p:cBhvr>
                                        <p:cTn id="15" dur="500"/>
                                        <p:tgtEl>
                                          <p:spTgt spid="16">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1" nodeType="clickEffect">
                                  <p:stCondLst>
                                    <p:cond delay="0"/>
                                  </p:stCondLst>
                                  <p:iterate>
                                    <p:tmAbs val="0"/>
                                  </p:iterate>
                                  <p:childTnLst>
                                    <p:set>
                                      <p:cBhvr>
                                        <p:cTn id="19" fill="hold"/>
                                        <p:tgtEl>
                                          <p:spTgt spid="16">
                                            <p:txEl>
                                              <p:pRg st="2" end="2"/>
                                            </p:txEl>
                                          </p:spTgt>
                                        </p:tgtEl>
                                        <p:attrNameLst>
                                          <p:attrName>style.visibility</p:attrName>
                                        </p:attrNameLst>
                                      </p:cBhvr>
                                      <p:to>
                                        <p:strVal val="visible"/>
                                      </p:to>
                                    </p:set>
                                    <p:animEffect transition="in" filter="wipe(left)">
                                      <p:cBhvr>
                                        <p:cTn id="20" dur="500"/>
                                        <p:tgtEl>
                                          <p:spTgt spid="1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1" nodeType="clickEffect">
                                  <p:stCondLst>
                                    <p:cond delay="0"/>
                                  </p:stCondLst>
                                  <p:iterate>
                                    <p:tmAbs val="0"/>
                                  </p:iterate>
                                  <p:childTnLst>
                                    <p:set>
                                      <p:cBhvr>
                                        <p:cTn id="24" fill="hold"/>
                                        <p:tgtEl>
                                          <p:spTgt spid="16">
                                            <p:txEl>
                                              <p:pRg st="3" end="3"/>
                                            </p:txEl>
                                          </p:spTgt>
                                        </p:tgtEl>
                                        <p:attrNameLst>
                                          <p:attrName>style.visibility</p:attrName>
                                        </p:attrNameLst>
                                      </p:cBhvr>
                                      <p:to>
                                        <p:strVal val="visible"/>
                                      </p:to>
                                    </p:set>
                                    <p:animEffect transition="in" filter="wipe(left)">
                                      <p:cBhvr>
                                        <p:cTn id="25" dur="500"/>
                                        <p:tgtEl>
                                          <p:spTgt spid="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1" build="p" bldLvl="5" animBg="1" advAuto="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 name="A8.jpg"/>
          <p:cNvPicPr/>
          <p:nvPr/>
        </p:nvPicPr>
        <p:blipFill>
          <a:blip r:embed="rId2">
            <a:extLst/>
          </a:blip>
          <a:stretch>
            <a:fillRect/>
          </a:stretch>
        </p:blipFill>
        <p:spPr>
          <a:xfrm>
            <a:off x="57150" y="0"/>
            <a:ext cx="4533900" cy="6858000"/>
          </a:xfrm>
          <a:prstGeom prst="rect">
            <a:avLst/>
          </a:prstGeom>
          <a:ln w="12700">
            <a:miter lim="400000"/>
          </a:ln>
        </p:spPr>
      </p:pic>
      <p:pic>
        <p:nvPicPr>
          <p:cNvPr id="121" name="A9.jpg"/>
          <p:cNvPicPr/>
          <p:nvPr/>
        </p:nvPicPr>
        <p:blipFill>
          <a:blip r:embed="rId3">
            <a:extLst/>
          </a:blip>
          <a:stretch>
            <a:fillRect/>
          </a:stretch>
        </p:blipFill>
        <p:spPr>
          <a:xfrm>
            <a:off x="4603750" y="0"/>
            <a:ext cx="4533900" cy="6858000"/>
          </a:xfrm>
          <a:prstGeom prst="rect">
            <a:avLst/>
          </a:prstGeom>
          <a:ln w="12700">
            <a:miter lim="400000"/>
          </a:ln>
        </p:spPr>
      </p:pic>
      <p:grpSp>
        <p:nvGrpSpPr>
          <p:cNvPr id="126" name="Group 126"/>
          <p:cNvGrpSpPr/>
          <p:nvPr/>
        </p:nvGrpSpPr>
        <p:grpSpPr>
          <a:xfrm>
            <a:off x="3104554" y="1186358"/>
            <a:ext cx="5107782" cy="4792862"/>
            <a:chOff x="0" y="0"/>
            <a:chExt cx="5107781" cy="4792860"/>
          </a:xfrm>
        </p:grpSpPr>
        <p:sp>
          <p:nvSpPr>
            <p:cNvPr id="122" name="Shape 122"/>
            <p:cNvSpPr/>
            <p:nvPr/>
          </p:nvSpPr>
          <p:spPr>
            <a:xfrm>
              <a:off x="0" y="3429000"/>
              <a:ext cx="599282" cy="1274961"/>
            </a:xfrm>
            <a:prstGeom prst="roundRect">
              <a:avLst>
                <a:gd name="adj" fmla="val 31788"/>
              </a:avLst>
            </a:prstGeom>
            <a:noFill/>
            <a:ln w="88900" cap="flat">
              <a:solidFill>
                <a:srgbClr val="00F900"/>
              </a:solidFill>
              <a:prstDash val="solid"/>
              <a:bevel/>
            </a:ln>
            <a:effectLst/>
          </p:spPr>
          <p:txBody>
            <a:bodyPr wrap="square" lIns="0" tIns="0" rIns="0" bIns="0" numCol="1" anchor="t">
              <a:noAutofit/>
            </a:bodyPr>
            <a:lstStyle/>
            <a:p>
              <a:pPr lvl="0"/>
              <a:endParaRPr/>
            </a:p>
          </p:txBody>
        </p:sp>
        <p:sp>
          <p:nvSpPr>
            <p:cNvPr id="123" name="Shape 123"/>
            <p:cNvSpPr/>
            <p:nvPr/>
          </p:nvSpPr>
          <p:spPr>
            <a:xfrm>
              <a:off x="4617690" y="3517900"/>
              <a:ext cx="490092" cy="1274961"/>
            </a:xfrm>
            <a:prstGeom prst="roundRect">
              <a:avLst>
                <a:gd name="adj" fmla="val 38870"/>
              </a:avLst>
            </a:prstGeom>
            <a:noFill/>
            <a:ln w="88900" cap="flat">
              <a:solidFill>
                <a:srgbClr val="00F900"/>
              </a:solidFill>
              <a:prstDash val="solid"/>
              <a:bevel/>
            </a:ln>
            <a:effectLst/>
          </p:spPr>
          <p:txBody>
            <a:bodyPr wrap="square" lIns="0" tIns="0" rIns="0" bIns="0" numCol="1" anchor="t">
              <a:noAutofit/>
            </a:bodyPr>
            <a:lstStyle/>
            <a:p>
              <a:pPr lvl="0"/>
              <a:endParaRPr/>
            </a:p>
          </p:txBody>
        </p:sp>
        <p:sp>
          <p:nvSpPr>
            <p:cNvPr id="124" name="Shape 124"/>
            <p:cNvSpPr/>
            <p:nvPr/>
          </p:nvSpPr>
          <p:spPr>
            <a:xfrm>
              <a:off x="4617690" y="1064369"/>
              <a:ext cx="490092" cy="1815753"/>
            </a:xfrm>
            <a:prstGeom prst="roundRect">
              <a:avLst>
                <a:gd name="adj" fmla="val 38870"/>
              </a:avLst>
            </a:prstGeom>
            <a:noFill/>
            <a:ln w="88900" cap="flat">
              <a:solidFill>
                <a:srgbClr val="00F900"/>
              </a:solidFill>
              <a:prstDash val="solid"/>
              <a:bevel/>
            </a:ln>
            <a:effectLst/>
          </p:spPr>
          <p:txBody>
            <a:bodyPr wrap="square" lIns="0" tIns="0" rIns="0" bIns="0" numCol="1" anchor="t">
              <a:noAutofit/>
            </a:bodyPr>
            <a:lstStyle/>
            <a:p>
              <a:pPr lvl="0"/>
              <a:endParaRPr/>
            </a:p>
          </p:txBody>
        </p:sp>
        <p:sp>
          <p:nvSpPr>
            <p:cNvPr id="125" name="Shape 125"/>
            <p:cNvSpPr/>
            <p:nvPr/>
          </p:nvSpPr>
          <p:spPr>
            <a:xfrm>
              <a:off x="0" y="0"/>
              <a:ext cx="599282" cy="854968"/>
            </a:xfrm>
            <a:prstGeom prst="roundRect">
              <a:avLst>
                <a:gd name="adj" fmla="val 31788"/>
              </a:avLst>
            </a:prstGeom>
            <a:noFill/>
            <a:ln w="88900" cap="flat">
              <a:solidFill>
                <a:srgbClr val="00F900"/>
              </a:solidFill>
              <a:prstDash val="solid"/>
              <a:bevel/>
            </a:ln>
            <a:effectLst/>
          </p:spPr>
          <p:txBody>
            <a:bodyPr wrap="square" lIns="0" tIns="0" rIns="0" bIns="0" numCol="1" anchor="t">
              <a:noAutofit/>
            </a:bodyPr>
            <a:lstStyle/>
            <a:p>
              <a:pPr lvl="0"/>
              <a:endParaRPr/>
            </a:p>
          </p:txBody>
        </p:sp>
      </p:grpSp>
      <p:sp>
        <p:nvSpPr>
          <p:cNvPr id="127" name="Shape 127"/>
          <p:cNvSpPr/>
          <p:nvPr/>
        </p:nvSpPr>
        <p:spPr>
          <a:xfrm rot="16223315">
            <a:off x="-1506791" y="3218303"/>
            <a:ext cx="3394582" cy="421393"/>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p>
            <a:pPr lvl="0">
              <a:defRPr sz="1800"/>
            </a:pPr>
            <a:r>
              <a:rPr sz="2400"/>
              <a:t>Hughes </a:t>
            </a:r>
            <a:r>
              <a:rPr sz="2400" i="1"/>
              <a:t>et al</a:t>
            </a:r>
            <a:r>
              <a:rPr sz="2400"/>
              <a:t>., </a:t>
            </a:r>
            <a:r>
              <a:rPr sz="2400" i="1"/>
              <a:t>Nature</a:t>
            </a:r>
            <a:r>
              <a:rPr sz="2400"/>
              <a:t> 2010</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1" fill="hold" grpId="1" nodeType="clickEffect">
                                  <p:stCondLst>
                                    <p:cond delay="0"/>
                                  </p:stCondLst>
                                  <p:iterate>
                                    <p:tmAbs val="0"/>
                                  </p:iterate>
                                  <p:childTnLst>
                                    <p:set>
                                      <p:cBhvr>
                                        <p:cTn id="6" fill="hold"/>
                                        <p:tgtEl>
                                          <p:spTgt spid="121"/>
                                        </p:tgtEl>
                                        <p:attrNameLst>
                                          <p:attrName>style.visibility</p:attrName>
                                        </p:attrNameLst>
                                      </p:cBhvr>
                                      <p:to>
                                        <p:strVal val="visible"/>
                                      </p:to>
                                    </p:set>
                                    <p:anim calcmode="lin" valueType="num">
                                      <p:cBhvr>
                                        <p:cTn id="7" dur="80" fill="hold"/>
                                        <p:tgtEl>
                                          <p:spTgt spid="121"/>
                                        </p:tgtEl>
                                        <p:attrNameLst>
                                          <p:attrName>ppt_x</p:attrName>
                                        </p:attrNameLst>
                                      </p:cBhvr>
                                      <p:tavLst>
                                        <p:tav tm="0">
                                          <p:val>
                                            <p:strVal val="#ppt_x"/>
                                          </p:val>
                                        </p:tav>
                                        <p:tav tm="100000">
                                          <p:val>
                                            <p:strVal val="#ppt_x"/>
                                          </p:val>
                                        </p:tav>
                                      </p:tavLst>
                                    </p:anim>
                                    <p:anim calcmode="lin" valueType="num">
                                      <p:cBhvr>
                                        <p:cTn id="8" dur="80" fill="hold"/>
                                        <p:tgtEl>
                                          <p:spTgt spid="12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2" nodeType="clickEffect">
                                  <p:stCondLst>
                                    <p:cond delay="0"/>
                                  </p:stCondLst>
                                  <p:iterate>
                                    <p:tmAbs val="0"/>
                                  </p:iterate>
                                  <p:childTnLst>
                                    <p:set>
                                      <p:cBhvr>
                                        <p:cTn id="12" fill="hold"/>
                                        <p:tgtEl>
                                          <p:spTgt spid="126"/>
                                        </p:tgtEl>
                                        <p:attrNameLst>
                                          <p:attrName>style.visibility</p:attrName>
                                        </p:attrNameLst>
                                      </p:cBhvr>
                                      <p:to>
                                        <p:strVal val="visible"/>
                                      </p:to>
                                    </p:set>
                                    <p:anim calcmode="lin" valueType="num">
                                      <p:cBhvr>
                                        <p:cTn id="13" dur="80" fill="hold"/>
                                        <p:tgtEl>
                                          <p:spTgt spid="126"/>
                                        </p:tgtEl>
                                        <p:attrNameLst>
                                          <p:attrName>ppt_x</p:attrName>
                                        </p:attrNameLst>
                                      </p:cBhvr>
                                      <p:tavLst>
                                        <p:tav tm="0">
                                          <p:val>
                                            <p:strVal val="#ppt_x"/>
                                          </p:val>
                                        </p:tav>
                                        <p:tav tm="100000">
                                          <p:val>
                                            <p:strVal val="#ppt_x"/>
                                          </p:val>
                                        </p:tav>
                                      </p:tavLst>
                                    </p:anim>
                                    <p:anim calcmode="lin" valueType="num">
                                      <p:cBhvr>
                                        <p:cTn id="14" dur="80" fill="hold"/>
                                        <p:tgtEl>
                                          <p:spTgt spid="126"/>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xit" presetSubtype="16" fill="hold" grpId="3" nodeType="clickEffect">
                                  <p:stCondLst>
                                    <p:cond delay="0"/>
                                  </p:stCondLst>
                                  <p:iterate>
                                    <p:tmAbs val="0"/>
                                  </p:iterate>
                                  <p:childTnLst>
                                    <p:anim calcmode="lin" valueType="num">
                                      <p:cBhvr>
                                        <p:cTn id="18" dur="1000" fill="hold"/>
                                        <p:tgtEl>
                                          <p:spTgt spid="126"/>
                                        </p:tgtEl>
                                        <p:attrNameLst>
                                          <p:attrName>ppt_w</p:attrName>
                                        </p:attrNameLst>
                                      </p:cBhvr>
                                      <p:tavLst>
                                        <p:tav tm="0">
                                          <p:val>
                                            <p:strVal val="ppt_w"/>
                                          </p:val>
                                        </p:tav>
                                        <p:tav tm="100000">
                                          <p:val>
                                            <p:fltVal val="0"/>
                                          </p:val>
                                        </p:tav>
                                      </p:tavLst>
                                    </p:anim>
                                    <p:anim calcmode="lin" valueType="num">
                                      <p:cBhvr>
                                        <p:cTn id="19" dur="1000" fill="hold"/>
                                        <p:tgtEl>
                                          <p:spTgt spid="126"/>
                                        </p:tgtEl>
                                        <p:attrNameLst>
                                          <p:attrName>ppt_h</p:attrName>
                                        </p:attrNameLst>
                                      </p:cBhvr>
                                      <p:tavLst>
                                        <p:tav tm="0">
                                          <p:val>
                                            <p:strVal val="ppt_h"/>
                                          </p:val>
                                        </p:tav>
                                        <p:tav tm="100000">
                                          <p:val>
                                            <p:fltVal val="0"/>
                                          </p:val>
                                        </p:tav>
                                      </p:tavLst>
                                    </p:anim>
                                    <p:set>
                                      <p:cBhvr>
                                        <p:cTn id="20" fill="hold">
                                          <p:stCondLst>
                                            <p:cond delay="999"/>
                                          </p:stCondLst>
                                        </p:cTn>
                                        <p:tgtEl>
                                          <p:spTgt spid="1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1" animBg="1" advAuto="0"/>
      <p:bldP spid="126" grpId="2" animBg="1" advAuto="0"/>
      <p:bldP spid="126" grpId="3" animBg="1" advAuto="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9" name="A4.jpg"/>
          <p:cNvPicPr/>
          <p:nvPr/>
        </p:nvPicPr>
        <p:blipFill>
          <a:blip r:embed="rId2">
            <a:extLst/>
          </a:blip>
          <a:stretch>
            <a:fillRect/>
          </a:stretch>
        </p:blipFill>
        <p:spPr>
          <a:xfrm>
            <a:off x="184150" y="0"/>
            <a:ext cx="8775700" cy="6858000"/>
          </a:xfrm>
          <a:prstGeom prst="rect">
            <a:avLst/>
          </a:prstGeom>
          <a:ln w="12700">
            <a:miter lim="400000"/>
          </a:ln>
        </p:spPr>
      </p:pic>
      <p:sp>
        <p:nvSpPr>
          <p:cNvPr id="130" name="Shape 130"/>
          <p:cNvSpPr/>
          <p:nvPr/>
        </p:nvSpPr>
        <p:spPr>
          <a:xfrm>
            <a:off x="775240" y="697354"/>
            <a:ext cx="7593520" cy="1107192"/>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lvl="0" algn="ctr">
              <a:defRPr sz="1800"/>
            </a:pPr>
            <a:r>
              <a:rPr sz="2400"/>
              <a:t>Skinner BM </a:t>
            </a:r>
            <a:r>
              <a:rPr sz="2400" i="1"/>
              <a:t>et al</a:t>
            </a:r>
            <a:r>
              <a:rPr sz="2400"/>
              <a:t>. 2016. The pig X and Y Chromosomes: structure, sequence, and evolution. </a:t>
            </a:r>
            <a:r>
              <a:rPr sz="2400" i="1"/>
              <a:t>Genome Res</a:t>
            </a:r>
            <a:r>
              <a:rPr sz="2400"/>
              <a:t> 26: 130–139</a:t>
            </a:r>
          </a:p>
          <a:p>
            <a:pPr lvl="0" algn="ctr">
              <a:defRPr sz="1800"/>
            </a:pPr>
            <a:r>
              <a:rPr sz="2400">
                <a:solidFill>
                  <a:srgbClr val="0000FF"/>
                </a:solidFill>
                <a:hlinkClick r:id="rId3"/>
              </a:rPr>
              <a:t>http://genome.cshlp.org/content/26/4/530.full</a:t>
            </a:r>
            <a:r>
              <a:rPr sz="2400">
                <a:solidFill>
                  <a:srgbClr val="0000FF"/>
                </a:solidFill>
              </a:rPr>
              <a:t> </a:t>
            </a:r>
          </a:p>
        </p:txBody>
      </p:sp>
      <p:sp>
        <p:nvSpPr>
          <p:cNvPr id="131" name="Shape 131"/>
          <p:cNvSpPr/>
          <p:nvPr/>
        </p:nvSpPr>
        <p:spPr>
          <a:xfrm>
            <a:off x="4635500" y="4098676"/>
            <a:ext cx="825302" cy="1463924"/>
          </a:xfrm>
          <a:prstGeom prst="roundRect">
            <a:avLst>
              <a:gd name="adj" fmla="val 23082"/>
            </a:avLst>
          </a:prstGeom>
          <a:ln w="50800">
            <a:solidFill>
              <a:srgbClr val="FF2600"/>
            </a:solidFill>
          </a:ln>
        </p:spPr>
        <p:txBody>
          <a:bodyPr lIns="0" tIns="0" rIns="0" bIns="0"/>
          <a:lstStyle/>
          <a:p>
            <a:pPr lvl="0"/>
            <a:endParaRPr/>
          </a:p>
        </p:txBody>
      </p:sp>
      <p:sp>
        <p:nvSpPr>
          <p:cNvPr id="132" name="Shape 132"/>
          <p:cNvSpPr/>
          <p:nvPr/>
        </p:nvSpPr>
        <p:spPr>
          <a:xfrm>
            <a:off x="5524500" y="4098676"/>
            <a:ext cx="1731219" cy="1463924"/>
          </a:xfrm>
          <a:prstGeom prst="roundRect">
            <a:avLst>
              <a:gd name="adj" fmla="val 13013"/>
            </a:avLst>
          </a:prstGeom>
          <a:ln w="50800">
            <a:solidFill>
              <a:srgbClr val="FF2600"/>
            </a:solidFill>
          </a:ln>
        </p:spPr>
        <p:txBody>
          <a:bodyPr lIns="0" tIns="0" rIns="0" bIns="0"/>
          <a:lstStyle/>
          <a:p>
            <a:pPr lvl="0"/>
            <a:endParaRPr/>
          </a:p>
        </p:txBody>
      </p:sp>
      <p:sp>
        <p:nvSpPr>
          <p:cNvPr id="133" name="Shape 133"/>
          <p:cNvSpPr/>
          <p:nvPr/>
        </p:nvSpPr>
        <p:spPr>
          <a:xfrm>
            <a:off x="7277100" y="4098676"/>
            <a:ext cx="1731219" cy="1463924"/>
          </a:xfrm>
          <a:prstGeom prst="roundRect">
            <a:avLst>
              <a:gd name="adj" fmla="val 13013"/>
            </a:avLst>
          </a:prstGeom>
          <a:ln w="50800">
            <a:solidFill>
              <a:srgbClr val="FF2600"/>
            </a:solidFill>
          </a:ln>
        </p:spPr>
        <p:txBody>
          <a:bodyPr lIns="0" tIns="0" rIns="0" bIns="0"/>
          <a:lstStyle/>
          <a:p>
            <a:pPr lvl="0"/>
            <a:endParaRPr/>
          </a:p>
        </p:txBody>
      </p:sp>
      <p:sp>
        <p:nvSpPr>
          <p:cNvPr id="134" name="Shape 134"/>
          <p:cNvSpPr/>
          <p:nvPr/>
        </p:nvSpPr>
        <p:spPr>
          <a:xfrm>
            <a:off x="190500" y="4098676"/>
            <a:ext cx="1731219" cy="1463924"/>
          </a:xfrm>
          <a:prstGeom prst="roundRect">
            <a:avLst>
              <a:gd name="adj" fmla="val 13013"/>
            </a:avLst>
          </a:prstGeom>
          <a:ln w="50800">
            <a:solidFill>
              <a:srgbClr val="FF2600"/>
            </a:solidFill>
          </a:ln>
        </p:spPr>
        <p:txBody>
          <a:bodyPr lIns="0" tIns="0" rIns="0" bIns="0"/>
          <a:lstStyle/>
          <a:p>
            <a:pPr lvl="0"/>
            <a:endParaRPr/>
          </a:p>
        </p:txBody>
      </p:sp>
      <p:sp>
        <p:nvSpPr>
          <p:cNvPr id="135" name="Shape 135"/>
          <p:cNvSpPr/>
          <p:nvPr/>
        </p:nvSpPr>
        <p:spPr>
          <a:xfrm>
            <a:off x="1930400" y="4098676"/>
            <a:ext cx="2643610" cy="1463924"/>
          </a:xfrm>
          <a:prstGeom prst="roundRect">
            <a:avLst>
              <a:gd name="adj" fmla="val 13013"/>
            </a:avLst>
          </a:prstGeom>
          <a:ln w="50800">
            <a:solidFill>
              <a:srgbClr val="FF2600"/>
            </a:solidFill>
          </a:ln>
        </p:spPr>
        <p:txBody>
          <a:bodyPr lIns="0" tIns="0" rIns="0" bIns="0"/>
          <a:lstStyle/>
          <a:p>
            <a:pPr lvl="0"/>
            <a:endParaRPr/>
          </a:p>
        </p:txBody>
      </p:sp>
      <p:sp>
        <p:nvSpPr>
          <p:cNvPr id="136" name="Shape 136"/>
          <p:cNvSpPr/>
          <p:nvPr/>
        </p:nvSpPr>
        <p:spPr>
          <a:xfrm>
            <a:off x="190500" y="5598407"/>
            <a:ext cx="8763000" cy="1056393"/>
          </a:xfrm>
          <a:prstGeom prst="roundRect">
            <a:avLst>
              <a:gd name="adj" fmla="val 18033"/>
            </a:avLst>
          </a:prstGeom>
          <a:ln w="50800">
            <a:solidFill>
              <a:srgbClr val="FF2600"/>
            </a:solidFill>
          </a:ln>
        </p:spPr>
        <p:txBody>
          <a:bodyPr lIns="0" tIns="0" rIns="0" bIns="0"/>
          <a:lstStyle/>
          <a:p>
            <a:pPr lvl="0"/>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1" fill="hold" grpId="1" nodeType="clickEffect">
                                  <p:stCondLst>
                                    <p:cond delay="0"/>
                                  </p:stCondLst>
                                  <p:iterate>
                                    <p:tmAbs val="0"/>
                                  </p:iterate>
                                  <p:childTnLst>
                                    <p:set>
                                      <p:cBhvr>
                                        <p:cTn id="6" fill="hold"/>
                                        <p:tgtEl>
                                          <p:spTgt spid="131"/>
                                        </p:tgtEl>
                                        <p:attrNameLst>
                                          <p:attrName>style.visibility</p:attrName>
                                        </p:attrNameLst>
                                      </p:cBhvr>
                                      <p:to>
                                        <p:strVal val="visible"/>
                                      </p:to>
                                    </p:set>
                                    <p:anim calcmode="lin" valueType="num">
                                      <p:cBhvr>
                                        <p:cTn id="7" dur="1000" fill="hold"/>
                                        <p:tgtEl>
                                          <p:spTgt spid="131"/>
                                        </p:tgtEl>
                                        <p:attrNameLst>
                                          <p:attrName>ppt_x</p:attrName>
                                        </p:attrNameLst>
                                      </p:cBhvr>
                                      <p:tavLst>
                                        <p:tav tm="0">
                                          <p:val>
                                            <p:strVal val="#ppt_x"/>
                                          </p:val>
                                        </p:tav>
                                        <p:tav tm="100000">
                                          <p:val>
                                            <p:strVal val="#ppt_x"/>
                                          </p:val>
                                        </p:tav>
                                      </p:tavLst>
                                    </p:anim>
                                    <p:anim calcmode="lin" valueType="num">
                                      <p:cBhvr>
                                        <p:cTn id="8" dur="1000" fill="hold"/>
                                        <p:tgtEl>
                                          <p:spTgt spid="13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2" nodeType="clickEffect">
                                  <p:stCondLst>
                                    <p:cond delay="0"/>
                                  </p:stCondLst>
                                  <p:iterate>
                                    <p:tmAbs val="0"/>
                                  </p:iterate>
                                  <p:childTnLst>
                                    <p:set>
                                      <p:cBhvr>
                                        <p:cTn id="12" fill="hold"/>
                                        <p:tgtEl>
                                          <p:spTgt spid="132"/>
                                        </p:tgtEl>
                                        <p:attrNameLst>
                                          <p:attrName>style.visibility</p:attrName>
                                        </p:attrNameLst>
                                      </p:cBhvr>
                                      <p:to>
                                        <p:strVal val="visible"/>
                                      </p:to>
                                    </p:set>
                                    <p:anim calcmode="lin" valueType="num">
                                      <p:cBhvr>
                                        <p:cTn id="13" dur="1000" fill="hold"/>
                                        <p:tgtEl>
                                          <p:spTgt spid="132"/>
                                        </p:tgtEl>
                                        <p:attrNameLst>
                                          <p:attrName>ppt_x</p:attrName>
                                        </p:attrNameLst>
                                      </p:cBhvr>
                                      <p:tavLst>
                                        <p:tav tm="0">
                                          <p:val>
                                            <p:strVal val="#ppt_x"/>
                                          </p:val>
                                        </p:tav>
                                        <p:tav tm="100000">
                                          <p:val>
                                            <p:strVal val="#ppt_x"/>
                                          </p:val>
                                        </p:tav>
                                      </p:tavLst>
                                    </p:anim>
                                    <p:anim calcmode="lin" valueType="num">
                                      <p:cBhvr>
                                        <p:cTn id="14" dur="1000" fill="hold"/>
                                        <p:tgtEl>
                                          <p:spTgt spid="132"/>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3" nodeType="clickEffect">
                                  <p:stCondLst>
                                    <p:cond delay="0"/>
                                  </p:stCondLst>
                                  <p:iterate>
                                    <p:tmAbs val="0"/>
                                  </p:iterate>
                                  <p:childTnLst>
                                    <p:set>
                                      <p:cBhvr>
                                        <p:cTn id="18" fill="hold"/>
                                        <p:tgtEl>
                                          <p:spTgt spid="133"/>
                                        </p:tgtEl>
                                        <p:attrNameLst>
                                          <p:attrName>style.visibility</p:attrName>
                                        </p:attrNameLst>
                                      </p:cBhvr>
                                      <p:to>
                                        <p:strVal val="visible"/>
                                      </p:to>
                                    </p:set>
                                    <p:anim calcmode="lin" valueType="num">
                                      <p:cBhvr>
                                        <p:cTn id="19" dur="1000" fill="hold"/>
                                        <p:tgtEl>
                                          <p:spTgt spid="133"/>
                                        </p:tgtEl>
                                        <p:attrNameLst>
                                          <p:attrName>ppt_x</p:attrName>
                                        </p:attrNameLst>
                                      </p:cBhvr>
                                      <p:tavLst>
                                        <p:tav tm="0">
                                          <p:val>
                                            <p:strVal val="#ppt_x"/>
                                          </p:val>
                                        </p:tav>
                                        <p:tav tm="100000">
                                          <p:val>
                                            <p:strVal val="#ppt_x"/>
                                          </p:val>
                                        </p:tav>
                                      </p:tavLst>
                                    </p:anim>
                                    <p:anim calcmode="lin" valueType="num">
                                      <p:cBhvr>
                                        <p:cTn id="20" dur="1000" fill="hold"/>
                                        <p:tgtEl>
                                          <p:spTgt spid="133"/>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4" nodeType="clickEffect">
                                  <p:stCondLst>
                                    <p:cond delay="0"/>
                                  </p:stCondLst>
                                  <p:iterate>
                                    <p:tmAbs val="0"/>
                                  </p:iterate>
                                  <p:childTnLst>
                                    <p:set>
                                      <p:cBhvr>
                                        <p:cTn id="24" fill="hold"/>
                                        <p:tgtEl>
                                          <p:spTgt spid="134"/>
                                        </p:tgtEl>
                                        <p:attrNameLst>
                                          <p:attrName>style.visibility</p:attrName>
                                        </p:attrNameLst>
                                      </p:cBhvr>
                                      <p:to>
                                        <p:strVal val="visible"/>
                                      </p:to>
                                    </p:set>
                                    <p:anim calcmode="lin" valueType="num">
                                      <p:cBhvr>
                                        <p:cTn id="25" dur="1000" fill="hold"/>
                                        <p:tgtEl>
                                          <p:spTgt spid="134"/>
                                        </p:tgtEl>
                                        <p:attrNameLst>
                                          <p:attrName>ppt_x</p:attrName>
                                        </p:attrNameLst>
                                      </p:cBhvr>
                                      <p:tavLst>
                                        <p:tav tm="0">
                                          <p:val>
                                            <p:strVal val="#ppt_x"/>
                                          </p:val>
                                        </p:tav>
                                        <p:tav tm="100000">
                                          <p:val>
                                            <p:strVal val="#ppt_x"/>
                                          </p:val>
                                        </p:tav>
                                      </p:tavLst>
                                    </p:anim>
                                    <p:anim calcmode="lin" valueType="num">
                                      <p:cBhvr>
                                        <p:cTn id="26" dur="1000" fill="hold"/>
                                        <p:tgtEl>
                                          <p:spTgt spid="134"/>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5" nodeType="clickEffect">
                                  <p:stCondLst>
                                    <p:cond delay="0"/>
                                  </p:stCondLst>
                                  <p:iterate>
                                    <p:tmAbs val="0"/>
                                  </p:iterate>
                                  <p:childTnLst>
                                    <p:set>
                                      <p:cBhvr>
                                        <p:cTn id="30" fill="hold"/>
                                        <p:tgtEl>
                                          <p:spTgt spid="135"/>
                                        </p:tgtEl>
                                        <p:attrNameLst>
                                          <p:attrName>style.visibility</p:attrName>
                                        </p:attrNameLst>
                                      </p:cBhvr>
                                      <p:to>
                                        <p:strVal val="visible"/>
                                      </p:to>
                                    </p:set>
                                    <p:anim calcmode="lin" valueType="num">
                                      <p:cBhvr>
                                        <p:cTn id="31" dur="1000" fill="hold"/>
                                        <p:tgtEl>
                                          <p:spTgt spid="135"/>
                                        </p:tgtEl>
                                        <p:attrNameLst>
                                          <p:attrName>ppt_x</p:attrName>
                                        </p:attrNameLst>
                                      </p:cBhvr>
                                      <p:tavLst>
                                        <p:tav tm="0">
                                          <p:val>
                                            <p:strVal val="#ppt_x"/>
                                          </p:val>
                                        </p:tav>
                                        <p:tav tm="100000">
                                          <p:val>
                                            <p:strVal val="#ppt_x"/>
                                          </p:val>
                                        </p:tav>
                                      </p:tavLst>
                                    </p:anim>
                                    <p:anim calcmode="lin" valueType="num">
                                      <p:cBhvr>
                                        <p:cTn id="32" dur="1000" fill="hold"/>
                                        <p:tgtEl>
                                          <p:spTgt spid="135"/>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6" nodeType="clickEffect">
                                  <p:stCondLst>
                                    <p:cond delay="0"/>
                                  </p:stCondLst>
                                  <p:iterate>
                                    <p:tmAbs val="0"/>
                                  </p:iterate>
                                  <p:childTnLst>
                                    <p:animEffect transition="out" filter="wipe(left)">
                                      <p:cBhvr>
                                        <p:cTn id="36" dur="1000" fill="hold"/>
                                        <p:tgtEl>
                                          <p:spTgt spid="134"/>
                                        </p:tgtEl>
                                      </p:cBhvr>
                                    </p:animEffect>
                                    <p:set>
                                      <p:cBhvr>
                                        <p:cTn id="37" fill="hold">
                                          <p:stCondLst>
                                            <p:cond delay="999"/>
                                          </p:stCondLst>
                                        </p:cTn>
                                        <p:tgtEl>
                                          <p:spTgt spid="134"/>
                                        </p:tgtEl>
                                        <p:attrNameLst>
                                          <p:attrName>style.visibility</p:attrName>
                                        </p:attrNameLst>
                                      </p:cBhvr>
                                      <p:to>
                                        <p:strVal val="hidden"/>
                                      </p:to>
                                    </p:set>
                                  </p:childTnLst>
                                </p:cTn>
                              </p:par>
                            </p:childTnLst>
                          </p:cTn>
                        </p:par>
                        <p:par>
                          <p:cTn id="38" fill="hold">
                            <p:stCondLst>
                              <p:cond delay="1000"/>
                            </p:stCondLst>
                            <p:childTnLst>
                              <p:par>
                                <p:cTn id="39" presetID="22" presetClass="exit" presetSubtype="8" fill="hold" grpId="7" nodeType="afterEffect">
                                  <p:stCondLst>
                                    <p:cond delay="0"/>
                                  </p:stCondLst>
                                  <p:iterate>
                                    <p:tmAbs val="0"/>
                                  </p:iterate>
                                  <p:childTnLst>
                                    <p:animEffect transition="out" filter="wipe(left)">
                                      <p:cBhvr>
                                        <p:cTn id="40" dur="1000" fill="hold"/>
                                        <p:tgtEl>
                                          <p:spTgt spid="135"/>
                                        </p:tgtEl>
                                      </p:cBhvr>
                                    </p:animEffect>
                                    <p:set>
                                      <p:cBhvr>
                                        <p:cTn id="41" fill="hold">
                                          <p:stCondLst>
                                            <p:cond delay="999"/>
                                          </p:stCondLst>
                                        </p:cTn>
                                        <p:tgtEl>
                                          <p:spTgt spid="135"/>
                                        </p:tgtEl>
                                        <p:attrNameLst>
                                          <p:attrName>style.visibility</p:attrName>
                                        </p:attrNameLst>
                                      </p:cBhvr>
                                      <p:to>
                                        <p:strVal val="hidden"/>
                                      </p:to>
                                    </p:set>
                                  </p:childTnLst>
                                </p:cTn>
                              </p:par>
                            </p:childTnLst>
                          </p:cTn>
                        </p:par>
                        <p:par>
                          <p:cTn id="42" fill="hold">
                            <p:stCondLst>
                              <p:cond delay="2000"/>
                            </p:stCondLst>
                            <p:childTnLst>
                              <p:par>
                                <p:cTn id="43" presetID="22" presetClass="exit" presetSubtype="8" fill="hold" grpId="8" nodeType="afterEffect">
                                  <p:stCondLst>
                                    <p:cond delay="0"/>
                                  </p:stCondLst>
                                  <p:iterate>
                                    <p:tmAbs val="0"/>
                                  </p:iterate>
                                  <p:childTnLst>
                                    <p:animEffect transition="out" filter="wipe(left)">
                                      <p:cBhvr>
                                        <p:cTn id="44" dur="1000" fill="hold"/>
                                        <p:tgtEl>
                                          <p:spTgt spid="131"/>
                                        </p:tgtEl>
                                      </p:cBhvr>
                                    </p:animEffect>
                                    <p:set>
                                      <p:cBhvr>
                                        <p:cTn id="45" fill="hold">
                                          <p:stCondLst>
                                            <p:cond delay="999"/>
                                          </p:stCondLst>
                                        </p:cTn>
                                        <p:tgtEl>
                                          <p:spTgt spid="131"/>
                                        </p:tgtEl>
                                        <p:attrNameLst>
                                          <p:attrName>style.visibility</p:attrName>
                                        </p:attrNameLst>
                                      </p:cBhvr>
                                      <p:to>
                                        <p:strVal val="hidden"/>
                                      </p:to>
                                    </p:set>
                                  </p:childTnLst>
                                </p:cTn>
                              </p:par>
                            </p:childTnLst>
                          </p:cTn>
                        </p:par>
                        <p:par>
                          <p:cTn id="46" fill="hold">
                            <p:stCondLst>
                              <p:cond delay="3000"/>
                            </p:stCondLst>
                            <p:childTnLst>
                              <p:par>
                                <p:cTn id="47" presetID="22" presetClass="exit" presetSubtype="8" fill="hold" grpId="9" nodeType="afterEffect">
                                  <p:stCondLst>
                                    <p:cond delay="0"/>
                                  </p:stCondLst>
                                  <p:iterate>
                                    <p:tmAbs val="0"/>
                                  </p:iterate>
                                  <p:childTnLst>
                                    <p:animEffect transition="out" filter="wipe(left)">
                                      <p:cBhvr>
                                        <p:cTn id="48" dur="1000" fill="hold"/>
                                        <p:tgtEl>
                                          <p:spTgt spid="132"/>
                                        </p:tgtEl>
                                      </p:cBhvr>
                                    </p:animEffect>
                                    <p:set>
                                      <p:cBhvr>
                                        <p:cTn id="49" fill="hold">
                                          <p:stCondLst>
                                            <p:cond delay="999"/>
                                          </p:stCondLst>
                                        </p:cTn>
                                        <p:tgtEl>
                                          <p:spTgt spid="132"/>
                                        </p:tgtEl>
                                        <p:attrNameLst>
                                          <p:attrName>style.visibility</p:attrName>
                                        </p:attrNameLst>
                                      </p:cBhvr>
                                      <p:to>
                                        <p:strVal val="hidden"/>
                                      </p:to>
                                    </p:set>
                                  </p:childTnLst>
                                </p:cTn>
                              </p:par>
                            </p:childTnLst>
                          </p:cTn>
                        </p:par>
                        <p:par>
                          <p:cTn id="50" fill="hold">
                            <p:stCondLst>
                              <p:cond delay="4000"/>
                            </p:stCondLst>
                            <p:childTnLst>
                              <p:par>
                                <p:cTn id="51" presetID="22" presetClass="exit" presetSubtype="8" fill="hold" grpId="10" nodeType="afterEffect">
                                  <p:stCondLst>
                                    <p:cond delay="0"/>
                                  </p:stCondLst>
                                  <p:iterate>
                                    <p:tmAbs val="0"/>
                                  </p:iterate>
                                  <p:childTnLst>
                                    <p:animEffect transition="out" filter="wipe(left)">
                                      <p:cBhvr>
                                        <p:cTn id="52" dur="1000" fill="hold"/>
                                        <p:tgtEl>
                                          <p:spTgt spid="133"/>
                                        </p:tgtEl>
                                      </p:cBhvr>
                                    </p:animEffect>
                                    <p:set>
                                      <p:cBhvr>
                                        <p:cTn id="53" fill="hold">
                                          <p:stCondLst>
                                            <p:cond delay="999"/>
                                          </p:stCondLst>
                                        </p:cTn>
                                        <p:tgtEl>
                                          <p:spTgt spid="133"/>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2" presetClass="entr" presetSubtype="1" fill="hold" grpId="11" nodeType="clickEffect">
                                  <p:stCondLst>
                                    <p:cond delay="0"/>
                                  </p:stCondLst>
                                  <p:iterate>
                                    <p:tmAbs val="0"/>
                                  </p:iterate>
                                  <p:childTnLst>
                                    <p:set>
                                      <p:cBhvr>
                                        <p:cTn id="57" fill="hold"/>
                                        <p:tgtEl>
                                          <p:spTgt spid="136"/>
                                        </p:tgtEl>
                                        <p:attrNameLst>
                                          <p:attrName>style.visibility</p:attrName>
                                        </p:attrNameLst>
                                      </p:cBhvr>
                                      <p:to>
                                        <p:strVal val="visible"/>
                                      </p:to>
                                    </p:set>
                                    <p:anim calcmode="lin" valueType="num">
                                      <p:cBhvr>
                                        <p:cTn id="58" dur="1000" fill="hold"/>
                                        <p:tgtEl>
                                          <p:spTgt spid="136"/>
                                        </p:tgtEl>
                                        <p:attrNameLst>
                                          <p:attrName>ppt_x</p:attrName>
                                        </p:attrNameLst>
                                      </p:cBhvr>
                                      <p:tavLst>
                                        <p:tav tm="0">
                                          <p:val>
                                            <p:strVal val="#ppt_x"/>
                                          </p:val>
                                        </p:tav>
                                        <p:tav tm="100000">
                                          <p:val>
                                            <p:strVal val="#ppt_x"/>
                                          </p:val>
                                        </p:tav>
                                      </p:tavLst>
                                    </p:anim>
                                    <p:anim calcmode="lin" valueType="num">
                                      <p:cBhvr>
                                        <p:cTn id="59" dur="1000" fill="hold"/>
                                        <p:tgtEl>
                                          <p:spTgt spid="13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 grpId="1" animBg="1" advAuto="0"/>
      <p:bldP spid="131" grpId="8" animBg="1" advAuto="0"/>
      <p:bldP spid="132" grpId="2" animBg="1" advAuto="0"/>
      <p:bldP spid="132" grpId="9" animBg="1" advAuto="0"/>
      <p:bldP spid="133" grpId="3" animBg="1" advAuto="0"/>
      <p:bldP spid="133" grpId="10" animBg="1" advAuto="0"/>
      <p:bldP spid="134" grpId="4" animBg="1" advAuto="0"/>
      <p:bldP spid="134" grpId="6" animBg="1" advAuto="0"/>
      <p:bldP spid="135" grpId="5" animBg="1" advAuto="0"/>
      <p:bldP spid="135" grpId="7" animBg="1" advAuto="0"/>
      <p:bldP spid="136" grpId="11" animBg="1" advAuto="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a:spLocks noGrp="1"/>
          </p:cNvSpPr>
          <p:nvPr>
            <p:ph type="title" idx="4294967295"/>
          </p:nvPr>
        </p:nvSpPr>
        <p:spPr>
          <a:xfrm>
            <a:off x="685800" y="609599"/>
            <a:ext cx="7772400" cy="11430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a:solidFill>
                  <a:srgbClr val="011892"/>
                </a:solidFill>
              </a:defRPr>
            </a:lvl1pPr>
          </a:lstStyle>
          <a:p>
            <a:pPr lvl="0">
              <a:defRPr sz="1800">
                <a:solidFill>
                  <a:srgbClr val="000000"/>
                </a:solidFill>
              </a:defRPr>
            </a:pPr>
            <a:r>
              <a:rPr sz="4400">
                <a:solidFill>
                  <a:srgbClr val="011892"/>
                </a:solidFill>
              </a:rPr>
              <a:t>PLoS Article</a:t>
            </a:r>
          </a:p>
        </p:txBody>
      </p:sp>
      <p:sp>
        <p:nvSpPr>
          <p:cNvPr id="139" name="Shape 139"/>
          <p:cNvSpPr>
            <a:spLocks noGrp="1"/>
          </p:cNvSpPr>
          <p:nvPr>
            <p:ph type="body" idx="4294967295"/>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marL="257175" lvl="0" indent="-257175" defTabSz="877823">
              <a:lnSpc>
                <a:spcPct val="90000"/>
              </a:lnSpc>
              <a:spcBef>
                <a:spcPts val="500"/>
              </a:spcBef>
              <a:buChar char=""/>
              <a:defRPr sz="1800">
                <a:solidFill>
                  <a:srgbClr val="000000"/>
                </a:solidFill>
              </a:defRPr>
            </a:pPr>
            <a:r>
              <a:rPr sz="2400"/>
              <a:t>Evolutionary theory might expect that with this much evolution between chimpanzee and human Y chromosomes, that human Y chromosomes would be markedly different from each other, much more than other chromosomes</a:t>
            </a:r>
          </a:p>
          <a:p>
            <a:pPr marL="257175" lvl="0" indent="-257175" defTabSz="877823">
              <a:lnSpc>
                <a:spcPct val="90000"/>
              </a:lnSpc>
              <a:spcBef>
                <a:spcPts val="500"/>
              </a:spcBef>
              <a:buChar char=""/>
              <a:defRPr sz="1800">
                <a:solidFill>
                  <a:srgbClr val="000000"/>
                </a:solidFill>
              </a:defRPr>
            </a:pPr>
            <a:r>
              <a:rPr sz="2400"/>
              <a:t>This expectation is incorrect</a:t>
            </a:r>
          </a:p>
          <a:p>
            <a:pPr marL="257175" lvl="0" indent="-257175" defTabSz="877823">
              <a:lnSpc>
                <a:spcPct val="90000"/>
              </a:lnSpc>
              <a:spcBef>
                <a:spcPts val="500"/>
              </a:spcBef>
              <a:buChar char=""/>
              <a:defRPr sz="1800">
                <a:solidFill>
                  <a:srgbClr val="000000"/>
                </a:solidFill>
              </a:defRPr>
            </a:pPr>
            <a:r>
              <a:rPr sz="2400"/>
              <a:t>Wilson Sayres MA, Lohmuller KE, Nielsen R, 2014.  Natural Selection Reduced Diversity on Human Y Chromosomes. </a:t>
            </a:r>
            <a:r>
              <a:rPr sz="2400" i="1"/>
              <a:t>PLoS Genet</a:t>
            </a:r>
            <a:r>
              <a:rPr sz="2400"/>
              <a:t> 10(1): e1004064. doi:10.1371/journal.pgen.1004064</a:t>
            </a:r>
          </a:p>
          <a:p>
            <a:pPr marL="257175" lvl="0" indent="-257175" defTabSz="877823">
              <a:lnSpc>
                <a:spcPct val="90000"/>
              </a:lnSpc>
              <a:spcBef>
                <a:spcPts val="500"/>
              </a:spcBef>
              <a:buChar char=""/>
              <a:defRPr sz="1800">
                <a:solidFill>
                  <a:srgbClr val="000000"/>
                </a:solidFill>
              </a:defRPr>
            </a:pPr>
            <a:r>
              <a:rPr sz="2400">
                <a:solidFill>
                  <a:srgbClr val="0433FF"/>
                </a:solidFill>
                <a:hlinkClick r:id="rId2"/>
              </a:rPr>
              <a:t>http://www.plosgenetics.org/article/info%3Adoi%2F10.1371%2Fjournal.pgen.1004064</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139">
                                            <p:bg/>
                                          </p:spTgt>
                                        </p:tgtEl>
                                        <p:attrNameLst>
                                          <p:attrName>style.visibility</p:attrName>
                                        </p:attrNameLst>
                                      </p:cBhvr>
                                      <p:to>
                                        <p:strVal val="visible"/>
                                      </p:to>
                                    </p:set>
                                    <p:animEffect transition="in" filter="wipe(left)">
                                      <p:cBhvr>
                                        <p:cTn id="7" dur="500"/>
                                        <p:tgtEl>
                                          <p:spTgt spid="139">
                                            <p:bg/>
                                          </p:spTgt>
                                        </p:tgtEl>
                                      </p:cBhvr>
                                    </p:animEffect>
                                  </p:childTnLst>
                                </p:cTn>
                              </p:par>
                              <p:par>
                                <p:cTn id="8" presetID="22" presetClass="entr" presetSubtype="8" fill="hold" grpId="1">
                                  <p:stCondLst>
                                    <p:cond delay="0"/>
                                  </p:stCondLst>
                                  <p:iterate>
                                    <p:tmAbs val="0"/>
                                  </p:iterate>
                                  <p:childTnLst>
                                    <p:set>
                                      <p:cBhvr>
                                        <p:cTn id="9" fill="hold"/>
                                        <p:tgtEl>
                                          <p:spTgt spid="139">
                                            <p:txEl>
                                              <p:pRg st="0" end="0"/>
                                            </p:txEl>
                                          </p:spTgt>
                                        </p:tgtEl>
                                        <p:attrNameLst>
                                          <p:attrName>style.visibility</p:attrName>
                                        </p:attrNameLst>
                                      </p:cBhvr>
                                      <p:to>
                                        <p:strVal val="visible"/>
                                      </p:to>
                                    </p:set>
                                    <p:animEffect transition="in" filter="wipe(left)">
                                      <p:cBhvr>
                                        <p:cTn id="10" dur="500"/>
                                        <p:tgtEl>
                                          <p:spTgt spid="13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1" nodeType="clickEffect">
                                  <p:stCondLst>
                                    <p:cond delay="0"/>
                                  </p:stCondLst>
                                  <p:iterate>
                                    <p:tmAbs val="0"/>
                                  </p:iterate>
                                  <p:childTnLst>
                                    <p:set>
                                      <p:cBhvr>
                                        <p:cTn id="14" fill="hold"/>
                                        <p:tgtEl>
                                          <p:spTgt spid="139">
                                            <p:txEl>
                                              <p:pRg st="1" end="1"/>
                                            </p:txEl>
                                          </p:spTgt>
                                        </p:tgtEl>
                                        <p:attrNameLst>
                                          <p:attrName>style.visibility</p:attrName>
                                        </p:attrNameLst>
                                      </p:cBhvr>
                                      <p:to>
                                        <p:strVal val="visible"/>
                                      </p:to>
                                    </p:set>
                                    <p:animEffect transition="in" filter="wipe(left)">
                                      <p:cBhvr>
                                        <p:cTn id="15" dur="500"/>
                                        <p:tgtEl>
                                          <p:spTgt spid="13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1" nodeType="clickEffect">
                                  <p:stCondLst>
                                    <p:cond delay="0"/>
                                  </p:stCondLst>
                                  <p:iterate>
                                    <p:tmAbs val="0"/>
                                  </p:iterate>
                                  <p:childTnLst>
                                    <p:set>
                                      <p:cBhvr>
                                        <p:cTn id="19" fill="hold"/>
                                        <p:tgtEl>
                                          <p:spTgt spid="139">
                                            <p:txEl>
                                              <p:pRg st="2" end="2"/>
                                            </p:txEl>
                                          </p:spTgt>
                                        </p:tgtEl>
                                        <p:attrNameLst>
                                          <p:attrName>style.visibility</p:attrName>
                                        </p:attrNameLst>
                                      </p:cBhvr>
                                      <p:to>
                                        <p:strVal val="visible"/>
                                      </p:to>
                                    </p:set>
                                    <p:animEffect transition="in" filter="wipe(left)">
                                      <p:cBhvr>
                                        <p:cTn id="20" dur="500"/>
                                        <p:tgtEl>
                                          <p:spTgt spid="139">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1" nodeType="clickEffect">
                                  <p:stCondLst>
                                    <p:cond delay="0"/>
                                  </p:stCondLst>
                                  <p:iterate>
                                    <p:tmAbs val="0"/>
                                  </p:iterate>
                                  <p:childTnLst>
                                    <p:set>
                                      <p:cBhvr>
                                        <p:cTn id="24" fill="hold"/>
                                        <p:tgtEl>
                                          <p:spTgt spid="139">
                                            <p:txEl>
                                              <p:pRg st="3" end="3"/>
                                            </p:txEl>
                                          </p:spTgt>
                                        </p:tgtEl>
                                        <p:attrNameLst>
                                          <p:attrName>style.visibility</p:attrName>
                                        </p:attrNameLst>
                                      </p:cBhvr>
                                      <p:to>
                                        <p:strVal val="visible"/>
                                      </p:to>
                                    </p:set>
                                    <p:animEffect transition="in" filter="wipe(left)">
                                      <p:cBhvr>
                                        <p:cTn id="25" dur="500"/>
                                        <p:tgtEl>
                                          <p:spTgt spid="1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 grpId="1" build="p" bldLvl="5" animBg="1" advAuto="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a:spLocks noGrp="1"/>
          </p:cNvSpPr>
          <p:nvPr>
            <p:ph type="title" idx="4294967295"/>
          </p:nvPr>
        </p:nvSpPr>
        <p:spPr>
          <a:xfrm>
            <a:off x="685800" y="609599"/>
            <a:ext cx="7772400" cy="11430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a:solidFill>
                  <a:srgbClr val="011892"/>
                </a:solidFill>
              </a:defRPr>
            </a:lvl1pPr>
          </a:lstStyle>
          <a:p>
            <a:pPr lvl="0">
              <a:defRPr sz="1800">
                <a:solidFill>
                  <a:srgbClr val="000000"/>
                </a:solidFill>
              </a:defRPr>
            </a:pPr>
            <a:r>
              <a:rPr sz="4400">
                <a:solidFill>
                  <a:srgbClr val="011892"/>
                </a:solidFill>
              </a:rPr>
              <a:t>PLoS Article</a:t>
            </a:r>
          </a:p>
        </p:txBody>
      </p:sp>
      <p:sp>
        <p:nvSpPr>
          <p:cNvPr id="142" name="Shape 142"/>
          <p:cNvSpPr>
            <a:spLocks noGrp="1"/>
          </p:cNvSpPr>
          <p:nvPr>
            <p:ph type="body" idx="4294967295"/>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marL="300037" lvl="0" indent="-300037">
              <a:lnSpc>
                <a:spcPct val="90000"/>
              </a:lnSpc>
              <a:spcBef>
                <a:spcPts val="600"/>
              </a:spcBef>
              <a:buChar char=""/>
              <a:defRPr sz="1800">
                <a:solidFill>
                  <a:srgbClr val="000000"/>
                </a:solidFill>
              </a:defRPr>
            </a:pPr>
            <a:r>
              <a:rPr sz="2800">
                <a:solidFill>
                  <a:srgbClr val="008F00"/>
                </a:solidFill>
              </a:rPr>
              <a:t>…</a:t>
            </a:r>
            <a:r>
              <a:rPr sz="2800"/>
              <a:t> Under simple neutral models with constant and equal male and female population sizes, diversity is expected to be proportional to the relative number of each chromosome in the population: X diversity is expected to be three-quarters autosomal diversity (because there are three X chromosomes for every four autosomes) and both the Y and mtDNA diversity are expected to be one-quarter autosomal diversity [6].</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142">
                                            <p:bg/>
                                          </p:spTgt>
                                        </p:tgtEl>
                                        <p:attrNameLst>
                                          <p:attrName>style.visibility</p:attrName>
                                        </p:attrNameLst>
                                      </p:cBhvr>
                                      <p:to>
                                        <p:strVal val="visible"/>
                                      </p:to>
                                    </p:set>
                                    <p:animEffect transition="in" filter="wipe(left)">
                                      <p:cBhvr>
                                        <p:cTn id="7" dur="500"/>
                                        <p:tgtEl>
                                          <p:spTgt spid="142">
                                            <p:bg/>
                                          </p:spTgt>
                                        </p:tgtEl>
                                      </p:cBhvr>
                                    </p:animEffect>
                                  </p:childTnLst>
                                </p:cTn>
                              </p:par>
                              <p:par>
                                <p:cTn id="8" presetID="22" presetClass="entr" presetSubtype="8" fill="hold" grpId="1">
                                  <p:stCondLst>
                                    <p:cond delay="0"/>
                                  </p:stCondLst>
                                  <p:iterate>
                                    <p:tmAbs val="0"/>
                                  </p:iterate>
                                  <p:childTnLst>
                                    <p:set>
                                      <p:cBhvr>
                                        <p:cTn id="9" fill="hold"/>
                                        <p:tgtEl>
                                          <p:spTgt spid="142">
                                            <p:txEl>
                                              <p:pRg st="0" end="0"/>
                                            </p:txEl>
                                          </p:spTgt>
                                        </p:tgtEl>
                                        <p:attrNameLst>
                                          <p:attrName>style.visibility</p:attrName>
                                        </p:attrNameLst>
                                      </p:cBhvr>
                                      <p:to>
                                        <p:strVal val="visible"/>
                                      </p:to>
                                    </p:set>
                                    <p:animEffect transition="in" filter="wipe(left)">
                                      <p:cBhvr>
                                        <p:cTn id="10" dur="500"/>
                                        <p:tgtEl>
                                          <p:spTgt spid="1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 grpId="1" build="p" bldLvl="5" animBg="1" advAuto="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Shape 144"/>
          <p:cNvSpPr>
            <a:spLocks noGrp="1"/>
          </p:cNvSpPr>
          <p:nvPr>
            <p:ph type="title" idx="4294967295"/>
          </p:nvPr>
        </p:nvSpPr>
        <p:spPr>
          <a:xfrm>
            <a:off x="685800" y="609599"/>
            <a:ext cx="7772400" cy="11430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a:solidFill>
                  <a:srgbClr val="011892"/>
                </a:solidFill>
              </a:defRPr>
            </a:lvl1pPr>
          </a:lstStyle>
          <a:p>
            <a:pPr lvl="0">
              <a:defRPr sz="1800">
                <a:solidFill>
                  <a:srgbClr val="000000"/>
                </a:solidFill>
              </a:defRPr>
            </a:pPr>
            <a:r>
              <a:rPr sz="4400">
                <a:solidFill>
                  <a:srgbClr val="011892"/>
                </a:solidFill>
              </a:rPr>
              <a:t>PLoS Article</a:t>
            </a:r>
          </a:p>
        </p:txBody>
      </p:sp>
      <p:sp>
        <p:nvSpPr>
          <p:cNvPr id="145" name="Shape 145"/>
          <p:cNvSpPr>
            <a:spLocks noGrp="1"/>
          </p:cNvSpPr>
          <p:nvPr>
            <p:ph type="body" idx="4294967295"/>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marL="300037" lvl="0" indent="-300037">
              <a:lnSpc>
                <a:spcPct val="90000"/>
              </a:lnSpc>
              <a:spcBef>
                <a:spcPts val="600"/>
              </a:spcBef>
              <a:buChar char=""/>
              <a:defRPr sz="1800">
                <a:solidFill>
                  <a:srgbClr val="000000"/>
                </a:solidFill>
              </a:defRPr>
            </a:pPr>
            <a:r>
              <a:rPr sz="2800">
                <a:solidFill>
                  <a:srgbClr val="4F8F00"/>
                </a:solidFill>
              </a:rPr>
              <a:t>…</a:t>
            </a:r>
            <a:r>
              <a:rPr sz="3200">
                <a:solidFill>
                  <a:srgbClr val="4F8F00"/>
                </a:solidFill>
              </a:rPr>
              <a:t> </a:t>
            </a:r>
            <a:r>
              <a:rPr sz="2800">
                <a:solidFill>
                  <a:srgbClr val="4F8F00"/>
                </a:solidFill>
              </a:rPr>
              <a:t>… …</a:t>
            </a:r>
            <a:endParaRPr sz="3200">
              <a:solidFill>
                <a:srgbClr val="4F8F00"/>
              </a:solidFill>
            </a:endParaRPr>
          </a:p>
          <a:p>
            <a:pPr marL="342900" lvl="0" indent="-342900">
              <a:lnSpc>
                <a:spcPct val="90000"/>
              </a:lnSpc>
              <a:spcBef>
                <a:spcPts val="500"/>
              </a:spcBef>
              <a:buChar char=""/>
              <a:defRPr sz="1800">
                <a:solidFill>
                  <a:srgbClr val="000000"/>
                </a:solidFill>
              </a:defRPr>
            </a:pPr>
            <a:r>
              <a:rPr sz="3200"/>
              <a:t>Here, using genome-wide analyses of X, Y, autosomal and mitochondrial DNA, in combination with extensive population genetic simulations, we show that low observed Y chromosome variability is not consistent with a purely neutral model. </a:t>
            </a:r>
            <a:r>
              <a:rPr sz="2800">
                <a:solidFill>
                  <a:srgbClr val="008F00"/>
                </a:solidFill>
              </a:rPr>
              <a: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145">
                                            <p:bg/>
                                          </p:spTgt>
                                        </p:tgtEl>
                                        <p:attrNameLst>
                                          <p:attrName>style.visibility</p:attrName>
                                        </p:attrNameLst>
                                      </p:cBhvr>
                                      <p:to>
                                        <p:strVal val="visible"/>
                                      </p:to>
                                    </p:set>
                                    <p:animEffect transition="in" filter="wipe(left)">
                                      <p:cBhvr>
                                        <p:cTn id="7" dur="500"/>
                                        <p:tgtEl>
                                          <p:spTgt spid="145">
                                            <p:bg/>
                                          </p:spTgt>
                                        </p:tgtEl>
                                      </p:cBhvr>
                                    </p:animEffect>
                                  </p:childTnLst>
                                </p:cTn>
                              </p:par>
                              <p:par>
                                <p:cTn id="8" presetID="22" presetClass="entr" presetSubtype="8" fill="hold" grpId="1">
                                  <p:stCondLst>
                                    <p:cond delay="0"/>
                                  </p:stCondLst>
                                  <p:iterate>
                                    <p:tmAbs val="0"/>
                                  </p:iterate>
                                  <p:childTnLst>
                                    <p:set>
                                      <p:cBhvr>
                                        <p:cTn id="9" fill="hold"/>
                                        <p:tgtEl>
                                          <p:spTgt spid="145">
                                            <p:txEl>
                                              <p:pRg st="0" end="0"/>
                                            </p:txEl>
                                          </p:spTgt>
                                        </p:tgtEl>
                                        <p:attrNameLst>
                                          <p:attrName>style.visibility</p:attrName>
                                        </p:attrNameLst>
                                      </p:cBhvr>
                                      <p:to>
                                        <p:strVal val="visible"/>
                                      </p:to>
                                    </p:set>
                                    <p:animEffect transition="in" filter="wipe(left)">
                                      <p:cBhvr>
                                        <p:cTn id="10" dur="500"/>
                                        <p:tgtEl>
                                          <p:spTgt spid="14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1" nodeType="clickEffect">
                                  <p:stCondLst>
                                    <p:cond delay="0"/>
                                  </p:stCondLst>
                                  <p:iterate>
                                    <p:tmAbs val="0"/>
                                  </p:iterate>
                                  <p:childTnLst>
                                    <p:set>
                                      <p:cBhvr>
                                        <p:cTn id="14" fill="hold"/>
                                        <p:tgtEl>
                                          <p:spTgt spid="145">
                                            <p:txEl>
                                              <p:pRg st="1" end="1"/>
                                            </p:txEl>
                                          </p:spTgt>
                                        </p:tgtEl>
                                        <p:attrNameLst>
                                          <p:attrName>style.visibility</p:attrName>
                                        </p:attrNameLst>
                                      </p:cBhvr>
                                      <p:to>
                                        <p:strVal val="visible"/>
                                      </p:to>
                                    </p:set>
                                    <p:animEffect transition="in" filter="wipe(left)">
                                      <p:cBhvr>
                                        <p:cTn id="15" dur="500"/>
                                        <p:tgtEl>
                                          <p:spTgt spid="14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1" build="p" bldLvl="5" animBg="1" advAuto="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Shape 147"/>
          <p:cNvSpPr>
            <a:spLocks noGrp="1"/>
          </p:cNvSpPr>
          <p:nvPr>
            <p:ph type="title" idx="4294967295"/>
          </p:nvPr>
        </p:nvSpPr>
        <p:spPr>
          <a:xfrm>
            <a:off x="685800" y="609599"/>
            <a:ext cx="7772400" cy="11430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a:solidFill>
                  <a:srgbClr val="011892"/>
                </a:solidFill>
              </a:defRPr>
            </a:lvl1pPr>
          </a:lstStyle>
          <a:p>
            <a:pPr lvl="0">
              <a:defRPr sz="1800">
                <a:solidFill>
                  <a:srgbClr val="000000"/>
                </a:solidFill>
              </a:defRPr>
            </a:pPr>
            <a:r>
              <a:rPr sz="4400">
                <a:solidFill>
                  <a:srgbClr val="011892"/>
                </a:solidFill>
              </a:rPr>
              <a:t>PLoS Article</a:t>
            </a:r>
          </a:p>
        </p:txBody>
      </p:sp>
      <p:sp>
        <p:nvSpPr>
          <p:cNvPr id="148" name="Shape 148"/>
          <p:cNvSpPr>
            <a:spLocks noGrp="1"/>
          </p:cNvSpPr>
          <p:nvPr>
            <p:ph type="body" idx="4294967295"/>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marL="300037" lvl="0" indent="-300037">
              <a:lnSpc>
                <a:spcPct val="90000"/>
              </a:lnSpc>
              <a:spcBef>
                <a:spcPts val="600"/>
              </a:spcBef>
              <a:buChar char=""/>
              <a:defRPr sz="1800">
                <a:solidFill>
                  <a:srgbClr val="000000"/>
                </a:solidFill>
              </a:defRPr>
            </a:pPr>
            <a:r>
              <a:rPr sz="2800">
                <a:solidFill>
                  <a:srgbClr val="008F00"/>
                </a:solidFill>
              </a:rPr>
              <a:t>…</a:t>
            </a:r>
            <a:r>
              <a:rPr sz="2800"/>
              <a:t> chromosome-wide Y diversity is an order of magnitude lower than the equilibrium neutral expectation of one-quarter the autosomal level of diversity (Figure 1). Conversely, mitochondrial diversity is not reduced compared to expectations under neutrality (Figure 1).</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148">
                                            <p:bg/>
                                          </p:spTgt>
                                        </p:tgtEl>
                                        <p:attrNameLst>
                                          <p:attrName>style.visibility</p:attrName>
                                        </p:attrNameLst>
                                      </p:cBhvr>
                                      <p:to>
                                        <p:strVal val="visible"/>
                                      </p:to>
                                    </p:set>
                                    <p:animEffect transition="in" filter="wipe(left)">
                                      <p:cBhvr>
                                        <p:cTn id="7" dur="500"/>
                                        <p:tgtEl>
                                          <p:spTgt spid="148">
                                            <p:bg/>
                                          </p:spTgt>
                                        </p:tgtEl>
                                      </p:cBhvr>
                                    </p:animEffect>
                                  </p:childTnLst>
                                </p:cTn>
                              </p:par>
                              <p:par>
                                <p:cTn id="8" presetID="22" presetClass="entr" presetSubtype="8" fill="hold" grpId="1">
                                  <p:stCondLst>
                                    <p:cond delay="0"/>
                                  </p:stCondLst>
                                  <p:iterate>
                                    <p:tmAbs val="0"/>
                                  </p:iterate>
                                  <p:childTnLst>
                                    <p:set>
                                      <p:cBhvr>
                                        <p:cTn id="9" fill="hold"/>
                                        <p:tgtEl>
                                          <p:spTgt spid="148">
                                            <p:txEl>
                                              <p:pRg st="0" end="0"/>
                                            </p:txEl>
                                          </p:spTgt>
                                        </p:tgtEl>
                                        <p:attrNameLst>
                                          <p:attrName>style.visibility</p:attrName>
                                        </p:attrNameLst>
                                      </p:cBhvr>
                                      <p:to>
                                        <p:strVal val="visible"/>
                                      </p:to>
                                    </p:set>
                                    <p:animEffect transition="in" filter="wipe(left)">
                                      <p:cBhvr>
                                        <p:cTn id="10" dur="500"/>
                                        <p:tgtEl>
                                          <p:spTgt spid="14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 grpId="1" build="p" bldLvl="5" animBg="1" advAuto="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0" name="journal.pgen.1004064.g001.jpg"/>
          <p:cNvPicPr/>
          <p:nvPr/>
        </p:nvPicPr>
        <p:blipFill>
          <a:blip r:embed="rId2">
            <a:extLst/>
          </a:blip>
          <a:stretch>
            <a:fillRect/>
          </a:stretch>
        </p:blipFill>
        <p:spPr>
          <a:xfrm>
            <a:off x="0" y="660400"/>
            <a:ext cx="9144000" cy="5537200"/>
          </a:xfrm>
          <a:prstGeom prst="rect">
            <a:avLst/>
          </a:prstGeom>
          <a:ln w="12700">
            <a:miter lim="400000"/>
          </a:ln>
        </p:spPr>
      </p:pic>
      <p:sp>
        <p:nvSpPr>
          <p:cNvPr id="151" name="Shape 151"/>
          <p:cNvSpPr/>
          <p:nvPr/>
        </p:nvSpPr>
        <p:spPr>
          <a:xfrm>
            <a:off x="2260600" y="1701800"/>
            <a:ext cx="545406" cy="54064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25400">
            <a:solidFill>
              <a:srgbClr val="FF2F92"/>
            </a:solidFill>
          </a:ln>
        </p:spPr>
        <p:txBody>
          <a:bodyPr lIns="0" tIns="0" rIns="0" bIns="0"/>
          <a:lstStyle/>
          <a:p>
            <a:pPr lvl="0"/>
            <a:endParaRPr/>
          </a:p>
        </p:txBody>
      </p:sp>
      <p:grpSp>
        <p:nvGrpSpPr>
          <p:cNvPr id="154" name="Group 154"/>
          <p:cNvGrpSpPr/>
          <p:nvPr/>
        </p:nvGrpSpPr>
        <p:grpSpPr>
          <a:xfrm>
            <a:off x="889000" y="1016000"/>
            <a:ext cx="545406" cy="1226443"/>
            <a:chOff x="0" y="0"/>
            <a:chExt cx="545405" cy="1226442"/>
          </a:xfrm>
        </p:grpSpPr>
        <p:sp>
          <p:nvSpPr>
            <p:cNvPr id="152" name="Shape 152"/>
            <p:cNvSpPr/>
            <p:nvPr/>
          </p:nvSpPr>
          <p:spPr>
            <a:xfrm>
              <a:off x="0" y="0"/>
              <a:ext cx="545406" cy="54064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25400" cap="flat">
              <a:solidFill>
                <a:srgbClr val="FF2F92"/>
              </a:solidFill>
              <a:prstDash val="solid"/>
              <a:bevel/>
            </a:ln>
            <a:effectLst/>
          </p:spPr>
          <p:txBody>
            <a:bodyPr wrap="square" lIns="0" tIns="0" rIns="0" bIns="0" numCol="1" anchor="t">
              <a:noAutofit/>
            </a:bodyPr>
            <a:lstStyle/>
            <a:p>
              <a:pPr lvl="0"/>
              <a:endParaRPr/>
            </a:p>
          </p:txBody>
        </p:sp>
        <p:sp>
          <p:nvSpPr>
            <p:cNvPr id="153" name="Shape 153"/>
            <p:cNvSpPr/>
            <p:nvPr/>
          </p:nvSpPr>
          <p:spPr>
            <a:xfrm>
              <a:off x="0" y="685800"/>
              <a:ext cx="545406" cy="54064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25400" cap="flat">
              <a:solidFill>
                <a:srgbClr val="FF2F92"/>
              </a:solidFill>
              <a:prstDash val="solid"/>
              <a:bevel/>
            </a:ln>
            <a:effectLst/>
          </p:spPr>
          <p:txBody>
            <a:bodyPr wrap="square" lIns="0" tIns="0" rIns="0" bIns="0" numCol="1" anchor="t">
              <a:noAutofit/>
            </a:bodyPr>
            <a:lstStyle/>
            <a:p>
              <a:pPr lvl="0"/>
              <a:endParaRPr/>
            </a:p>
          </p:txBody>
        </p:sp>
      </p:grpSp>
      <p:grpSp>
        <p:nvGrpSpPr>
          <p:cNvPr id="157" name="Group 157"/>
          <p:cNvGrpSpPr/>
          <p:nvPr/>
        </p:nvGrpSpPr>
        <p:grpSpPr>
          <a:xfrm>
            <a:off x="6388100" y="3860800"/>
            <a:ext cx="1891606" cy="693043"/>
            <a:chOff x="0" y="0"/>
            <a:chExt cx="1891605" cy="693042"/>
          </a:xfrm>
        </p:grpSpPr>
        <p:sp>
          <p:nvSpPr>
            <p:cNvPr id="155" name="Shape 155"/>
            <p:cNvSpPr/>
            <p:nvPr/>
          </p:nvSpPr>
          <p:spPr>
            <a:xfrm>
              <a:off x="1346200" y="152400"/>
              <a:ext cx="545406" cy="54064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25400" cap="flat">
              <a:solidFill>
                <a:srgbClr val="FF2F92"/>
              </a:solidFill>
              <a:prstDash val="solid"/>
              <a:bevel/>
            </a:ln>
            <a:effectLst/>
          </p:spPr>
          <p:txBody>
            <a:bodyPr wrap="square" lIns="0" tIns="0" rIns="0" bIns="0" numCol="1" anchor="t">
              <a:noAutofit/>
            </a:bodyPr>
            <a:lstStyle/>
            <a:p>
              <a:pPr lvl="0"/>
              <a:endParaRPr/>
            </a:p>
          </p:txBody>
        </p:sp>
        <p:sp>
          <p:nvSpPr>
            <p:cNvPr id="156" name="Shape 156"/>
            <p:cNvSpPr/>
            <p:nvPr/>
          </p:nvSpPr>
          <p:spPr>
            <a:xfrm>
              <a:off x="0" y="0"/>
              <a:ext cx="545406" cy="54064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25400" cap="flat">
              <a:solidFill>
                <a:srgbClr val="FF2F92"/>
              </a:solidFill>
              <a:prstDash val="solid"/>
              <a:bevel/>
            </a:ln>
            <a:effectLst/>
          </p:spPr>
          <p:txBody>
            <a:bodyPr wrap="square" lIns="0" tIns="0" rIns="0" bIns="0" numCol="1" anchor="t">
              <a:noAutofit/>
            </a:bodyPr>
            <a:lstStyle/>
            <a:p>
              <a:pPr lvl="0"/>
              <a:endParaRPr/>
            </a:p>
          </p:txBody>
        </p:sp>
      </p:grpSp>
      <p:sp>
        <p:nvSpPr>
          <p:cNvPr id="158" name="Shape 158"/>
          <p:cNvSpPr/>
          <p:nvPr/>
        </p:nvSpPr>
        <p:spPr>
          <a:xfrm>
            <a:off x="5016500" y="5016500"/>
            <a:ext cx="545406" cy="54064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25400">
            <a:solidFill>
              <a:srgbClr val="FF2F92"/>
            </a:solidFill>
          </a:ln>
        </p:spPr>
        <p:txBody>
          <a:bodyPr lIns="0" tIns="0" rIns="0" bIns="0"/>
          <a:lstStyle/>
          <a:p>
            <a:pPr lvl="0"/>
            <a:endParaRPr/>
          </a:p>
        </p:txBody>
      </p:sp>
      <p:sp>
        <p:nvSpPr>
          <p:cNvPr id="159" name="Shape 159"/>
          <p:cNvSpPr/>
          <p:nvPr/>
        </p:nvSpPr>
        <p:spPr>
          <a:xfrm>
            <a:off x="3632200" y="5118100"/>
            <a:ext cx="545406" cy="54064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25400">
            <a:solidFill>
              <a:srgbClr val="FF2F92"/>
            </a:solidFill>
          </a:ln>
        </p:spPr>
        <p:txBody>
          <a:bodyPr lIns="0" tIns="0" rIns="0" bIns="0"/>
          <a:lstStyle/>
          <a:p>
            <a:pPr lvl="0"/>
            <a:endParaRPr/>
          </a:p>
        </p:txBody>
      </p:sp>
      <p:sp>
        <p:nvSpPr>
          <p:cNvPr id="160" name="Shape 160"/>
          <p:cNvSpPr/>
          <p:nvPr/>
        </p:nvSpPr>
        <p:spPr>
          <a:xfrm>
            <a:off x="3644900" y="1701800"/>
            <a:ext cx="5349727" cy="54064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25400">
            <a:solidFill>
              <a:srgbClr val="FF2F92"/>
            </a:solidFill>
          </a:ln>
        </p:spPr>
        <p:txBody>
          <a:bodyPr lIns="0" tIns="0" rIns="0" bIns="0"/>
          <a:lstStyle/>
          <a:p>
            <a:pPr lvl="0"/>
            <a:endParaRPr/>
          </a:p>
        </p:txBody>
      </p:sp>
      <p:sp>
        <p:nvSpPr>
          <p:cNvPr id="161" name="Shape 161"/>
          <p:cNvSpPr/>
          <p:nvPr/>
        </p:nvSpPr>
        <p:spPr>
          <a:xfrm>
            <a:off x="927100" y="4038600"/>
            <a:ext cx="5349727" cy="54064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25400">
            <a:solidFill>
              <a:srgbClr val="FF2F92"/>
            </a:solidFill>
          </a:ln>
        </p:spPr>
        <p:txBody>
          <a:bodyPr lIns="0" tIns="0" rIns="0" bIns="0"/>
          <a:lstStyle/>
          <a:p>
            <a:pPr lvl="0"/>
            <a:endParaRPr/>
          </a:p>
        </p:txBody>
      </p:sp>
      <p:sp>
        <p:nvSpPr>
          <p:cNvPr id="162" name="Shape 162"/>
          <p:cNvSpPr/>
          <p:nvPr/>
        </p:nvSpPr>
        <p:spPr>
          <a:xfrm>
            <a:off x="3021454" y="30604"/>
            <a:ext cx="3101093" cy="421392"/>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p>
            <a:pPr lvl="0">
              <a:defRPr sz="1800"/>
            </a:pPr>
            <a:r>
              <a:rPr sz="2400"/>
              <a:t>Sayres </a:t>
            </a:r>
            <a:r>
              <a:rPr sz="2400" i="1"/>
              <a:t>et al</a:t>
            </a:r>
            <a:r>
              <a:rPr sz="2400"/>
              <a:t>., </a:t>
            </a:r>
            <a:r>
              <a:rPr sz="2400" i="1"/>
              <a:t>PLoS</a:t>
            </a:r>
            <a:r>
              <a:rPr sz="2400"/>
              <a:t> 2014</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1" fill="hold" grpId="1" nodeType="clickEffect">
                                  <p:stCondLst>
                                    <p:cond delay="0"/>
                                  </p:stCondLst>
                                  <p:iterate>
                                    <p:tmAbs val="0"/>
                                  </p:iterate>
                                  <p:childTnLst>
                                    <p:set>
                                      <p:cBhvr>
                                        <p:cTn id="6" fill="hold"/>
                                        <p:tgtEl>
                                          <p:spTgt spid="151"/>
                                        </p:tgtEl>
                                        <p:attrNameLst>
                                          <p:attrName>style.visibility</p:attrName>
                                        </p:attrNameLst>
                                      </p:cBhvr>
                                      <p:to>
                                        <p:strVal val="visible"/>
                                      </p:to>
                                    </p:set>
                                    <p:anim calcmode="lin" valueType="num">
                                      <p:cBhvr>
                                        <p:cTn id="7" dur="1000" fill="hold"/>
                                        <p:tgtEl>
                                          <p:spTgt spid="151"/>
                                        </p:tgtEl>
                                        <p:attrNameLst>
                                          <p:attrName>ppt_x</p:attrName>
                                        </p:attrNameLst>
                                      </p:cBhvr>
                                      <p:tavLst>
                                        <p:tav tm="0">
                                          <p:val>
                                            <p:strVal val="#ppt_x"/>
                                          </p:val>
                                        </p:tav>
                                        <p:tav tm="100000">
                                          <p:val>
                                            <p:strVal val="#ppt_x"/>
                                          </p:val>
                                        </p:tav>
                                      </p:tavLst>
                                    </p:anim>
                                    <p:anim calcmode="lin" valueType="num">
                                      <p:cBhvr>
                                        <p:cTn id="8" dur="1000" fill="hold"/>
                                        <p:tgtEl>
                                          <p:spTgt spid="15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2" nodeType="clickEffect">
                                  <p:stCondLst>
                                    <p:cond delay="0"/>
                                  </p:stCondLst>
                                  <p:iterate>
                                    <p:tmAbs val="0"/>
                                  </p:iterate>
                                  <p:childTnLst>
                                    <p:set>
                                      <p:cBhvr>
                                        <p:cTn id="12" fill="hold"/>
                                        <p:tgtEl>
                                          <p:spTgt spid="160"/>
                                        </p:tgtEl>
                                        <p:attrNameLst>
                                          <p:attrName>style.visibility</p:attrName>
                                        </p:attrNameLst>
                                      </p:cBhvr>
                                      <p:to>
                                        <p:strVal val="visible"/>
                                      </p:to>
                                    </p:set>
                                    <p:anim calcmode="lin" valueType="num">
                                      <p:cBhvr>
                                        <p:cTn id="13" dur="1000" fill="hold"/>
                                        <p:tgtEl>
                                          <p:spTgt spid="160"/>
                                        </p:tgtEl>
                                        <p:attrNameLst>
                                          <p:attrName>ppt_x</p:attrName>
                                        </p:attrNameLst>
                                      </p:cBhvr>
                                      <p:tavLst>
                                        <p:tav tm="0">
                                          <p:val>
                                            <p:strVal val="#ppt_x"/>
                                          </p:val>
                                        </p:tav>
                                        <p:tav tm="100000">
                                          <p:val>
                                            <p:strVal val="#ppt_x"/>
                                          </p:val>
                                        </p:tav>
                                      </p:tavLst>
                                    </p:anim>
                                    <p:anim calcmode="lin" valueType="num">
                                      <p:cBhvr>
                                        <p:cTn id="14" dur="1000" fill="hold"/>
                                        <p:tgtEl>
                                          <p:spTgt spid="160"/>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3" nodeType="clickEffect">
                                  <p:stCondLst>
                                    <p:cond delay="0"/>
                                  </p:stCondLst>
                                  <p:iterate>
                                    <p:tmAbs val="0"/>
                                  </p:iterate>
                                  <p:childTnLst>
                                    <p:set>
                                      <p:cBhvr>
                                        <p:cTn id="18" fill="hold"/>
                                        <p:tgtEl>
                                          <p:spTgt spid="154"/>
                                        </p:tgtEl>
                                        <p:attrNameLst>
                                          <p:attrName>style.visibility</p:attrName>
                                        </p:attrNameLst>
                                      </p:cBhvr>
                                      <p:to>
                                        <p:strVal val="visible"/>
                                      </p:to>
                                    </p:set>
                                    <p:anim calcmode="lin" valueType="num">
                                      <p:cBhvr>
                                        <p:cTn id="19" dur="80" fill="hold"/>
                                        <p:tgtEl>
                                          <p:spTgt spid="154"/>
                                        </p:tgtEl>
                                        <p:attrNameLst>
                                          <p:attrName>ppt_x</p:attrName>
                                        </p:attrNameLst>
                                      </p:cBhvr>
                                      <p:tavLst>
                                        <p:tav tm="0">
                                          <p:val>
                                            <p:strVal val="#ppt_x"/>
                                          </p:val>
                                        </p:tav>
                                        <p:tav tm="100000">
                                          <p:val>
                                            <p:strVal val="#ppt_x"/>
                                          </p:val>
                                        </p:tav>
                                      </p:tavLst>
                                    </p:anim>
                                    <p:anim calcmode="lin" valueType="num">
                                      <p:cBhvr>
                                        <p:cTn id="20" dur="80" fill="hold"/>
                                        <p:tgtEl>
                                          <p:spTgt spid="154"/>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4" nodeType="clickEffect">
                                  <p:stCondLst>
                                    <p:cond delay="0"/>
                                  </p:stCondLst>
                                  <p:iterate>
                                    <p:tmAbs val="0"/>
                                  </p:iterate>
                                  <p:childTnLst>
                                    <p:set>
                                      <p:cBhvr>
                                        <p:cTn id="24" fill="hold"/>
                                        <p:tgtEl>
                                          <p:spTgt spid="157"/>
                                        </p:tgtEl>
                                        <p:attrNameLst>
                                          <p:attrName>style.visibility</p:attrName>
                                        </p:attrNameLst>
                                      </p:cBhvr>
                                      <p:to>
                                        <p:strVal val="visible"/>
                                      </p:to>
                                    </p:set>
                                    <p:anim calcmode="lin" valueType="num">
                                      <p:cBhvr>
                                        <p:cTn id="25" dur="80" fill="hold"/>
                                        <p:tgtEl>
                                          <p:spTgt spid="157"/>
                                        </p:tgtEl>
                                        <p:attrNameLst>
                                          <p:attrName>ppt_x</p:attrName>
                                        </p:attrNameLst>
                                      </p:cBhvr>
                                      <p:tavLst>
                                        <p:tav tm="0">
                                          <p:val>
                                            <p:strVal val="#ppt_x"/>
                                          </p:val>
                                        </p:tav>
                                        <p:tav tm="100000">
                                          <p:val>
                                            <p:strVal val="#ppt_x"/>
                                          </p:val>
                                        </p:tav>
                                      </p:tavLst>
                                    </p:anim>
                                    <p:anim calcmode="lin" valueType="num">
                                      <p:cBhvr>
                                        <p:cTn id="26" dur="80" fill="hold"/>
                                        <p:tgtEl>
                                          <p:spTgt spid="157"/>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5" nodeType="clickEffect">
                                  <p:stCondLst>
                                    <p:cond delay="0"/>
                                  </p:stCondLst>
                                  <p:iterate>
                                    <p:tmAbs val="0"/>
                                  </p:iterate>
                                  <p:childTnLst>
                                    <p:set>
                                      <p:cBhvr>
                                        <p:cTn id="30" fill="hold"/>
                                        <p:tgtEl>
                                          <p:spTgt spid="161"/>
                                        </p:tgtEl>
                                        <p:attrNameLst>
                                          <p:attrName>style.visibility</p:attrName>
                                        </p:attrNameLst>
                                      </p:cBhvr>
                                      <p:to>
                                        <p:strVal val="visible"/>
                                      </p:to>
                                    </p:set>
                                    <p:anim calcmode="lin" valueType="num">
                                      <p:cBhvr>
                                        <p:cTn id="31" dur="1000" fill="hold"/>
                                        <p:tgtEl>
                                          <p:spTgt spid="161"/>
                                        </p:tgtEl>
                                        <p:attrNameLst>
                                          <p:attrName>ppt_x</p:attrName>
                                        </p:attrNameLst>
                                      </p:cBhvr>
                                      <p:tavLst>
                                        <p:tav tm="0">
                                          <p:val>
                                            <p:strVal val="#ppt_x"/>
                                          </p:val>
                                        </p:tav>
                                        <p:tav tm="100000">
                                          <p:val>
                                            <p:strVal val="#ppt_x"/>
                                          </p:val>
                                        </p:tav>
                                      </p:tavLst>
                                    </p:anim>
                                    <p:anim calcmode="lin" valueType="num">
                                      <p:cBhvr>
                                        <p:cTn id="32" dur="1000" fill="hold"/>
                                        <p:tgtEl>
                                          <p:spTgt spid="161"/>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6" nodeType="clickEffect">
                                  <p:stCondLst>
                                    <p:cond delay="0"/>
                                  </p:stCondLst>
                                  <p:iterate>
                                    <p:tmAbs val="0"/>
                                  </p:iterate>
                                  <p:childTnLst>
                                    <p:set>
                                      <p:cBhvr>
                                        <p:cTn id="36" fill="hold"/>
                                        <p:tgtEl>
                                          <p:spTgt spid="159"/>
                                        </p:tgtEl>
                                        <p:attrNameLst>
                                          <p:attrName>style.visibility</p:attrName>
                                        </p:attrNameLst>
                                      </p:cBhvr>
                                      <p:to>
                                        <p:strVal val="visible"/>
                                      </p:to>
                                    </p:set>
                                    <p:anim calcmode="lin" valueType="num">
                                      <p:cBhvr>
                                        <p:cTn id="37" dur="1000" fill="hold"/>
                                        <p:tgtEl>
                                          <p:spTgt spid="159"/>
                                        </p:tgtEl>
                                        <p:attrNameLst>
                                          <p:attrName>ppt_x</p:attrName>
                                        </p:attrNameLst>
                                      </p:cBhvr>
                                      <p:tavLst>
                                        <p:tav tm="0">
                                          <p:val>
                                            <p:strVal val="#ppt_x"/>
                                          </p:val>
                                        </p:tav>
                                        <p:tav tm="100000">
                                          <p:val>
                                            <p:strVal val="#ppt_x"/>
                                          </p:val>
                                        </p:tav>
                                      </p:tavLst>
                                    </p:anim>
                                    <p:anim calcmode="lin" valueType="num">
                                      <p:cBhvr>
                                        <p:cTn id="38" dur="1000" fill="hold"/>
                                        <p:tgtEl>
                                          <p:spTgt spid="159"/>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7" nodeType="clickEffect">
                                  <p:stCondLst>
                                    <p:cond delay="0"/>
                                  </p:stCondLst>
                                  <p:iterate>
                                    <p:tmAbs val="0"/>
                                  </p:iterate>
                                  <p:childTnLst>
                                    <p:set>
                                      <p:cBhvr>
                                        <p:cTn id="42" fill="hold"/>
                                        <p:tgtEl>
                                          <p:spTgt spid="158"/>
                                        </p:tgtEl>
                                        <p:attrNameLst>
                                          <p:attrName>style.visibility</p:attrName>
                                        </p:attrNameLst>
                                      </p:cBhvr>
                                      <p:to>
                                        <p:strVal val="visible"/>
                                      </p:to>
                                    </p:set>
                                    <p:anim calcmode="lin" valueType="num">
                                      <p:cBhvr>
                                        <p:cTn id="43" dur="1000" fill="hold"/>
                                        <p:tgtEl>
                                          <p:spTgt spid="158"/>
                                        </p:tgtEl>
                                        <p:attrNameLst>
                                          <p:attrName>ppt_x</p:attrName>
                                        </p:attrNameLst>
                                      </p:cBhvr>
                                      <p:tavLst>
                                        <p:tav tm="0">
                                          <p:val>
                                            <p:strVal val="#ppt_x"/>
                                          </p:val>
                                        </p:tav>
                                        <p:tav tm="100000">
                                          <p:val>
                                            <p:strVal val="#ppt_x"/>
                                          </p:val>
                                        </p:tav>
                                      </p:tavLst>
                                    </p:anim>
                                    <p:anim calcmode="lin" valueType="num">
                                      <p:cBhvr>
                                        <p:cTn id="44" dur="1000" fill="hold"/>
                                        <p:tgtEl>
                                          <p:spTgt spid="15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 grpId="1" animBg="1" advAuto="0"/>
      <p:bldP spid="154" grpId="3" animBg="1" advAuto="0"/>
      <p:bldP spid="157" grpId="4" animBg="1" advAuto="0"/>
      <p:bldP spid="158" grpId="7" animBg="1" advAuto="0"/>
      <p:bldP spid="159" grpId="6" animBg="1" advAuto="0"/>
      <p:bldP spid="160" grpId="2" animBg="1" advAuto="0"/>
      <p:bldP spid="161" grpId="5" animBg="1" advAuto="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Shape 164"/>
          <p:cNvSpPr>
            <a:spLocks noGrp="1"/>
          </p:cNvSpPr>
          <p:nvPr>
            <p:ph type="title" idx="4294967295"/>
          </p:nvPr>
        </p:nvSpPr>
        <p:spPr>
          <a:xfrm>
            <a:off x="685800" y="609599"/>
            <a:ext cx="7772400" cy="11430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a:solidFill>
                  <a:srgbClr val="011892"/>
                </a:solidFill>
              </a:defRPr>
            </a:lvl1pPr>
          </a:lstStyle>
          <a:p>
            <a:pPr lvl="0">
              <a:defRPr sz="1800">
                <a:solidFill>
                  <a:srgbClr val="000000"/>
                </a:solidFill>
              </a:defRPr>
            </a:pPr>
            <a:r>
              <a:rPr sz="4400">
                <a:solidFill>
                  <a:srgbClr val="011892"/>
                </a:solidFill>
              </a:rPr>
              <a:t>PLoS Article</a:t>
            </a:r>
          </a:p>
        </p:txBody>
      </p:sp>
      <p:sp>
        <p:nvSpPr>
          <p:cNvPr id="165" name="Shape 165"/>
          <p:cNvSpPr>
            <a:spLocks noGrp="1"/>
          </p:cNvSpPr>
          <p:nvPr>
            <p:ph type="body" idx="4294967295"/>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marL="342900" lvl="0" indent="-342900">
              <a:lnSpc>
                <a:spcPct val="90000"/>
              </a:lnSpc>
              <a:spcBef>
                <a:spcPts val="600"/>
              </a:spcBef>
              <a:buChar char=""/>
              <a:defRPr sz="1800">
                <a:solidFill>
                  <a:srgbClr val="000000"/>
                </a:solidFill>
              </a:defRPr>
            </a:pPr>
            <a:r>
              <a:rPr sz="3200"/>
              <a:t>No comments about the tension between lower rates of mutation in humans and higher rates of divergence between chimpanzees and humans</a:t>
            </a:r>
          </a:p>
          <a:p>
            <a:pPr marL="342900" lvl="0" indent="-342900">
              <a:lnSpc>
                <a:spcPct val="90000"/>
              </a:lnSpc>
              <a:spcBef>
                <a:spcPts val="600"/>
              </a:spcBef>
              <a:buChar char=""/>
              <a:defRPr sz="1800">
                <a:solidFill>
                  <a:srgbClr val="000000"/>
                </a:solidFill>
              </a:defRPr>
            </a:pPr>
            <a:r>
              <a:rPr sz="3200"/>
              <a:t>Same is true for Wikipedia</a:t>
            </a:r>
          </a:p>
          <a:p>
            <a:pPr marL="342900" lvl="0" indent="-342900">
              <a:lnSpc>
                <a:spcPct val="90000"/>
              </a:lnSpc>
              <a:spcBef>
                <a:spcPts val="600"/>
              </a:spcBef>
              <a:buChar char=""/>
              <a:defRPr sz="1800">
                <a:solidFill>
                  <a:srgbClr val="000000"/>
                </a:solidFill>
              </a:defRPr>
            </a:pPr>
            <a:r>
              <a:rPr sz="3200"/>
              <a:t>You’ve probably never heard of this problem for a common ancestry of chimpanzees and humans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165">
                                            <p:bg/>
                                          </p:spTgt>
                                        </p:tgtEl>
                                        <p:attrNameLst>
                                          <p:attrName>style.visibility</p:attrName>
                                        </p:attrNameLst>
                                      </p:cBhvr>
                                      <p:to>
                                        <p:strVal val="visible"/>
                                      </p:to>
                                    </p:set>
                                    <p:animEffect transition="in" filter="wipe(left)">
                                      <p:cBhvr>
                                        <p:cTn id="7" dur="500"/>
                                        <p:tgtEl>
                                          <p:spTgt spid="165">
                                            <p:bg/>
                                          </p:spTgt>
                                        </p:tgtEl>
                                      </p:cBhvr>
                                    </p:animEffect>
                                  </p:childTnLst>
                                </p:cTn>
                              </p:par>
                              <p:par>
                                <p:cTn id="8" presetID="22" presetClass="entr" presetSubtype="8" fill="hold" grpId="1">
                                  <p:stCondLst>
                                    <p:cond delay="0"/>
                                  </p:stCondLst>
                                  <p:iterate>
                                    <p:tmAbs val="0"/>
                                  </p:iterate>
                                  <p:childTnLst>
                                    <p:set>
                                      <p:cBhvr>
                                        <p:cTn id="9" fill="hold"/>
                                        <p:tgtEl>
                                          <p:spTgt spid="165">
                                            <p:txEl>
                                              <p:pRg st="0" end="0"/>
                                            </p:txEl>
                                          </p:spTgt>
                                        </p:tgtEl>
                                        <p:attrNameLst>
                                          <p:attrName>style.visibility</p:attrName>
                                        </p:attrNameLst>
                                      </p:cBhvr>
                                      <p:to>
                                        <p:strVal val="visible"/>
                                      </p:to>
                                    </p:set>
                                    <p:animEffect transition="in" filter="wipe(left)">
                                      <p:cBhvr>
                                        <p:cTn id="10" dur="500"/>
                                        <p:tgtEl>
                                          <p:spTgt spid="16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1" nodeType="clickEffect">
                                  <p:stCondLst>
                                    <p:cond delay="0"/>
                                  </p:stCondLst>
                                  <p:iterate>
                                    <p:tmAbs val="0"/>
                                  </p:iterate>
                                  <p:childTnLst>
                                    <p:set>
                                      <p:cBhvr>
                                        <p:cTn id="14" fill="hold"/>
                                        <p:tgtEl>
                                          <p:spTgt spid="165">
                                            <p:txEl>
                                              <p:pRg st="1" end="1"/>
                                            </p:txEl>
                                          </p:spTgt>
                                        </p:tgtEl>
                                        <p:attrNameLst>
                                          <p:attrName>style.visibility</p:attrName>
                                        </p:attrNameLst>
                                      </p:cBhvr>
                                      <p:to>
                                        <p:strVal val="visible"/>
                                      </p:to>
                                    </p:set>
                                    <p:animEffect transition="in" filter="wipe(left)">
                                      <p:cBhvr>
                                        <p:cTn id="15" dur="500"/>
                                        <p:tgtEl>
                                          <p:spTgt spid="16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1" nodeType="clickEffect">
                                  <p:stCondLst>
                                    <p:cond delay="0"/>
                                  </p:stCondLst>
                                  <p:iterate>
                                    <p:tmAbs val="0"/>
                                  </p:iterate>
                                  <p:childTnLst>
                                    <p:set>
                                      <p:cBhvr>
                                        <p:cTn id="19" fill="hold"/>
                                        <p:tgtEl>
                                          <p:spTgt spid="165">
                                            <p:txEl>
                                              <p:pRg st="2" end="2"/>
                                            </p:txEl>
                                          </p:spTgt>
                                        </p:tgtEl>
                                        <p:attrNameLst>
                                          <p:attrName>style.visibility</p:attrName>
                                        </p:attrNameLst>
                                      </p:cBhvr>
                                      <p:to>
                                        <p:strVal val="visible"/>
                                      </p:to>
                                    </p:set>
                                    <p:animEffect transition="in" filter="wipe(left)">
                                      <p:cBhvr>
                                        <p:cTn id="20" dur="500"/>
                                        <p:tgtEl>
                                          <p:spTgt spid="16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 grpId="1" build="p" bldLvl="5" animBg="1" advAuto="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p:cNvSpPr>
          <p:nvPr>
            <p:ph type="title" idx="4294967295"/>
          </p:nvPr>
        </p:nvSpPr>
        <p:spPr>
          <a:xfrm>
            <a:off x="685800" y="609599"/>
            <a:ext cx="7772400" cy="11430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a:solidFill>
                  <a:srgbClr val="011892"/>
                </a:solidFill>
              </a:defRPr>
            </a:lvl1pPr>
          </a:lstStyle>
          <a:p>
            <a:pPr lvl="0">
              <a:defRPr sz="1800">
                <a:solidFill>
                  <a:srgbClr val="000000"/>
                </a:solidFill>
              </a:defRPr>
            </a:pPr>
            <a:r>
              <a:rPr sz="4400">
                <a:solidFill>
                  <a:srgbClr val="011892"/>
                </a:solidFill>
              </a:rPr>
              <a:t>Creationist Reactions</a:t>
            </a:r>
          </a:p>
        </p:txBody>
      </p:sp>
      <p:sp>
        <p:nvSpPr>
          <p:cNvPr id="168" name="Shape 168"/>
          <p:cNvSpPr>
            <a:spLocks noGrp="1"/>
          </p:cNvSpPr>
          <p:nvPr>
            <p:ph type="body" idx="4294967295"/>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marL="257175" lvl="0" indent="-257175">
              <a:lnSpc>
                <a:spcPct val="90000"/>
              </a:lnSpc>
              <a:spcBef>
                <a:spcPts val="500"/>
              </a:spcBef>
              <a:buChar char=""/>
              <a:defRPr sz="1800">
                <a:solidFill>
                  <a:srgbClr val="000000"/>
                </a:solidFill>
              </a:defRPr>
            </a:pPr>
            <a:r>
              <a:rPr sz="2400"/>
              <a:t>Creationist articles note the difficulties raised by the Y chromosome</a:t>
            </a:r>
          </a:p>
          <a:p>
            <a:pPr marL="702128" lvl="1" indent="-244928">
              <a:lnSpc>
                <a:spcPct val="90000"/>
              </a:lnSpc>
              <a:spcBef>
                <a:spcPts val="500"/>
              </a:spcBef>
              <a:defRPr sz="1800">
                <a:solidFill>
                  <a:srgbClr val="000000"/>
                </a:solidFill>
              </a:defRPr>
            </a:pPr>
            <a:r>
              <a:rPr sz="2400">
                <a:solidFill>
                  <a:srgbClr val="0433FF"/>
                </a:solidFill>
                <a:hlinkClick r:id="rId2"/>
              </a:rPr>
              <a:t>http://creation.com/y-chromosome-shock</a:t>
            </a:r>
            <a:r>
              <a:rPr sz="2400">
                <a:solidFill>
                  <a:srgbClr val="0433FF"/>
                </a:solidFill>
              </a:rPr>
              <a:t> </a:t>
            </a:r>
          </a:p>
          <a:p>
            <a:pPr marL="702128" lvl="1" indent="-244928">
              <a:lnSpc>
                <a:spcPct val="90000"/>
              </a:lnSpc>
              <a:spcBef>
                <a:spcPts val="500"/>
              </a:spcBef>
              <a:defRPr sz="1800">
                <a:solidFill>
                  <a:srgbClr val="000000"/>
                </a:solidFill>
              </a:defRPr>
            </a:pPr>
            <a:r>
              <a:rPr sz="2400">
                <a:solidFill>
                  <a:srgbClr val="0433FF"/>
                </a:solidFill>
                <a:hlinkClick r:id="rId3"/>
              </a:rPr>
              <a:t>http://www.godandscience.org/evolution/human_y_chromosome.html</a:t>
            </a:r>
            <a:r>
              <a:rPr sz="2400">
                <a:solidFill>
                  <a:srgbClr val="0433FF"/>
                </a:solidFill>
              </a:rPr>
              <a:t> </a:t>
            </a:r>
          </a:p>
          <a:p>
            <a:pPr marL="702128" lvl="1" indent="-244928">
              <a:lnSpc>
                <a:spcPct val="90000"/>
              </a:lnSpc>
              <a:spcBef>
                <a:spcPts val="500"/>
              </a:spcBef>
              <a:defRPr sz="1800">
                <a:solidFill>
                  <a:srgbClr val="000000"/>
                </a:solidFill>
              </a:defRPr>
            </a:pPr>
            <a:r>
              <a:rPr sz="2400">
                <a:solidFill>
                  <a:srgbClr val="0433FF"/>
                </a:solidFill>
                <a:hlinkClick r:id="rId4"/>
              </a:rPr>
              <a:t>http://www.icr.org/article/new-chromosome-research-undermines/</a:t>
            </a:r>
            <a:r>
              <a:rPr sz="2400">
                <a:solidFill>
                  <a:srgbClr val="0433FF"/>
                </a:solidFill>
              </a:rPr>
              <a:t> </a:t>
            </a:r>
          </a:p>
          <a:p>
            <a:pPr marL="702128" lvl="1" indent="-244928">
              <a:lnSpc>
                <a:spcPct val="90000"/>
              </a:lnSpc>
              <a:spcBef>
                <a:spcPts val="500"/>
              </a:spcBef>
              <a:defRPr sz="1800">
                <a:solidFill>
                  <a:srgbClr val="000000"/>
                </a:solidFill>
              </a:defRPr>
            </a:pPr>
            <a:r>
              <a:rPr sz="2400">
                <a:solidFill>
                  <a:srgbClr val="0433FF"/>
                </a:solidFill>
                <a:hlinkClick r:id="rId5"/>
              </a:rPr>
              <a:t>https://answersingenesis.org/answers/research-journal/v6/comprehensive-analysis-of-chimpanzee-and-human-chromosomes/</a:t>
            </a:r>
            <a:r>
              <a:rPr sz="2400">
                <a:solidFill>
                  <a:srgbClr val="0433FF"/>
                </a:solidFill>
              </a:rPr>
              <a:t>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168">
                                            <p:bg/>
                                          </p:spTgt>
                                        </p:tgtEl>
                                        <p:attrNameLst>
                                          <p:attrName>style.visibility</p:attrName>
                                        </p:attrNameLst>
                                      </p:cBhvr>
                                      <p:to>
                                        <p:strVal val="visible"/>
                                      </p:to>
                                    </p:set>
                                    <p:animEffect transition="in" filter="wipe(left)">
                                      <p:cBhvr>
                                        <p:cTn id="7" dur="500"/>
                                        <p:tgtEl>
                                          <p:spTgt spid="168">
                                            <p:bg/>
                                          </p:spTgt>
                                        </p:tgtEl>
                                      </p:cBhvr>
                                    </p:animEffect>
                                  </p:childTnLst>
                                </p:cTn>
                              </p:par>
                              <p:par>
                                <p:cTn id="8" presetID="22" presetClass="entr" presetSubtype="8" fill="hold" grpId="1">
                                  <p:stCondLst>
                                    <p:cond delay="0"/>
                                  </p:stCondLst>
                                  <p:iterate>
                                    <p:tmAbs val="0"/>
                                  </p:iterate>
                                  <p:childTnLst>
                                    <p:set>
                                      <p:cBhvr>
                                        <p:cTn id="9" fill="hold"/>
                                        <p:tgtEl>
                                          <p:spTgt spid="168">
                                            <p:txEl>
                                              <p:pRg st="0" end="0"/>
                                            </p:txEl>
                                          </p:spTgt>
                                        </p:tgtEl>
                                        <p:attrNameLst>
                                          <p:attrName>style.visibility</p:attrName>
                                        </p:attrNameLst>
                                      </p:cBhvr>
                                      <p:to>
                                        <p:strVal val="visible"/>
                                      </p:to>
                                    </p:set>
                                    <p:animEffect transition="in" filter="wipe(left)">
                                      <p:cBhvr>
                                        <p:cTn id="10" dur="500"/>
                                        <p:tgtEl>
                                          <p:spTgt spid="16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1" nodeType="clickEffect">
                                  <p:stCondLst>
                                    <p:cond delay="0"/>
                                  </p:stCondLst>
                                  <p:iterate>
                                    <p:tmAbs val="0"/>
                                  </p:iterate>
                                  <p:childTnLst>
                                    <p:set>
                                      <p:cBhvr>
                                        <p:cTn id="14" fill="hold"/>
                                        <p:tgtEl>
                                          <p:spTgt spid="168">
                                            <p:txEl>
                                              <p:pRg st="1" end="1"/>
                                            </p:txEl>
                                          </p:spTgt>
                                        </p:tgtEl>
                                        <p:attrNameLst>
                                          <p:attrName>style.visibility</p:attrName>
                                        </p:attrNameLst>
                                      </p:cBhvr>
                                      <p:to>
                                        <p:strVal val="visible"/>
                                      </p:to>
                                    </p:set>
                                    <p:animEffect transition="in" filter="wipe(left)">
                                      <p:cBhvr>
                                        <p:cTn id="15" dur="500"/>
                                        <p:tgtEl>
                                          <p:spTgt spid="168">
                                            <p:txEl>
                                              <p:pRg st="1" end="1"/>
                                            </p:txEl>
                                          </p:spTgt>
                                        </p:tgtEl>
                                      </p:cBhvr>
                                    </p:animEffect>
                                  </p:childTnLst>
                                </p:cTn>
                              </p:par>
                            </p:childTnLst>
                          </p:cTn>
                        </p:par>
                        <p:par>
                          <p:cTn id="16" fill="hold">
                            <p:stCondLst>
                              <p:cond delay="500"/>
                            </p:stCondLst>
                            <p:childTnLst>
                              <p:par>
                                <p:cTn id="17" presetID="22" presetClass="entr" presetSubtype="8" fill="hold" grpId="1" nodeType="afterEffect">
                                  <p:stCondLst>
                                    <p:cond delay="0"/>
                                  </p:stCondLst>
                                  <p:iterate>
                                    <p:tmAbs val="0"/>
                                  </p:iterate>
                                  <p:childTnLst>
                                    <p:set>
                                      <p:cBhvr>
                                        <p:cTn id="18" fill="hold"/>
                                        <p:tgtEl>
                                          <p:spTgt spid="168">
                                            <p:txEl>
                                              <p:pRg st="2" end="2"/>
                                            </p:txEl>
                                          </p:spTgt>
                                        </p:tgtEl>
                                        <p:attrNameLst>
                                          <p:attrName>style.visibility</p:attrName>
                                        </p:attrNameLst>
                                      </p:cBhvr>
                                      <p:to>
                                        <p:strVal val="visible"/>
                                      </p:to>
                                    </p:set>
                                    <p:animEffect transition="in" filter="wipe(left)">
                                      <p:cBhvr>
                                        <p:cTn id="19" dur="500"/>
                                        <p:tgtEl>
                                          <p:spTgt spid="168">
                                            <p:txEl>
                                              <p:pRg st="2" end="2"/>
                                            </p:txEl>
                                          </p:spTgt>
                                        </p:tgtEl>
                                      </p:cBhvr>
                                    </p:animEffect>
                                  </p:childTnLst>
                                </p:cTn>
                              </p:par>
                            </p:childTnLst>
                          </p:cTn>
                        </p:par>
                        <p:par>
                          <p:cTn id="20" fill="hold">
                            <p:stCondLst>
                              <p:cond delay="1000"/>
                            </p:stCondLst>
                            <p:childTnLst>
                              <p:par>
                                <p:cTn id="21" presetID="22" presetClass="entr" presetSubtype="8" fill="hold" grpId="1" nodeType="afterEffect">
                                  <p:stCondLst>
                                    <p:cond delay="0"/>
                                  </p:stCondLst>
                                  <p:iterate>
                                    <p:tmAbs val="0"/>
                                  </p:iterate>
                                  <p:childTnLst>
                                    <p:set>
                                      <p:cBhvr>
                                        <p:cTn id="22" fill="hold"/>
                                        <p:tgtEl>
                                          <p:spTgt spid="168">
                                            <p:txEl>
                                              <p:pRg st="3" end="3"/>
                                            </p:txEl>
                                          </p:spTgt>
                                        </p:tgtEl>
                                        <p:attrNameLst>
                                          <p:attrName>style.visibility</p:attrName>
                                        </p:attrNameLst>
                                      </p:cBhvr>
                                      <p:to>
                                        <p:strVal val="visible"/>
                                      </p:to>
                                    </p:set>
                                    <p:animEffect transition="in" filter="wipe(left)">
                                      <p:cBhvr>
                                        <p:cTn id="23" dur="500"/>
                                        <p:tgtEl>
                                          <p:spTgt spid="168">
                                            <p:txEl>
                                              <p:pRg st="3" end="3"/>
                                            </p:txEl>
                                          </p:spTgt>
                                        </p:tgtEl>
                                      </p:cBhvr>
                                    </p:animEffect>
                                  </p:childTnLst>
                                </p:cTn>
                              </p:par>
                            </p:childTnLst>
                          </p:cTn>
                        </p:par>
                        <p:par>
                          <p:cTn id="24" fill="hold">
                            <p:stCondLst>
                              <p:cond delay="1500"/>
                            </p:stCondLst>
                            <p:childTnLst>
                              <p:par>
                                <p:cTn id="25" presetID="22" presetClass="entr" presetSubtype="8" fill="hold" grpId="1" nodeType="afterEffect">
                                  <p:stCondLst>
                                    <p:cond delay="0"/>
                                  </p:stCondLst>
                                  <p:iterate>
                                    <p:tmAbs val="0"/>
                                  </p:iterate>
                                  <p:childTnLst>
                                    <p:set>
                                      <p:cBhvr>
                                        <p:cTn id="26" fill="hold"/>
                                        <p:tgtEl>
                                          <p:spTgt spid="168">
                                            <p:txEl>
                                              <p:pRg st="4" end="4"/>
                                            </p:txEl>
                                          </p:spTgt>
                                        </p:tgtEl>
                                        <p:attrNameLst>
                                          <p:attrName>style.visibility</p:attrName>
                                        </p:attrNameLst>
                                      </p:cBhvr>
                                      <p:to>
                                        <p:strVal val="visible"/>
                                      </p:to>
                                    </p:set>
                                    <p:animEffect transition="in" filter="wipe(left)">
                                      <p:cBhvr>
                                        <p:cTn id="27" dur="500"/>
                                        <p:tgtEl>
                                          <p:spTgt spid="16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 grpId="1" build="p" bldLvl="5" animBg="1" advAuto="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Shape 170"/>
          <p:cNvSpPr>
            <a:spLocks noGrp="1"/>
          </p:cNvSpPr>
          <p:nvPr>
            <p:ph type="title" idx="4294967295"/>
          </p:nvPr>
        </p:nvSpPr>
        <p:spPr>
          <a:xfrm>
            <a:off x="685800" y="609599"/>
            <a:ext cx="7772400" cy="11430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a:solidFill>
                  <a:srgbClr val="011892"/>
                </a:solidFill>
              </a:defRPr>
            </a:lvl1pPr>
          </a:lstStyle>
          <a:p>
            <a:pPr lvl="0">
              <a:defRPr sz="1800">
                <a:solidFill>
                  <a:srgbClr val="000000"/>
                </a:solidFill>
              </a:defRPr>
            </a:pPr>
            <a:r>
              <a:rPr sz="4400">
                <a:solidFill>
                  <a:srgbClr val="011892"/>
                </a:solidFill>
              </a:rPr>
              <a:t>Creationist Reactions</a:t>
            </a:r>
          </a:p>
        </p:txBody>
      </p:sp>
      <p:sp>
        <p:nvSpPr>
          <p:cNvPr id="171" name="Shape 171"/>
          <p:cNvSpPr>
            <a:spLocks noGrp="1"/>
          </p:cNvSpPr>
          <p:nvPr>
            <p:ph type="body" idx="4294967295"/>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marL="342900" lvl="0" indent="-342900">
              <a:lnSpc>
                <a:spcPct val="90000"/>
              </a:lnSpc>
              <a:spcBef>
                <a:spcPts val="600"/>
              </a:spcBef>
              <a:buChar char=""/>
              <a:defRPr sz="1800">
                <a:solidFill>
                  <a:srgbClr val="000000"/>
                </a:solidFill>
              </a:defRPr>
            </a:pPr>
            <a:r>
              <a:rPr sz="3200"/>
              <a:t>Answers Research Journal</a:t>
            </a:r>
          </a:p>
          <a:p>
            <a:pPr lvl="0">
              <a:lnSpc>
                <a:spcPct val="90000"/>
              </a:lnSpc>
              <a:buChar char=""/>
              <a:defRPr sz="1800">
                <a:solidFill>
                  <a:srgbClr val="000000"/>
                </a:solidFill>
              </a:defRPr>
            </a:pPr>
            <a:r>
              <a:rPr sz="3200"/>
              <a:t>Comprehensive Analysis of Chimpanzee and Human Chromosomes Reveals Average DNA Similarity of 70%</a:t>
            </a:r>
          </a:p>
          <a:p>
            <a:pPr lvl="0">
              <a:lnSpc>
                <a:spcPct val="90000"/>
              </a:lnSpc>
              <a:buChar char=""/>
              <a:defRPr sz="1800">
                <a:solidFill>
                  <a:srgbClr val="000000"/>
                </a:solidFill>
              </a:defRPr>
            </a:pPr>
            <a:r>
              <a:rPr sz="3200"/>
              <a:t>by Jeffrey Tomkins  on February 20, 2013</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171">
                                            <p:bg/>
                                          </p:spTgt>
                                        </p:tgtEl>
                                        <p:attrNameLst>
                                          <p:attrName>style.visibility</p:attrName>
                                        </p:attrNameLst>
                                      </p:cBhvr>
                                      <p:to>
                                        <p:strVal val="visible"/>
                                      </p:to>
                                    </p:set>
                                    <p:animEffect transition="in" filter="wipe(left)">
                                      <p:cBhvr>
                                        <p:cTn id="7" dur="500"/>
                                        <p:tgtEl>
                                          <p:spTgt spid="171">
                                            <p:bg/>
                                          </p:spTgt>
                                        </p:tgtEl>
                                      </p:cBhvr>
                                    </p:animEffect>
                                  </p:childTnLst>
                                </p:cTn>
                              </p:par>
                              <p:par>
                                <p:cTn id="8" presetID="22" presetClass="entr" presetSubtype="8" fill="hold" grpId="1">
                                  <p:stCondLst>
                                    <p:cond delay="0"/>
                                  </p:stCondLst>
                                  <p:iterate>
                                    <p:tmAbs val="0"/>
                                  </p:iterate>
                                  <p:childTnLst>
                                    <p:set>
                                      <p:cBhvr>
                                        <p:cTn id="9" fill="hold"/>
                                        <p:tgtEl>
                                          <p:spTgt spid="171">
                                            <p:txEl>
                                              <p:pRg st="0" end="0"/>
                                            </p:txEl>
                                          </p:spTgt>
                                        </p:tgtEl>
                                        <p:attrNameLst>
                                          <p:attrName>style.visibility</p:attrName>
                                        </p:attrNameLst>
                                      </p:cBhvr>
                                      <p:to>
                                        <p:strVal val="visible"/>
                                      </p:to>
                                    </p:set>
                                    <p:animEffect transition="in" filter="wipe(left)">
                                      <p:cBhvr>
                                        <p:cTn id="10" dur="500"/>
                                        <p:tgtEl>
                                          <p:spTgt spid="171">
                                            <p:txEl>
                                              <p:pRg st="0" end="0"/>
                                            </p:txEl>
                                          </p:spTgt>
                                        </p:tgtEl>
                                      </p:cBhvr>
                                    </p:animEffect>
                                  </p:childTnLst>
                                </p:cTn>
                              </p:par>
                            </p:childTnLst>
                          </p:cTn>
                        </p:par>
                        <p:par>
                          <p:cTn id="11" fill="hold">
                            <p:stCondLst>
                              <p:cond delay="500"/>
                            </p:stCondLst>
                            <p:childTnLst>
                              <p:par>
                                <p:cTn id="12" presetID="22" presetClass="entr" presetSubtype="8" fill="hold" grpId="1" nodeType="afterEffect">
                                  <p:stCondLst>
                                    <p:cond delay="0"/>
                                  </p:stCondLst>
                                  <p:iterate>
                                    <p:tmAbs val="0"/>
                                  </p:iterate>
                                  <p:childTnLst>
                                    <p:set>
                                      <p:cBhvr>
                                        <p:cTn id="13" fill="hold"/>
                                        <p:tgtEl>
                                          <p:spTgt spid="171">
                                            <p:txEl>
                                              <p:pRg st="1" end="1"/>
                                            </p:txEl>
                                          </p:spTgt>
                                        </p:tgtEl>
                                        <p:attrNameLst>
                                          <p:attrName>style.visibility</p:attrName>
                                        </p:attrNameLst>
                                      </p:cBhvr>
                                      <p:to>
                                        <p:strVal val="visible"/>
                                      </p:to>
                                    </p:set>
                                    <p:animEffect transition="in" filter="wipe(left)">
                                      <p:cBhvr>
                                        <p:cTn id="14" dur="500"/>
                                        <p:tgtEl>
                                          <p:spTgt spid="171">
                                            <p:txEl>
                                              <p:pRg st="1" end="1"/>
                                            </p:txEl>
                                          </p:spTgt>
                                        </p:tgtEl>
                                      </p:cBhvr>
                                    </p:animEffect>
                                  </p:childTnLst>
                                </p:cTn>
                              </p:par>
                            </p:childTnLst>
                          </p:cTn>
                        </p:par>
                        <p:par>
                          <p:cTn id="15" fill="hold">
                            <p:stCondLst>
                              <p:cond delay="1000"/>
                            </p:stCondLst>
                            <p:childTnLst>
                              <p:par>
                                <p:cTn id="16" presetID="22" presetClass="entr" presetSubtype="8" fill="hold" grpId="1" nodeType="afterEffect">
                                  <p:stCondLst>
                                    <p:cond delay="0"/>
                                  </p:stCondLst>
                                  <p:iterate>
                                    <p:tmAbs val="0"/>
                                  </p:iterate>
                                  <p:childTnLst>
                                    <p:set>
                                      <p:cBhvr>
                                        <p:cTn id="17" fill="hold"/>
                                        <p:tgtEl>
                                          <p:spTgt spid="171">
                                            <p:txEl>
                                              <p:pRg st="2" end="2"/>
                                            </p:txEl>
                                          </p:spTgt>
                                        </p:tgtEl>
                                        <p:attrNameLst>
                                          <p:attrName>style.visibility</p:attrName>
                                        </p:attrNameLst>
                                      </p:cBhvr>
                                      <p:to>
                                        <p:strVal val="visible"/>
                                      </p:to>
                                    </p:set>
                                    <p:animEffect transition="in" filter="wipe(left)">
                                      <p:cBhvr>
                                        <p:cTn id="18" dur="500"/>
                                        <p:tgtEl>
                                          <p:spTgt spid="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 grpId="1" build="p" bldLvl="5"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hape 18"/>
          <p:cNvSpPr>
            <a:spLocks noGrp="1"/>
          </p:cNvSpPr>
          <p:nvPr>
            <p:ph type="title" idx="4294967295"/>
          </p:nvPr>
        </p:nvSpPr>
        <p:spPr>
          <a:xfrm>
            <a:off x="685800" y="609599"/>
            <a:ext cx="7772400" cy="11430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6100">
                <a:solidFill>
                  <a:srgbClr val="FF2600"/>
                </a:solidFill>
              </a:defRPr>
            </a:lvl1pPr>
          </a:lstStyle>
          <a:p>
            <a:pPr lvl="0">
              <a:defRPr sz="1800">
                <a:solidFill>
                  <a:srgbClr val="000000"/>
                </a:solidFill>
              </a:defRPr>
            </a:pPr>
            <a:r>
              <a:rPr sz="6100">
                <a:solidFill>
                  <a:srgbClr val="FF2600"/>
                </a:solidFill>
              </a:rPr>
              <a:t>Talk Outline</a:t>
            </a:r>
          </a:p>
        </p:txBody>
      </p:sp>
      <p:sp>
        <p:nvSpPr>
          <p:cNvPr id="19" name="Shape 19"/>
          <p:cNvSpPr>
            <a:spLocks noGrp="1"/>
          </p:cNvSpPr>
          <p:nvPr>
            <p:ph type="body" idx="4294967295"/>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marL="336042" lvl="0" indent="-336042" defTabSz="896111">
              <a:buChar char=""/>
              <a:defRPr sz="1800">
                <a:solidFill>
                  <a:srgbClr val="000000"/>
                </a:solidFill>
              </a:defRPr>
            </a:pPr>
            <a:r>
              <a:rPr sz="3136"/>
              <a:t>Evolutionary expectations for the Y chromosome (similarity)</a:t>
            </a:r>
          </a:p>
          <a:p>
            <a:pPr marL="336042" lvl="0" indent="-336042" defTabSz="896111">
              <a:buChar char=""/>
              <a:defRPr sz="1800">
                <a:solidFill>
                  <a:srgbClr val="000000"/>
                </a:solidFill>
              </a:defRPr>
            </a:pPr>
            <a:r>
              <a:rPr sz="3136"/>
              <a:t>The data (that shows the two species’ Y chromosomes to be “horrendously different”)</a:t>
            </a:r>
          </a:p>
          <a:p>
            <a:pPr marL="336042" lvl="0" indent="-336042" defTabSz="896111">
              <a:buChar char=""/>
              <a:defRPr sz="1800">
                <a:solidFill>
                  <a:srgbClr val="000000"/>
                </a:solidFill>
              </a:defRPr>
            </a:pPr>
            <a:r>
              <a:rPr sz="3136"/>
              <a:t>The fact that intra-human variance is less than expected</a:t>
            </a:r>
          </a:p>
          <a:p>
            <a:pPr marL="336042" lvl="0" indent="-336042" defTabSz="896111">
              <a:buChar char=""/>
              <a:defRPr sz="1800">
                <a:solidFill>
                  <a:srgbClr val="000000"/>
                </a:solidFill>
              </a:defRPr>
            </a:pPr>
            <a:r>
              <a:rPr sz="3136"/>
              <a:t>The failure of evolution to predict the facts</a:t>
            </a:r>
          </a:p>
          <a:p>
            <a:pPr marL="336042" lvl="0" indent="-336042" defTabSz="896111">
              <a:buChar char=""/>
              <a:defRPr sz="1800">
                <a:solidFill>
                  <a:srgbClr val="000000"/>
                </a:solidFill>
              </a:defRPr>
            </a:pPr>
            <a:r>
              <a:rPr sz="3136"/>
              <a:t>Research opportunities for creation science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19">
                                            <p:bg/>
                                          </p:spTgt>
                                        </p:tgtEl>
                                        <p:attrNameLst>
                                          <p:attrName>style.visibility</p:attrName>
                                        </p:attrNameLst>
                                      </p:cBhvr>
                                      <p:to>
                                        <p:strVal val="visible"/>
                                      </p:to>
                                    </p:set>
                                    <p:animEffect transition="in" filter="wipe(left)">
                                      <p:cBhvr>
                                        <p:cTn id="7" dur="500"/>
                                        <p:tgtEl>
                                          <p:spTgt spid="19">
                                            <p:bg/>
                                          </p:spTgt>
                                        </p:tgtEl>
                                      </p:cBhvr>
                                    </p:animEffect>
                                  </p:childTnLst>
                                </p:cTn>
                              </p:par>
                              <p:par>
                                <p:cTn id="8" presetID="22" presetClass="entr" presetSubtype="8" fill="hold" grpId="1">
                                  <p:stCondLst>
                                    <p:cond delay="0"/>
                                  </p:stCondLst>
                                  <p:iterate>
                                    <p:tmAbs val="0"/>
                                  </p:iterate>
                                  <p:childTnLst>
                                    <p:set>
                                      <p:cBhvr>
                                        <p:cTn id="9" fill="hold"/>
                                        <p:tgtEl>
                                          <p:spTgt spid="19">
                                            <p:txEl>
                                              <p:pRg st="0" end="0"/>
                                            </p:txEl>
                                          </p:spTgt>
                                        </p:tgtEl>
                                        <p:attrNameLst>
                                          <p:attrName>style.visibility</p:attrName>
                                        </p:attrNameLst>
                                      </p:cBhvr>
                                      <p:to>
                                        <p:strVal val="visible"/>
                                      </p:to>
                                    </p:set>
                                    <p:animEffect transition="in" filter="wipe(left)">
                                      <p:cBhvr>
                                        <p:cTn id="10" dur="500"/>
                                        <p:tgtEl>
                                          <p:spTgt spid="1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1" nodeType="clickEffect">
                                  <p:stCondLst>
                                    <p:cond delay="0"/>
                                  </p:stCondLst>
                                  <p:iterate>
                                    <p:tmAbs val="0"/>
                                  </p:iterate>
                                  <p:childTnLst>
                                    <p:set>
                                      <p:cBhvr>
                                        <p:cTn id="14" fill="hold"/>
                                        <p:tgtEl>
                                          <p:spTgt spid="19">
                                            <p:txEl>
                                              <p:pRg st="1" end="1"/>
                                            </p:txEl>
                                          </p:spTgt>
                                        </p:tgtEl>
                                        <p:attrNameLst>
                                          <p:attrName>style.visibility</p:attrName>
                                        </p:attrNameLst>
                                      </p:cBhvr>
                                      <p:to>
                                        <p:strVal val="visible"/>
                                      </p:to>
                                    </p:set>
                                    <p:animEffect transition="in" filter="wipe(left)">
                                      <p:cBhvr>
                                        <p:cTn id="15" dur="500"/>
                                        <p:tgtEl>
                                          <p:spTgt spid="1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1" nodeType="clickEffect">
                                  <p:stCondLst>
                                    <p:cond delay="0"/>
                                  </p:stCondLst>
                                  <p:iterate>
                                    <p:tmAbs val="0"/>
                                  </p:iterate>
                                  <p:childTnLst>
                                    <p:set>
                                      <p:cBhvr>
                                        <p:cTn id="19" fill="hold"/>
                                        <p:tgtEl>
                                          <p:spTgt spid="19">
                                            <p:txEl>
                                              <p:pRg st="2" end="2"/>
                                            </p:txEl>
                                          </p:spTgt>
                                        </p:tgtEl>
                                        <p:attrNameLst>
                                          <p:attrName>style.visibility</p:attrName>
                                        </p:attrNameLst>
                                      </p:cBhvr>
                                      <p:to>
                                        <p:strVal val="visible"/>
                                      </p:to>
                                    </p:set>
                                    <p:animEffect transition="in" filter="wipe(left)">
                                      <p:cBhvr>
                                        <p:cTn id="20" dur="500"/>
                                        <p:tgtEl>
                                          <p:spTgt spid="19">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1" nodeType="clickEffect">
                                  <p:stCondLst>
                                    <p:cond delay="0"/>
                                  </p:stCondLst>
                                  <p:iterate>
                                    <p:tmAbs val="0"/>
                                  </p:iterate>
                                  <p:childTnLst>
                                    <p:set>
                                      <p:cBhvr>
                                        <p:cTn id="24" fill="hold"/>
                                        <p:tgtEl>
                                          <p:spTgt spid="19">
                                            <p:txEl>
                                              <p:pRg st="3" end="3"/>
                                            </p:txEl>
                                          </p:spTgt>
                                        </p:tgtEl>
                                        <p:attrNameLst>
                                          <p:attrName>style.visibility</p:attrName>
                                        </p:attrNameLst>
                                      </p:cBhvr>
                                      <p:to>
                                        <p:strVal val="visible"/>
                                      </p:to>
                                    </p:set>
                                    <p:animEffect transition="in" filter="wipe(left)">
                                      <p:cBhvr>
                                        <p:cTn id="25" dur="500"/>
                                        <p:tgtEl>
                                          <p:spTgt spid="19">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1" nodeType="clickEffect">
                                  <p:stCondLst>
                                    <p:cond delay="0"/>
                                  </p:stCondLst>
                                  <p:iterate>
                                    <p:tmAbs val="0"/>
                                  </p:iterate>
                                  <p:childTnLst>
                                    <p:set>
                                      <p:cBhvr>
                                        <p:cTn id="29" fill="hold"/>
                                        <p:tgtEl>
                                          <p:spTgt spid="19">
                                            <p:txEl>
                                              <p:pRg st="4" end="4"/>
                                            </p:txEl>
                                          </p:spTgt>
                                        </p:tgtEl>
                                        <p:attrNameLst>
                                          <p:attrName>style.visibility</p:attrName>
                                        </p:attrNameLst>
                                      </p:cBhvr>
                                      <p:to>
                                        <p:strVal val="visible"/>
                                      </p:to>
                                    </p:set>
                                    <p:animEffect transition="in" filter="wipe(left)">
                                      <p:cBhvr>
                                        <p:cTn id="30" dur="500"/>
                                        <p:tgtEl>
                                          <p:spTgt spid="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1" build="p" bldLvl="5" animBg="1" advAuto="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 name="a03.jpg" descr="a03"/>
          <p:cNvPicPr/>
          <p:nvPr/>
        </p:nvPicPr>
        <p:blipFill>
          <a:blip r:embed="rId2">
            <a:extLst/>
          </a:blip>
          <a:stretch>
            <a:fillRect/>
          </a:stretch>
        </p:blipFill>
        <p:spPr>
          <a:xfrm>
            <a:off x="0" y="0"/>
            <a:ext cx="9144000" cy="6858000"/>
          </a:xfrm>
          <a:prstGeom prst="rect">
            <a:avLst/>
          </a:prstGeom>
          <a:ln w="12700">
            <a:miter lim="400000"/>
          </a:ln>
        </p:spPr>
      </p:pic>
      <p:sp>
        <p:nvSpPr>
          <p:cNvPr id="174" name="Shape 174"/>
          <p:cNvSpPr/>
          <p:nvPr/>
        </p:nvSpPr>
        <p:spPr>
          <a:xfrm>
            <a:off x="6980187" y="1390451"/>
            <a:ext cx="291605" cy="4194623"/>
          </a:xfrm>
          <a:prstGeom prst="roundRect">
            <a:avLst>
              <a:gd name="adj" fmla="val 18918"/>
            </a:avLst>
          </a:prstGeom>
          <a:ln w="76200">
            <a:solidFill>
              <a:srgbClr val="0000FF"/>
            </a:solidFill>
          </a:ln>
        </p:spPr>
        <p:txBody>
          <a:bodyPr lIns="0" tIns="0" rIns="0" bIns="0"/>
          <a:lstStyle/>
          <a:p>
            <a:pPr lvl="0"/>
            <a:endParaRPr/>
          </a:p>
        </p:txBody>
      </p:sp>
      <p:sp>
        <p:nvSpPr>
          <p:cNvPr id="175" name="Shape 175"/>
          <p:cNvSpPr/>
          <p:nvPr/>
        </p:nvSpPr>
        <p:spPr>
          <a:xfrm>
            <a:off x="7818387" y="2765028"/>
            <a:ext cx="291605" cy="2820046"/>
          </a:xfrm>
          <a:prstGeom prst="roundRect">
            <a:avLst>
              <a:gd name="adj" fmla="val 18918"/>
            </a:avLst>
          </a:prstGeom>
          <a:ln w="76200">
            <a:solidFill>
              <a:srgbClr val="0000FF"/>
            </a:solidFill>
          </a:ln>
        </p:spPr>
        <p:txBody>
          <a:bodyPr lIns="0" tIns="0" rIns="0" bIns="0"/>
          <a:lstStyle/>
          <a:p>
            <a:pPr lvl="0"/>
            <a:endParaRPr/>
          </a:p>
        </p:txBody>
      </p:sp>
      <p:sp>
        <p:nvSpPr>
          <p:cNvPr id="176" name="Shape 176"/>
          <p:cNvSpPr/>
          <p:nvPr/>
        </p:nvSpPr>
        <p:spPr>
          <a:xfrm>
            <a:off x="1865208" y="43304"/>
            <a:ext cx="5413584" cy="421392"/>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p>
            <a:pPr lvl="0">
              <a:defRPr sz="1800"/>
            </a:pPr>
            <a:r>
              <a:rPr sz="2400"/>
              <a:t>Tompkins, </a:t>
            </a:r>
            <a:r>
              <a:rPr sz="2400" i="1"/>
              <a:t>Answers Research Journal</a:t>
            </a:r>
            <a:r>
              <a:rPr sz="2400"/>
              <a:t> 2013</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1" nodeType="afterEffect">
                                  <p:stCondLst>
                                    <p:cond delay="0"/>
                                  </p:stCondLst>
                                  <p:iterate>
                                    <p:tmAbs val="0"/>
                                  </p:iterate>
                                  <p:childTnLst>
                                    <p:set>
                                      <p:cBhvr>
                                        <p:cTn id="6" fill="hold"/>
                                        <p:tgtEl>
                                          <p:spTgt spid="174"/>
                                        </p:tgtEl>
                                        <p:attrNameLst>
                                          <p:attrName>style.visibility</p:attrName>
                                        </p:attrNameLst>
                                      </p:cBhvr>
                                      <p:to>
                                        <p:strVal val="visible"/>
                                      </p:to>
                                    </p:set>
                                    <p:anim calcmode="lin" valueType="num">
                                      <p:cBhvr>
                                        <p:cTn id="7" dur="1000" fill="hold"/>
                                        <p:tgtEl>
                                          <p:spTgt spid="174"/>
                                        </p:tgtEl>
                                        <p:attrNameLst>
                                          <p:attrName>ppt_x</p:attrName>
                                        </p:attrNameLst>
                                      </p:cBhvr>
                                      <p:tavLst>
                                        <p:tav tm="0">
                                          <p:val>
                                            <p:strVal val="#ppt_x"/>
                                          </p:val>
                                        </p:tav>
                                        <p:tav tm="100000">
                                          <p:val>
                                            <p:strVal val="#ppt_x"/>
                                          </p:val>
                                        </p:tav>
                                      </p:tavLst>
                                    </p:anim>
                                    <p:anim calcmode="lin" valueType="num">
                                      <p:cBhvr>
                                        <p:cTn id="8" dur="1000" fill="hold"/>
                                        <p:tgtEl>
                                          <p:spTgt spid="17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2" fill="hold" grpId="2" nodeType="clickEffect">
                                  <p:stCondLst>
                                    <p:cond delay="0"/>
                                  </p:stCondLst>
                                  <p:iterate>
                                    <p:tmAbs val="0"/>
                                  </p:iterate>
                                  <p:childTnLst>
                                    <p:anim calcmode="lin" valueType="num">
                                      <p:cBhvr>
                                        <p:cTn id="12" dur="1000" fill="hold"/>
                                        <p:tgtEl>
                                          <p:spTgt spid="174"/>
                                        </p:tgtEl>
                                        <p:attrNameLst>
                                          <p:attrName>ppt_x</p:attrName>
                                        </p:attrNameLst>
                                      </p:cBhvr>
                                      <p:tavLst>
                                        <p:tav tm="0">
                                          <p:val>
                                            <p:strVal val="ppt_x"/>
                                          </p:val>
                                        </p:tav>
                                        <p:tav tm="100000">
                                          <p:val>
                                            <p:strVal val="1+ppt_w/2"/>
                                          </p:val>
                                        </p:tav>
                                      </p:tavLst>
                                    </p:anim>
                                    <p:anim calcmode="lin" valueType="num">
                                      <p:cBhvr>
                                        <p:cTn id="13" dur="1000" fill="hold"/>
                                        <p:tgtEl>
                                          <p:spTgt spid="174"/>
                                        </p:tgtEl>
                                        <p:attrNameLst>
                                          <p:attrName>ppt_y</p:attrName>
                                        </p:attrNameLst>
                                      </p:cBhvr>
                                      <p:tavLst>
                                        <p:tav tm="0">
                                          <p:val>
                                            <p:strVal val="ppt_y"/>
                                          </p:val>
                                        </p:tav>
                                        <p:tav tm="100000">
                                          <p:val>
                                            <p:strVal val="ppt_y"/>
                                          </p:val>
                                        </p:tav>
                                      </p:tavLst>
                                    </p:anim>
                                    <p:set>
                                      <p:cBhvr>
                                        <p:cTn id="14" fill="hold">
                                          <p:stCondLst>
                                            <p:cond delay="999"/>
                                          </p:stCondLst>
                                        </p:cTn>
                                        <p:tgtEl>
                                          <p:spTgt spid="174"/>
                                        </p:tgtEl>
                                        <p:attrNameLst>
                                          <p:attrName>style.visibility</p:attrName>
                                        </p:attrNameLst>
                                      </p:cBhvr>
                                      <p:to>
                                        <p:strVal val="hidden"/>
                                      </p:to>
                                    </p:set>
                                  </p:childTnLst>
                                </p:cTn>
                              </p:par>
                            </p:childTnLst>
                          </p:cTn>
                        </p:par>
                        <p:par>
                          <p:cTn id="15" fill="hold">
                            <p:stCondLst>
                              <p:cond delay="1000"/>
                            </p:stCondLst>
                            <p:childTnLst>
                              <p:par>
                                <p:cTn id="16" presetID="2" presetClass="entr" presetSubtype="1" fill="hold" grpId="3" nodeType="afterEffect">
                                  <p:stCondLst>
                                    <p:cond delay="0"/>
                                  </p:stCondLst>
                                  <p:iterate>
                                    <p:tmAbs val="0"/>
                                  </p:iterate>
                                  <p:childTnLst>
                                    <p:set>
                                      <p:cBhvr>
                                        <p:cTn id="17" fill="hold"/>
                                        <p:tgtEl>
                                          <p:spTgt spid="175"/>
                                        </p:tgtEl>
                                        <p:attrNameLst>
                                          <p:attrName>style.visibility</p:attrName>
                                        </p:attrNameLst>
                                      </p:cBhvr>
                                      <p:to>
                                        <p:strVal val="visible"/>
                                      </p:to>
                                    </p:set>
                                    <p:anim calcmode="lin" valueType="num">
                                      <p:cBhvr>
                                        <p:cTn id="18" dur="1000" fill="hold"/>
                                        <p:tgtEl>
                                          <p:spTgt spid="175"/>
                                        </p:tgtEl>
                                        <p:attrNameLst>
                                          <p:attrName>ppt_x</p:attrName>
                                        </p:attrNameLst>
                                      </p:cBhvr>
                                      <p:tavLst>
                                        <p:tav tm="0">
                                          <p:val>
                                            <p:strVal val="#ppt_x"/>
                                          </p:val>
                                        </p:tav>
                                        <p:tav tm="100000">
                                          <p:val>
                                            <p:strVal val="#ppt_x"/>
                                          </p:val>
                                        </p:tav>
                                      </p:tavLst>
                                    </p:anim>
                                    <p:anim calcmode="lin" valueType="num">
                                      <p:cBhvr>
                                        <p:cTn id="19" dur="1000" fill="hold"/>
                                        <p:tgtEl>
                                          <p:spTgt spid="175"/>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4" nodeType="clickEffect">
                                  <p:stCondLst>
                                    <p:cond delay="0"/>
                                  </p:stCondLst>
                                  <p:iterate>
                                    <p:tmAbs val="0"/>
                                  </p:iterate>
                                  <p:childTnLst>
                                    <p:anim calcmode="lin" valueType="num">
                                      <p:cBhvr>
                                        <p:cTn id="23" dur="1000" fill="hold"/>
                                        <p:tgtEl>
                                          <p:spTgt spid="175"/>
                                        </p:tgtEl>
                                        <p:attrNameLst>
                                          <p:attrName>ppt_x</p:attrName>
                                        </p:attrNameLst>
                                      </p:cBhvr>
                                      <p:tavLst>
                                        <p:tav tm="0">
                                          <p:val>
                                            <p:strVal val="ppt_x"/>
                                          </p:val>
                                        </p:tav>
                                        <p:tav tm="100000">
                                          <p:val>
                                            <p:strVal val="1+ppt_w/2"/>
                                          </p:val>
                                        </p:tav>
                                      </p:tavLst>
                                    </p:anim>
                                    <p:anim calcmode="lin" valueType="num">
                                      <p:cBhvr>
                                        <p:cTn id="24" dur="1000" fill="hold"/>
                                        <p:tgtEl>
                                          <p:spTgt spid="175"/>
                                        </p:tgtEl>
                                        <p:attrNameLst>
                                          <p:attrName>ppt_y</p:attrName>
                                        </p:attrNameLst>
                                      </p:cBhvr>
                                      <p:tavLst>
                                        <p:tav tm="0">
                                          <p:val>
                                            <p:strVal val="ppt_y"/>
                                          </p:val>
                                        </p:tav>
                                        <p:tav tm="100000">
                                          <p:val>
                                            <p:strVal val="ppt_y"/>
                                          </p:val>
                                        </p:tav>
                                      </p:tavLst>
                                    </p:anim>
                                    <p:set>
                                      <p:cBhvr>
                                        <p:cTn id="25" fill="hold">
                                          <p:stCondLst>
                                            <p:cond delay="999"/>
                                          </p:stCondLst>
                                        </p:cTn>
                                        <p:tgtEl>
                                          <p:spTgt spid="17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 grpId="1" animBg="1" advAuto="0"/>
      <p:bldP spid="174" grpId="2" animBg="1" advAuto="0"/>
      <p:bldP spid="175" grpId="3" animBg="1" advAuto="0"/>
      <p:bldP spid="175" grpId="4" animBg="1" advAuto="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Shape 178"/>
          <p:cNvSpPr>
            <a:spLocks noGrp="1"/>
          </p:cNvSpPr>
          <p:nvPr>
            <p:ph type="title" idx="4294967295"/>
          </p:nvPr>
        </p:nvSpPr>
        <p:spPr>
          <a:xfrm>
            <a:off x="685800" y="609599"/>
            <a:ext cx="7772400" cy="11430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a:solidFill>
                  <a:srgbClr val="011892"/>
                </a:solidFill>
              </a:defRPr>
            </a:lvl1pPr>
          </a:lstStyle>
          <a:p>
            <a:pPr lvl="0">
              <a:defRPr sz="1800">
                <a:solidFill>
                  <a:srgbClr val="000000"/>
                </a:solidFill>
              </a:defRPr>
            </a:pPr>
            <a:r>
              <a:rPr sz="4400">
                <a:solidFill>
                  <a:srgbClr val="011892"/>
                </a:solidFill>
              </a:rPr>
              <a:t>My Take</a:t>
            </a:r>
          </a:p>
        </p:txBody>
      </p:sp>
      <p:sp>
        <p:nvSpPr>
          <p:cNvPr id="179" name="Shape 179"/>
          <p:cNvSpPr>
            <a:spLocks noGrp="1"/>
          </p:cNvSpPr>
          <p:nvPr>
            <p:ph type="body" idx="4294967295"/>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lvl="0">
              <a:lnSpc>
                <a:spcPct val="90000"/>
              </a:lnSpc>
              <a:buChar char=""/>
              <a:defRPr sz="1800">
                <a:solidFill>
                  <a:srgbClr val="000000"/>
                </a:solidFill>
              </a:defRPr>
            </a:pPr>
            <a:r>
              <a:rPr sz="3200"/>
              <a:t>From a naturalistic perspective, chimpanzee and human Y chromosomes are “horrendously different”.</a:t>
            </a:r>
          </a:p>
          <a:p>
            <a:pPr lvl="0">
              <a:lnSpc>
                <a:spcPct val="90000"/>
              </a:lnSpc>
              <a:buChar char=""/>
              <a:defRPr sz="1800">
                <a:solidFill>
                  <a:srgbClr val="000000"/>
                </a:solidFill>
              </a:defRPr>
            </a:pPr>
            <a:r>
              <a:rPr sz="3200"/>
              <a:t>The difference does not make sense when compared to the slow evolution of human Y chromosomes</a:t>
            </a:r>
          </a:p>
          <a:p>
            <a:pPr lvl="0">
              <a:lnSpc>
                <a:spcPct val="90000"/>
              </a:lnSpc>
              <a:buChar char=""/>
              <a:defRPr sz="1800">
                <a:solidFill>
                  <a:srgbClr val="000000"/>
                </a:solidFill>
              </a:defRPr>
            </a:pPr>
            <a:r>
              <a:rPr sz="3200"/>
              <a:t>Perhaps the difference is designed</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179">
                                            <p:bg/>
                                          </p:spTgt>
                                        </p:tgtEl>
                                        <p:attrNameLst>
                                          <p:attrName>style.visibility</p:attrName>
                                        </p:attrNameLst>
                                      </p:cBhvr>
                                      <p:to>
                                        <p:strVal val="visible"/>
                                      </p:to>
                                    </p:set>
                                    <p:animEffect transition="in" filter="wipe(left)">
                                      <p:cBhvr>
                                        <p:cTn id="7" dur="500"/>
                                        <p:tgtEl>
                                          <p:spTgt spid="179">
                                            <p:bg/>
                                          </p:spTgt>
                                        </p:tgtEl>
                                      </p:cBhvr>
                                    </p:animEffect>
                                  </p:childTnLst>
                                </p:cTn>
                              </p:par>
                              <p:par>
                                <p:cTn id="8" presetID="22" presetClass="entr" presetSubtype="8" fill="hold" grpId="1">
                                  <p:stCondLst>
                                    <p:cond delay="0"/>
                                  </p:stCondLst>
                                  <p:iterate>
                                    <p:tmAbs val="0"/>
                                  </p:iterate>
                                  <p:childTnLst>
                                    <p:set>
                                      <p:cBhvr>
                                        <p:cTn id="9" fill="hold"/>
                                        <p:tgtEl>
                                          <p:spTgt spid="179">
                                            <p:txEl>
                                              <p:pRg st="0" end="0"/>
                                            </p:txEl>
                                          </p:spTgt>
                                        </p:tgtEl>
                                        <p:attrNameLst>
                                          <p:attrName>style.visibility</p:attrName>
                                        </p:attrNameLst>
                                      </p:cBhvr>
                                      <p:to>
                                        <p:strVal val="visible"/>
                                      </p:to>
                                    </p:set>
                                    <p:animEffect transition="in" filter="wipe(left)">
                                      <p:cBhvr>
                                        <p:cTn id="10" dur="500"/>
                                        <p:tgtEl>
                                          <p:spTgt spid="17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1" nodeType="clickEffect">
                                  <p:stCondLst>
                                    <p:cond delay="0"/>
                                  </p:stCondLst>
                                  <p:iterate>
                                    <p:tmAbs val="0"/>
                                  </p:iterate>
                                  <p:childTnLst>
                                    <p:set>
                                      <p:cBhvr>
                                        <p:cTn id="14" fill="hold"/>
                                        <p:tgtEl>
                                          <p:spTgt spid="179">
                                            <p:txEl>
                                              <p:pRg st="1" end="1"/>
                                            </p:txEl>
                                          </p:spTgt>
                                        </p:tgtEl>
                                        <p:attrNameLst>
                                          <p:attrName>style.visibility</p:attrName>
                                        </p:attrNameLst>
                                      </p:cBhvr>
                                      <p:to>
                                        <p:strVal val="visible"/>
                                      </p:to>
                                    </p:set>
                                    <p:animEffect transition="in" filter="wipe(left)">
                                      <p:cBhvr>
                                        <p:cTn id="15" dur="500"/>
                                        <p:tgtEl>
                                          <p:spTgt spid="17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1" nodeType="clickEffect">
                                  <p:stCondLst>
                                    <p:cond delay="0"/>
                                  </p:stCondLst>
                                  <p:iterate>
                                    <p:tmAbs val="0"/>
                                  </p:iterate>
                                  <p:childTnLst>
                                    <p:set>
                                      <p:cBhvr>
                                        <p:cTn id="19" fill="hold"/>
                                        <p:tgtEl>
                                          <p:spTgt spid="179">
                                            <p:txEl>
                                              <p:pRg st="2" end="2"/>
                                            </p:txEl>
                                          </p:spTgt>
                                        </p:tgtEl>
                                        <p:attrNameLst>
                                          <p:attrName>style.visibility</p:attrName>
                                        </p:attrNameLst>
                                      </p:cBhvr>
                                      <p:to>
                                        <p:strVal val="visible"/>
                                      </p:to>
                                    </p:set>
                                    <p:animEffect transition="in" filter="wipe(left)">
                                      <p:cBhvr>
                                        <p:cTn id="20" dur="500"/>
                                        <p:tgtEl>
                                          <p:spTgt spid="1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 grpId="1" build="p" bldLvl="5" animBg="1" advAuto="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Shape 181"/>
          <p:cNvSpPr>
            <a:spLocks noGrp="1"/>
          </p:cNvSpPr>
          <p:nvPr>
            <p:ph type="title" idx="4294967295"/>
          </p:nvPr>
        </p:nvSpPr>
        <p:spPr>
          <a:xfrm>
            <a:off x="685800" y="609599"/>
            <a:ext cx="7772400" cy="11430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6100">
                <a:solidFill>
                  <a:srgbClr val="FF2600"/>
                </a:solidFill>
              </a:defRPr>
            </a:lvl1pPr>
          </a:lstStyle>
          <a:p>
            <a:pPr lvl="0">
              <a:defRPr sz="1800">
                <a:solidFill>
                  <a:srgbClr val="000000"/>
                </a:solidFill>
              </a:defRPr>
            </a:pPr>
            <a:r>
              <a:rPr sz="6100">
                <a:solidFill>
                  <a:srgbClr val="FF2600"/>
                </a:solidFill>
              </a:rPr>
              <a:t>Talk Outline</a:t>
            </a:r>
          </a:p>
        </p:txBody>
      </p:sp>
      <p:sp>
        <p:nvSpPr>
          <p:cNvPr id="182" name="Shape 182"/>
          <p:cNvSpPr>
            <a:spLocks noGrp="1"/>
          </p:cNvSpPr>
          <p:nvPr>
            <p:ph type="body" idx="4294967295"/>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marL="336042" lvl="0" indent="-336042" defTabSz="896111">
              <a:buChar char=""/>
              <a:defRPr sz="1800">
                <a:solidFill>
                  <a:srgbClr val="000000"/>
                </a:solidFill>
              </a:defRPr>
            </a:pPr>
            <a:r>
              <a:rPr sz="3136"/>
              <a:t>Evolutionary expectations for the Y chromosome (similarity)</a:t>
            </a:r>
          </a:p>
          <a:p>
            <a:pPr marL="336042" lvl="0" indent="-336042" defTabSz="896111">
              <a:buChar char=""/>
              <a:defRPr sz="1800">
                <a:solidFill>
                  <a:srgbClr val="000000"/>
                </a:solidFill>
              </a:defRPr>
            </a:pPr>
            <a:r>
              <a:rPr sz="3136"/>
              <a:t>The data (that shows the two species’ Y chromosomes to be “horrendously different”)</a:t>
            </a:r>
          </a:p>
          <a:p>
            <a:pPr marL="336042" lvl="0" indent="-336042" defTabSz="896111">
              <a:buChar char=""/>
              <a:defRPr sz="1800">
                <a:solidFill>
                  <a:srgbClr val="000000"/>
                </a:solidFill>
              </a:defRPr>
            </a:pPr>
            <a:r>
              <a:rPr sz="3136"/>
              <a:t>The fact that intra-human variance is less than expected</a:t>
            </a:r>
          </a:p>
          <a:p>
            <a:pPr marL="336042" lvl="0" indent="-336042" defTabSz="896111">
              <a:buChar char=""/>
              <a:defRPr sz="1800">
                <a:solidFill>
                  <a:srgbClr val="000000"/>
                </a:solidFill>
              </a:defRPr>
            </a:pPr>
            <a:r>
              <a:rPr sz="3136"/>
              <a:t>The failure of evolution to predict the facts</a:t>
            </a:r>
          </a:p>
          <a:p>
            <a:pPr marL="336042" lvl="0" indent="-336042" defTabSz="896111">
              <a:buChar char=""/>
              <a:defRPr sz="1800">
                <a:solidFill>
                  <a:srgbClr val="000000"/>
                </a:solidFill>
              </a:defRPr>
            </a:pPr>
            <a:r>
              <a:rPr sz="3136"/>
              <a:t>Research opportunities for creation science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182">
                                            <p:bg/>
                                          </p:spTgt>
                                        </p:tgtEl>
                                        <p:attrNameLst>
                                          <p:attrName>style.visibility</p:attrName>
                                        </p:attrNameLst>
                                      </p:cBhvr>
                                      <p:to>
                                        <p:strVal val="visible"/>
                                      </p:to>
                                    </p:set>
                                    <p:animEffect transition="in" filter="wipe(left)">
                                      <p:cBhvr>
                                        <p:cTn id="7" dur="500"/>
                                        <p:tgtEl>
                                          <p:spTgt spid="182">
                                            <p:bg/>
                                          </p:spTgt>
                                        </p:tgtEl>
                                      </p:cBhvr>
                                    </p:animEffect>
                                  </p:childTnLst>
                                </p:cTn>
                              </p:par>
                              <p:par>
                                <p:cTn id="8" presetID="22" presetClass="entr" presetSubtype="8" fill="hold" grpId="1">
                                  <p:stCondLst>
                                    <p:cond delay="0"/>
                                  </p:stCondLst>
                                  <p:iterate>
                                    <p:tmAbs val="0"/>
                                  </p:iterate>
                                  <p:childTnLst>
                                    <p:set>
                                      <p:cBhvr>
                                        <p:cTn id="9" fill="hold"/>
                                        <p:tgtEl>
                                          <p:spTgt spid="182">
                                            <p:txEl>
                                              <p:pRg st="0" end="0"/>
                                            </p:txEl>
                                          </p:spTgt>
                                        </p:tgtEl>
                                        <p:attrNameLst>
                                          <p:attrName>style.visibility</p:attrName>
                                        </p:attrNameLst>
                                      </p:cBhvr>
                                      <p:to>
                                        <p:strVal val="visible"/>
                                      </p:to>
                                    </p:set>
                                    <p:animEffect transition="in" filter="wipe(left)">
                                      <p:cBhvr>
                                        <p:cTn id="10" dur="500"/>
                                        <p:tgtEl>
                                          <p:spTgt spid="18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1" nodeType="clickEffect">
                                  <p:stCondLst>
                                    <p:cond delay="0"/>
                                  </p:stCondLst>
                                  <p:iterate>
                                    <p:tmAbs val="0"/>
                                  </p:iterate>
                                  <p:childTnLst>
                                    <p:set>
                                      <p:cBhvr>
                                        <p:cTn id="14" fill="hold"/>
                                        <p:tgtEl>
                                          <p:spTgt spid="182">
                                            <p:txEl>
                                              <p:pRg st="1" end="1"/>
                                            </p:txEl>
                                          </p:spTgt>
                                        </p:tgtEl>
                                        <p:attrNameLst>
                                          <p:attrName>style.visibility</p:attrName>
                                        </p:attrNameLst>
                                      </p:cBhvr>
                                      <p:to>
                                        <p:strVal val="visible"/>
                                      </p:to>
                                    </p:set>
                                    <p:animEffect transition="in" filter="wipe(left)">
                                      <p:cBhvr>
                                        <p:cTn id="15" dur="500"/>
                                        <p:tgtEl>
                                          <p:spTgt spid="18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1" nodeType="clickEffect">
                                  <p:stCondLst>
                                    <p:cond delay="0"/>
                                  </p:stCondLst>
                                  <p:iterate>
                                    <p:tmAbs val="0"/>
                                  </p:iterate>
                                  <p:childTnLst>
                                    <p:set>
                                      <p:cBhvr>
                                        <p:cTn id="19" fill="hold"/>
                                        <p:tgtEl>
                                          <p:spTgt spid="182">
                                            <p:txEl>
                                              <p:pRg st="2" end="2"/>
                                            </p:txEl>
                                          </p:spTgt>
                                        </p:tgtEl>
                                        <p:attrNameLst>
                                          <p:attrName>style.visibility</p:attrName>
                                        </p:attrNameLst>
                                      </p:cBhvr>
                                      <p:to>
                                        <p:strVal val="visible"/>
                                      </p:to>
                                    </p:set>
                                    <p:animEffect transition="in" filter="wipe(left)">
                                      <p:cBhvr>
                                        <p:cTn id="20" dur="500"/>
                                        <p:tgtEl>
                                          <p:spTgt spid="18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1" nodeType="clickEffect">
                                  <p:stCondLst>
                                    <p:cond delay="0"/>
                                  </p:stCondLst>
                                  <p:iterate>
                                    <p:tmAbs val="0"/>
                                  </p:iterate>
                                  <p:childTnLst>
                                    <p:set>
                                      <p:cBhvr>
                                        <p:cTn id="24" fill="hold"/>
                                        <p:tgtEl>
                                          <p:spTgt spid="182">
                                            <p:txEl>
                                              <p:pRg st="3" end="3"/>
                                            </p:txEl>
                                          </p:spTgt>
                                        </p:tgtEl>
                                        <p:attrNameLst>
                                          <p:attrName>style.visibility</p:attrName>
                                        </p:attrNameLst>
                                      </p:cBhvr>
                                      <p:to>
                                        <p:strVal val="visible"/>
                                      </p:to>
                                    </p:set>
                                    <p:animEffect transition="in" filter="wipe(left)">
                                      <p:cBhvr>
                                        <p:cTn id="25" dur="500"/>
                                        <p:tgtEl>
                                          <p:spTgt spid="182">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1" nodeType="clickEffect">
                                  <p:stCondLst>
                                    <p:cond delay="0"/>
                                  </p:stCondLst>
                                  <p:iterate>
                                    <p:tmAbs val="0"/>
                                  </p:iterate>
                                  <p:childTnLst>
                                    <p:set>
                                      <p:cBhvr>
                                        <p:cTn id="29" fill="hold"/>
                                        <p:tgtEl>
                                          <p:spTgt spid="182">
                                            <p:txEl>
                                              <p:pRg st="4" end="4"/>
                                            </p:txEl>
                                          </p:spTgt>
                                        </p:tgtEl>
                                        <p:attrNameLst>
                                          <p:attrName>style.visibility</p:attrName>
                                        </p:attrNameLst>
                                      </p:cBhvr>
                                      <p:to>
                                        <p:strVal val="visible"/>
                                      </p:to>
                                    </p:set>
                                    <p:animEffect transition="in" filter="wipe(left)">
                                      <p:cBhvr>
                                        <p:cTn id="30" dur="500"/>
                                        <p:tgtEl>
                                          <p:spTgt spid="18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 grpId="1" build="p" bldLvl="5" animBg="1" advAuto="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Shape 184"/>
          <p:cNvSpPr>
            <a:spLocks noGrp="1"/>
          </p:cNvSpPr>
          <p:nvPr>
            <p:ph type="title" idx="4294967295"/>
          </p:nvPr>
        </p:nvSpPr>
        <p:spPr>
          <a:xfrm>
            <a:off x="685800" y="609599"/>
            <a:ext cx="7772400" cy="11430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a:solidFill>
                  <a:srgbClr val="011892"/>
                </a:solidFill>
              </a:defRPr>
            </a:lvl1pPr>
          </a:lstStyle>
          <a:p>
            <a:pPr lvl="0">
              <a:defRPr sz="1800">
                <a:solidFill>
                  <a:srgbClr val="000000"/>
                </a:solidFill>
              </a:defRPr>
            </a:pPr>
            <a:r>
              <a:rPr sz="4400">
                <a:solidFill>
                  <a:srgbClr val="011892"/>
                </a:solidFill>
              </a:rPr>
              <a:t>My Take</a:t>
            </a:r>
          </a:p>
        </p:txBody>
      </p:sp>
      <p:sp>
        <p:nvSpPr>
          <p:cNvPr id="185" name="Shape 185"/>
          <p:cNvSpPr>
            <a:spLocks noGrp="1"/>
          </p:cNvSpPr>
          <p:nvPr>
            <p:ph type="body" idx="4294967295"/>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marL="270033" lvl="0" indent="-270033" defTabSz="822959">
              <a:lnSpc>
                <a:spcPct val="90000"/>
              </a:lnSpc>
              <a:spcBef>
                <a:spcPts val="600"/>
              </a:spcBef>
              <a:buChar char=""/>
              <a:defRPr sz="1800">
                <a:solidFill>
                  <a:srgbClr val="000000"/>
                </a:solidFill>
              </a:defRPr>
            </a:pPr>
            <a:r>
              <a:rPr sz="2520"/>
              <a:t>Predictions that could be made</a:t>
            </a:r>
          </a:p>
          <a:p>
            <a:pPr marL="668654" lvl="1" indent="-257175" defTabSz="822959">
              <a:lnSpc>
                <a:spcPct val="90000"/>
              </a:lnSpc>
              <a:spcBef>
                <a:spcPts val="500"/>
              </a:spcBef>
              <a:defRPr sz="1800">
                <a:solidFill>
                  <a:srgbClr val="000000"/>
                </a:solidFill>
              </a:defRPr>
            </a:pPr>
            <a:r>
              <a:rPr sz="2520"/>
              <a:t>Bonobos and chimps will have very much less change in their Y chromosomes</a:t>
            </a:r>
          </a:p>
          <a:p>
            <a:pPr marL="668654" lvl="1" indent="-257175" defTabSz="822959">
              <a:lnSpc>
                <a:spcPct val="90000"/>
              </a:lnSpc>
              <a:spcBef>
                <a:spcPts val="500"/>
              </a:spcBef>
              <a:defRPr sz="1800">
                <a:solidFill>
                  <a:srgbClr val="000000"/>
                </a:solidFill>
              </a:defRPr>
            </a:pPr>
            <a:r>
              <a:rPr sz="2520"/>
              <a:t>It will be interesting to check the intraspecies variation in chimps—Low again?</a:t>
            </a:r>
          </a:p>
          <a:p>
            <a:pPr marL="668654" lvl="1" indent="-257175" defTabSz="822959">
              <a:lnSpc>
                <a:spcPct val="90000"/>
              </a:lnSpc>
              <a:spcBef>
                <a:spcPts val="500"/>
              </a:spcBef>
              <a:defRPr sz="1800">
                <a:solidFill>
                  <a:srgbClr val="000000"/>
                </a:solidFill>
              </a:defRPr>
            </a:pPr>
            <a:r>
              <a:rPr sz="2520"/>
              <a:t>Gorillas and chimps might have low variation in Y chromosomes, and this might create additional difficulties in naturalistic explanations for the chimp-human difference</a:t>
            </a:r>
          </a:p>
          <a:p>
            <a:pPr marL="668654" lvl="1" indent="-257175" defTabSz="822959">
              <a:lnSpc>
                <a:spcPct val="90000"/>
              </a:lnSpc>
              <a:spcBef>
                <a:spcPts val="500"/>
              </a:spcBef>
              <a:defRPr sz="1800">
                <a:solidFill>
                  <a:srgbClr val="000000"/>
                </a:solidFill>
              </a:defRPr>
            </a:pPr>
            <a:r>
              <a:rPr sz="2520"/>
              <a:t>It would be interesting to check on horses, zebras, and donkeys, or wolves and foxes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185">
                                            <p:bg/>
                                          </p:spTgt>
                                        </p:tgtEl>
                                        <p:attrNameLst>
                                          <p:attrName>style.visibility</p:attrName>
                                        </p:attrNameLst>
                                      </p:cBhvr>
                                      <p:to>
                                        <p:strVal val="visible"/>
                                      </p:to>
                                    </p:set>
                                    <p:animEffect transition="in" filter="wipe(left)">
                                      <p:cBhvr>
                                        <p:cTn id="7" dur="500"/>
                                        <p:tgtEl>
                                          <p:spTgt spid="185">
                                            <p:bg/>
                                          </p:spTgt>
                                        </p:tgtEl>
                                      </p:cBhvr>
                                    </p:animEffect>
                                  </p:childTnLst>
                                </p:cTn>
                              </p:par>
                              <p:par>
                                <p:cTn id="8" presetID="22" presetClass="entr" presetSubtype="8" fill="hold" grpId="1">
                                  <p:stCondLst>
                                    <p:cond delay="0"/>
                                  </p:stCondLst>
                                  <p:iterate>
                                    <p:tmAbs val="0"/>
                                  </p:iterate>
                                  <p:childTnLst>
                                    <p:set>
                                      <p:cBhvr>
                                        <p:cTn id="9" fill="hold"/>
                                        <p:tgtEl>
                                          <p:spTgt spid="185">
                                            <p:txEl>
                                              <p:pRg st="0" end="0"/>
                                            </p:txEl>
                                          </p:spTgt>
                                        </p:tgtEl>
                                        <p:attrNameLst>
                                          <p:attrName>style.visibility</p:attrName>
                                        </p:attrNameLst>
                                      </p:cBhvr>
                                      <p:to>
                                        <p:strVal val="visible"/>
                                      </p:to>
                                    </p:set>
                                    <p:animEffect transition="in" filter="wipe(left)">
                                      <p:cBhvr>
                                        <p:cTn id="10" dur="500"/>
                                        <p:tgtEl>
                                          <p:spTgt spid="18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1" nodeType="clickEffect">
                                  <p:stCondLst>
                                    <p:cond delay="0"/>
                                  </p:stCondLst>
                                  <p:iterate>
                                    <p:tmAbs val="0"/>
                                  </p:iterate>
                                  <p:childTnLst>
                                    <p:set>
                                      <p:cBhvr>
                                        <p:cTn id="14" fill="hold"/>
                                        <p:tgtEl>
                                          <p:spTgt spid="185">
                                            <p:txEl>
                                              <p:pRg st="1" end="1"/>
                                            </p:txEl>
                                          </p:spTgt>
                                        </p:tgtEl>
                                        <p:attrNameLst>
                                          <p:attrName>style.visibility</p:attrName>
                                        </p:attrNameLst>
                                      </p:cBhvr>
                                      <p:to>
                                        <p:strVal val="visible"/>
                                      </p:to>
                                    </p:set>
                                    <p:animEffect transition="in" filter="wipe(left)">
                                      <p:cBhvr>
                                        <p:cTn id="15" dur="500"/>
                                        <p:tgtEl>
                                          <p:spTgt spid="18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1" nodeType="clickEffect">
                                  <p:stCondLst>
                                    <p:cond delay="0"/>
                                  </p:stCondLst>
                                  <p:iterate>
                                    <p:tmAbs val="0"/>
                                  </p:iterate>
                                  <p:childTnLst>
                                    <p:set>
                                      <p:cBhvr>
                                        <p:cTn id="19" fill="hold"/>
                                        <p:tgtEl>
                                          <p:spTgt spid="185">
                                            <p:txEl>
                                              <p:pRg st="2" end="2"/>
                                            </p:txEl>
                                          </p:spTgt>
                                        </p:tgtEl>
                                        <p:attrNameLst>
                                          <p:attrName>style.visibility</p:attrName>
                                        </p:attrNameLst>
                                      </p:cBhvr>
                                      <p:to>
                                        <p:strVal val="visible"/>
                                      </p:to>
                                    </p:set>
                                    <p:animEffect transition="in" filter="wipe(left)">
                                      <p:cBhvr>
                                        <p:cTn id="20" dur="500"/>
                                        <p:tgtEl>
                                          <p:spTgt spid="18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1" nodeType="clickEffect">
                                  <p:stCondLst>
                                    <p:cond delay="0"/>
                                  </p:stCondLst>
                                  <p:iterate>
                                    <p:tmAbs val="0"/>
                                  </p:iterate>
                                  <p:childTnLst>
                                    <p:set>
                                      <p:cBhvr>
                                        <p:cTn id="24" fill="hold"/>
                                        <p:tgtEl>
                                          <p:spTgt spid="185">
                                            <p:txEl>
                                              <p:pRg st="3" end="3"/>
                                            </p:txEl>
                                          </p:spTgt>
                                        </p:tgtEl>
                                        <p:attrNameLst>
                                          <p:attrName>style.visibility</p:attrName>
                                        </p:attrNameLst>
                                      </p:cBhvr>
                                      <p:to>
                                        <p:strVal val="visible"/>
                                      </p:to>
                                    </p:set>
                                    <p:animEffect transition="in" filter="wipe(left)">
                                      <p:cBhvr>
                                        <p:cTn id="25" dur="500"/>
                                        <p:tgtEl>
                                          <p:spTgt spid="18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1" nodeType="clickEffect">
                                  <p:stCondLst>
                                    <p:cond delay="0"/>
                                  </p:stCondLst>
                                  <p:iterate>
                                    <p:tmAbs val="0"/>
                                  </p:iterate>
                                  <p:childTnLst>
                                    <p:set>
                                      <p:cBhvr>
                                        <p:cTn id="29" fill="hold"/>
                                        <p:tgtEl>
                                          <p:spTgt spid="185">
                                            <p:txEl>
                                              <p:pRg st="4" end="4"/>
                                            </p:txEl>
                                          </p:spTgt>
                                        </p:tgtEl>
                                        <p:attrNameLst>
                                          <p:attrName>style.visibility</p:attrName>
                                        </p:attrNameLst>
                                      </p:cBhvr>
                                      <p:to>
                                        <p:strVal val="visible"/>
                                      </p:to>
                                    </p:set>
                                    <p:animEffect transition="in" filter="wipe(left)">
                                      <p:cBhvr>
                                        <p:cTn id="30" dur="500"/>
                                        <p:tgtEl>
                                          <p:spTgt spid="18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 grpId="1" build="p" bldLvl="5" animBg="1" advAuto="0"/>
    </p:bld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87" name="Shape 187"/>
          <p:cNvSpPr>
            <a:spLocks noGrp="1"/>
          </p:cNvSpPr>
          <p:nvPr>
            <p:ph type="title" idx="4294967295"/>
          </p:nvPr>
        </p:nvSpPr>
        <p:spPr>
          <a:xfrm>
            <a:off x="685800" y="609599"/>
            <a:ext cx="7772400" cy="11430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defRPr sz="1800">
                <a:solidFill>
                  <a:srgbClr val="000000"/>
                </a:solidFill>
              </a:defRPr>
            </a:pPr>
            <a:r>
              <a:rPr sz="4400">
                <a:solidFill>
                  <a:srgbClr val="E3EBF1"/>
                </a:solidFill>
              </a:rPr>
              <a:t>Questions and Comments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21"/>
          <p:cNvSpPr>
            <a:spLocks noGrp="1"/>
          </p:cNvSpPr>
          <p:nvPr>
            <p:ph type="title" idx="4294967295"/>
          </p:nvPr>
        </p:nvSpPr>
        <p:spPr>
          <a:xfrm>
            <a:off x="685800" y="609599"/>
            <a:ext cx="7772400" cy="11430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600">
                <a:solidFill>
                  <a:srgbClr val="011892"/>
                </a:solidFill>
              </a:defRPr>
            </a:lvl1pPr>
          </a:lstStyle>
          <a:p>
            <a:pPr lvl="0">
              <a:defRPr sz="1800">
                <a:solidFill>
                  <a:srgbClr val="000000"/>
                </a:solidFill>
              </a:defRPr>
            </a:pPr>
            <a:r>
              <a:rPr sz="3600">
                <a:solidFill>
                  <a:srgbClr val="011892"/>
                </a:solidFill>
              </a:rPr>
              <a:t>Y Chromosomes in Chimps and Humans</a:t>
            </a:r>
          </a:p>
        </p:txBody>
      </p:sp>
      <p:sp>
        <p:nvSpPr>
          <p:cNvPr id="22" name="Shape 22"/>
          <p:cNvSpPr>
            <a:spLocks noGrp="1"/>
          </p:cNvSpPr>
          <p:nvPr>
            <p:ph type="body" idx="4294967295"/>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lvl="0">
              <a:lnSpc>
                <a:spcPct val="90000"/>
              </a:lnSpc>
              <a:buChar char=""/>
              <a:defRPr sz="1800">
                <a:solidFill>
                  <a:srgbClr val="000000"/>
                </a:solidFill>
              </a:defRPr>
            </a:pPr>
            <a:r>
              <a:rPr sz="3200"/>
              <a:t>Expectations</a:t>
            </a:r>
          </a:p>
          <a:p>
            <a:pPr marL="742950" lvl="1" indent="-285750">
              <a:lnSpc>
                <a:spcPct val="90000"/>
              </a:lnSpc>
              <a:spcBef>
                <a:spcPts val="600"/>
              </a:spcBef>
              <a:defRPr sz="1800">
                <a:solidFill>
                  <a:srgbClr val="000000"/>
                </a:solidFill>
              </a:defRPr>
            </a:pPr>
            <a:r>
              <a:rPr sz="2800"/>
              <a:t>The rest of the genome is 99% similar</a:t>
            </a:r>
          </a:p>
          <a:p>
            <a:pPr marL="742950" lvl="1" indent="-285750">
              <a:lnSpc>
                <a:spcPct val="90000"/>
              </a:lnSpc>
              <a:spcBef>
                <a:spcPts val="600"/>
              </a:spcBef>
              <a:defRPr sz="1800">
                <a:solidFill>
                  <a:srgbClr val="000000"/>
                </a:solidFill>
              </a:defRPr>
            </a:pPr>
            <a:r>
              <a:rPr sz="2800"/>
              <a:t>&lt;70 to 99.75% (see The Genetic Similarity Between Chimps and Humans, 2011)</a:t>
            </a:r>
          </a:p>
          <a:p>
            <a:pPr lvl="0">
              <a:lnSpc>
                <a:spcPct val="90000"/>
              </a:lnSpc>
              <a:buChar char=""/>
              <a:defRPr sz="1800">
                <a:solidFill>
                  <a:srgbClr val="000000"/>
                </a:solidFill>
              </a:defRPr>
            </a:pPr>
            <a:r>
              <a:rPr sz="3200"/>
              <a:t>Many reptiles are sexed by heat</a:t>
            </a:r>
          </a:p>
          <a:p>
            <a:pPr lvl="0">
              <a:lnSpc>
                <a:spcPct val="90000"/>
              </a:lnSpc>
              <a:buChar char=""/>
              <a:defRPr sz="1800">
                <a:solidFill>
                  <a:srgbClr val="000000"/>
                </a:solidFill>
              </a:defRPr>
            </a:pPr>
            <a:r>
              <a:rPr sz="3200"/>
              <a:t>The Y chromosome and the X chromosome supposedly originated from a standard chromosome; the Y is a degenerate X</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22">
                                            <p:bg/>
                                          </p:spTgt>
                                        </p:tgtEl>
                                        <p:attrNameLst>
                                          <p:attrName>style.visibility</p:attrName>
                                        </p:attrNameLst>
                                      </p:cBhvr>
                                      <p:to>
                                        <p:strVal val="visible"/>
                                      </p:to>
                                    </p:set>
                                    <p:animEffect transition="in" filter="wipe(left)">
                                      <p:cBhvr>
                                        <p:cTn id="7" dur="500"/>
                                        <p:tgtEl>
                                          <p:spTgt spid="22">
                                            <p:bg/>
                                          </p:spTgt>
                                        </p:tgtEl>
                                      </p:cBhvr>
                                    </p:animEffect>
                                  </p:childTnLst>
                                </p:cTn>
                              </p:par>
                              <p:par>
                                <p:cTn id="8" presetID="22" presetClass="entr" presetSubtype="8" fill="hold" grpId="1">
                                  <p:stCondLst>
                                    <p:cond delay="0"/>
                                  </p:stCondLst>
                                  <p:iterate>
                                    <p:tmAbs val="0"/>
                                  </p:iterate>
                                  <p:childTnLst>
                                    <p:set>
                                      <p:cBhvr>
                                        <p:cTn id="9" fill="hold"/>
                                        <p:tgtEl>
                                          <p:spTgt spid="22">
                                            <p:txEl>
                                              <p:pRg st="0" end="0"/>
                                            </p:txEl>
                                          </p:spTgt>
                                        </p:tgtEl>
                                        <p:attrNameLst>
                                          <p:attrName>style.visibility</p:attrName>
                                        </p:attrNameLst>
                                      </p:cBhvr>
                                      <p:to>
                                        <p:strVal val="visible"/>
                                      </p:to>
                                    </p:set>
                                    <p:animEffect transition="in" filter="wipe(left)">
                                      <p:cBhvr>
                                        <p:cTn id="10" dur="500"/>
                                        <p:tgtEl>
                                          <p:spTgt spid="2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1" nodeType="clickEffect">
                                  <p:stCondLst>
                                    <p:cond delay="0"/>
                                  </p:stCondLst>
                                  <p:iterate>
                                    <p:tmAbs val="0"/>
                                  </p:iterate>
                                  <p:childTnLst>
                                    <p:set>
                                      <p:cBhvr>
                                        <p:cTn id="14" fill="hold"/>
                                        <p:tgtEl>
                                          <p:spTgt spid="22">
                                            <p:txEl>
                                              <p:pRg st="1" end="1"/>
                                            </p:txEl>
                                          </p:spTgt>
                                        </p:tgtEl>
                                        <p:attrNameLst>
                                          <p:attrName>style.visibility</p:attrName>
                                        </p:attrNameLst>
                                      </p:cBhvr>
                                      <p:to>
                                        <p:strVal val="visible"/>
                                      </p:to>
                                    </p:set>
                                    <p:animEffect transition="in" filter="wipe(left)">
                                      <p:cBhvr>
                                        <p:cTn id="15" dur="500"/>
                                        <p:tgtEl>
                                          <p:spTgt spid="2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1" nodeType="clickEffect">
                                  <p:stCondLst>
                                    <p:cond delay="0"/>
                                  </p:stCondLst>
                                  <p:iterate>
                                    <p:tmAbs val="0"/>
                                  </p:iterate>
                                  <p:childTnLst>
                                    <p:set>
                                      <p:cBhvr>
                                        <p:cTn id="19" fill="hold"/>
                                        <p:tgtEl>
                                          <p:spTgt spid="22">
                                            <p:txEl>
                                              <p:pRg st="2" end="2"/>
                                            </p:txEl>
                                          </p:spTgt>
                                        </p:tgtEl>
                                        <p:attrNameLst>
                                          <p:attrName>style.visibility</p:attrName>
                                        </p:attrNameLst>
                                      </p:cBhvr>
                                      <p:to>
                                        <p:strVal val="visible"/>
                                      </p:to>
                                    </p:set>
                                    <p:animEffect transition="in" filter="wipe(left)">
                                      <p:cBhvr>
                                        <p:cTn id="20" dur="500"/>
                                        <p:tgtEl>
                                          <p:spTgt spid="2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1" nodeType="clickEffect">
                                  <p:stCondLst>
                                    <p:cond delay="0"/>
                                  </p:stCondLst>
                                  <p:iterate>
                                    <p:tmAbs val="0"/>
                                  </p:iterate>
                                  <p:childTnLst>
                                    <p:set>
                                      <p:cBhvr>
                                        <p:cTn id="24" fill="hold"/>
                                        <p:tgtEl>
                                          <p:spTgt spid="22">
                                            <p:txEl>
                                              <p:pRg st="3" end="3"/>
                                            </p:txEl>
                                          </p:spTgt>
                                        </p:tgtEl>
                                        <p:attrNameLst>
                                          <p:attrName>style.visibility</p:attrName>
                                        </p:attrNameLst>
                                      </p:cBhvr>
                                      <p:to>
                                        <p:strVal val="visible"/>
                                      </p:to>
                                    </p:set>
                                    <p:animEffect transition="in" filter="wipe(left)">
                                      <p:cBhvr>
                                        <p:cTn id="25" dur="500"/>
                                        <p:tgtEl>
                                          <p:spTgt spid="22">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1" nodeType="clickEffect">
                                  <p:stCondLst>
                                    <p:cond delay="0"/>
                                  </p:stCondLst>
                                  <p:iterate>
                                    <p:tmAbs val="0"/>
                                  </p:iterate>
                                  <p:childTnLst>
                                    <p:set>
                                      <p:cBhvr>
                                        <p:cTn id="29" fill="hold"/>
                                        <p:tgtEl>
                                          <p:spTgt spid="22">
                                            <p:txEl>
                                              <p:pRg st="4" end="4"/>
                                            </p:txEl>
                                          </p:spTgt>
                                        </p:tgtEl>
                                        <p:attrNameLst>
                                          <p:attrName>style.visibility</p:attrName>
                                        </p:attrNameLst>
                                      </p:cBhvr>
                                      <p:to>
                                        <p:strVal val="visible"/>
                                      </p:to>
                                    </p:set>
                                    <p:animEffect transition="in" filter="wipe(left)">
                                      <p:cBhvr>
                                        <p:cTn id="30" dur="500"/>
                                        <p:tgtEl>
                                          <p:spTgt spid="2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1" build="p" bldLvl="5"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hape 24"/>
          <p:cNvSpPr>
            <a:spLocks noGrp="1"/>
          </p:cNvSpPr>
          <p:nvPr>
            <p:ph type="title" idx="4294967295"/>
          </p:nvPr>
        </p:nvSpPr>
        <p:spPr>
          <a:xfrm>
            <a:off x="685800" y="609599"/>
            <a:ext cx="7772400" cy="11430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600">
                <a:solidFill>
                  <a:srgbClr val="011892"/>
                </a:solidFill>
              </a:defRPr>
            </a:lvl1pPr>
          </a:lstStyle>
          <a:p>
            <a:pPr lvl="0">
              <a:defRPr sz="1800">
                <a:solidFill>
                  <a:srgbClr val="000000"/>
                </a:solidFill>
              </a:defRPr>
            </a:pPr>
            <a:r>
              <a:rPr sz="3600">
                <a:solidFill>
                  <a:srgbClr val="011892"/>
                </a:solidFill>
              </a:rPr>
              <a:t>Y Chromosomes in Chimps and Humans</a:t>
            </a:r>
          </a:p>
        </p:txBody>
      </p:sp>
      <p:sp>
        <p:nvSpPr>
          <p:cNvPr id="25" name="Shape 25"/>
          <p:cNvSpPr>
            <a:spLocks noGrp="1"/>
          </p:cNvSpPr>
          <p:nvPr>
            <p:ph type="body" idx="4294967295"/>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lvl="0">
              <a:buChar char=""/>
              <a:defRPr sz="1800">
                <a:solidFill>
                  <a:srgbClr val="000000"/>
                </a:solidFill>
              </a:defRPr>
            </a:pPr>
            <a:r>
              <a:rPr sz="3200"/>
              <a:t>Since the Y chromosome cannot cross over (except for very small parts at the ends) with any other chromosome, there is no way of “correcting” it</a:t>
            </a:r>
          </a:p>
          <a:p>
            <a:pPr lvl="0">
              <a:buChar char=""/>
              <a:defRPr sz="1800">
                <a:solidFill>
                  <a:srgbClr val="000000"/>
                </a:solidFill>
              </a:defRPr>
            </a:pPr>
            <a:r>
              <a:rPr sz="3200"/>
              <a:t>Bad genes or deletions “hitchhike” on good genes</a:t>
            </a:r>
          </a:p>
          <a:p>
            <a:pPr lvl="0">
              <a:buChar char=""/>
              <a:defRPr sz="1800">
                <a:solidFill>
                  <a:srgbClr val="000000"/>
                </a:solidFill>
              </a:defRPr>
            </a:pPr>
            <a:r>
              <a:rPr sz="3200"/>
              <a:t>Assuming common ancestry, the Y chromosome has grown smaller</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25">
                                            <p:bg/>
                                          </p:spTgt>
                                        </p:tgtEl>
                                        <p:attrNameLst>
                                          <p:attrName>style.visibility</p:attrName>
                                        </p:attrNameLst>
                                      </p:cBhvr>
                                      <p:to>
                                        <p:strVal val="visible"/>
                                      </p:to>
                                    </p:set>
                                    <p:animEffect transition="in" filter="wipe(left)">
                                      <p:cBhvr>
                                        <p:cTn id="7" dur="500"/>
                                        <p:tgtEl>
                                          <p:spTgt spid="25">
                                            <p:bg/>
                                          </p:spTgt>
                                        </p:tgtEl>
                                      </p:cBhvr>
                                    </p:animEffect>
                                  </p:childTnLst>
                                </p:cTn>
                              </p:par>
                              <p:par>
                                <p:cTn id="8" presetID="22" presetClass="entr" presetSubtype="8" fill="hold" grpId="1">
                                  <p:stCondLst>
                                    <p:cond delay="0"/>
                                  </p:stCondLst>
                                  <p:iterate>
                                    <p:tmAbs val="0"/>
                                  </p:iterate>
                                  <p:childTnLst>
                                    <p:set>
                                      <p:cBhvr>
                                        <p:cTn id="9" fill="hold"/>
                                        <p:tgtEl>
                                          <p:spTgt spid="25">
                                            <p:txEl>
                                              <p:pRg st="0" end="0"/>
                                            </p:txEl>
                                          </p:spTgt>
                                        </p:tgtEl>
                                        <p:attrNameLst>
                                          <p:attrName>style.visibility</p:attrName>
                                        </p:attrNameLst>
                                      </p:cBhvr>
                                      <p:to>
                                        <p:strVal val="visible"/>
                                      </p:to>
                                    </p:set>
                                    <p:animEffect transition="in" filter="wipe(left)">
                                      <p:cBhvr>
                                        <p:cTn id="10" dur="500"/>
                                        <p:tgtEl>
                                          <p:spTgt spid="2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1" nodeType="clickEffect">
                                  <p:stCondLst>
                                    <p:cond delay="0"/>
                                  </p:stCondLst>
                                  <p:iterate>
                                    <p:tmAbs val="0"/>
                                  </p:iterate>
                                  <p:childTnLst>
                                    <p:set>
                                      <p:cBhvr>
                                        <p:cTn id="14" fill="hold"/>
                                        <p:tgtEl>
                                          <p:spTgt spid="25">
                                            <p:txEl>
                                              <p:pRg st="1" end="1"/>
                                            </p:txEl>
                                          </p:spTgt>
                                        </p:tgtEl>
                                        <p:attrNameLst>
                                          <p:attrName>style.visibility</p:attrName>
                                        </p:attrNameLst>
                                      </p:cBhvr>
                                      <p:to>
                                        <p:strVal val="visible"/>
                                      </p:to>
                                    </p:set>
                                    <p:animEffect transition="in" filter="wipe(left)">
                                      <p:cBhvr>
                                        <p:cTn id="15" dur="500"/>
                                        <p:tgtEl>
                                          <p:spTgt spid="2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1" nodeType="clickEffect">
                                  <p:stCondLst>
                                    <p:cond delay="0"/>
                                  </p:stCondLst>
                                  <p:iterate>
                                    <p:tmAbs val="0"/>
                                  </p:iterate>
                                  <p:childTnLst>
                                    <p:set>
                                      <p:cBhvr>
                                        <p:cTn id="19" fill="hold"/>
                                        <p:tgtEl>
                                          <p:spTgt spid="25">
                                            <p:txEl>
                                              <p:pRg st="2" end="2"/>
                                            </p:txEl>
                                          </p:spTgt>
                                        </p:tgtEl>
                                        <p:attrNameLst>
                                          <p:attrName>style.visibility</p:attrName>
                                        </p:attrNameLst>
                                      </p:cBhvr>
                                      <p:to>
                                        <p:strVal val="visible"/>
                                      </p:to>
                                    </p:set>
                                    <p:animEffect transition="in" filter="wipe(left)">
                                      <p:cBhvr>
                                        <p:cTn id="20" dur="500"/>
                                        <p:tgtEl>
                                          <p:spTgt spid="2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1" build="p" bldLvl="5"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hape 28"/>
          <p:cNvSpPr>
            <a:spLocks noGrp="1"/>
          </p:cNvSpPr>
          <p:nvPr>
            <p:ph type="title" idx="4294967295"/>
          </p:nvPr>
        </p:nvSpPr>
        <p:spPr>
          <a:xfrm>
            <a:off x="685800" y="609599"/>
            <a:ext cx="7772400" cy="11430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a:solidFill>
                  <a:srgbClr val="00007F"/>
                </a:solidFill>
              </a:defRPr>
            </a:lvl1pPr>
          </a:lstStyle>
          <a:p>
            <a:pPr lvl="0">
              <a:defRPr sz="1800">
                <a:solidFill>
                  <a:srgbClr val="000000"/>
                </a:solidFill>
              </a:defRPr>
            </a:pPr>
            <a:r>
              <a:rPr sz="4400">
                <a:solidFill>
                  <a:srgbClr val="00007F"/>
                </a:solidFill>
              </a:rPr>
              <a:t>Science News</a:t>
            </a:r>
          </a:p>
        </p:txBody>
      </p:sp>
      <p:sp>
        <p:nvSpPr>
          <p:cNvPr id="29" name="Shape 29"/>
          <p:cNvSpPr>
            <a:spLocks noGrp="1"/>
          </p:cNvSpPr>
          <p:nvPr>
            <p:ph type="body" idx="4294967295"/>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marL="278606" lvl="0" indent="-278606">
              <a:lnSpc>
                <a:spcPct val="90000"/>
              </a:lnSpc>
              <a:spcBef>
                <a:spcPts val="600"/>
              </a:spcBef>
              <a:buChar char=""/>
              <a:defRPr sz="1800">
                <a:solidFill>
                  <a:srgbClr val="000000"/>
                </a:solidFill>
              </a:defRPr>
            </a:pPr>
            <a:r>
              <a:rPr sz="2600">
                <a:solidFill>
                  <a:srgbClr val="0000FF"/>
                </a:solidFill>
                <a:hlinkClick r:id="rId2"/>
              </a:rPr>
              <a:t>http://news.sciencemag.org/evolution/2010/01/y-chromosome-evolving-rapidly</a:t>
            </a:r>
            <a:endParaRPr sz="2600">
              <a:solidFill>
                <a:srgbClr val="0000FF"/>
              </a:solidFill>
            </a:endParaRPr>
          </a:p>
          <a:p>
            <a:pPr marL="278606" lvl="0" indent="-278606">
              <a:lnSpc>
                <a:spcPct val="90000"/>
              </a:lnSpc>
              <a:spcBef>
                <a:spcPts val="600"/>
              </a:spcBef>
              <a:buChar char=""/>
              <a:defRPr sz="1800">
                <a:solidFill>
                  <a:srgbClr val="000000"/>
                </a:solidFill>
              </a:defRPr>
            </a:pPr>
            <a:r>
              <a:rPr sz="2600"/>
              <a:t>The Y chromosome has long been thought of as a stagnant part of the genome, where genes are slowly decaying in males of all species.</a:t>
            </a:r>
          </a:p>
          <a:p>
            <a:pPr marL="278606" lvl="0" indent="-278606">
              <a:lnSpc>
                <a:spcPct val="90000"/>
              </a:lnSpc>
              <a:spcBef>
                <a:spcPts val="600"/>
              </a:spcBef>
              <a:buChar char=""/>
              <a:defRPr sz="1800">
                <a:solidFill>
                  <a:srgbClr val="000000"/>
                </a:solidFill>
              </a:defRPr>
            </a:pPr>
            <a:r>
              <a:rPr sz="2600"/>
              <a:t>For almost a century, researchers have thought that the Y chromosome, with far fewer genes than the X, was decaying. Both sex chromosomes evolved from an ordinary pair of chromosomes more than 200 million years ago (</a:t>
            </a:r>
            <a:r>
              <a:rPr sz="2600" i="1"/>
              <a:t>Science</a:t>
            </a:r>
            <a:r>
              <a:rPr sz="2600"/>
              <a:t>, 29 October, 1999, p. 964).</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29">
                                            <p:bg/>
                                          </p:spTgt>
                                        </p:tgtEl>
                                        <p:attrNameLst>
                                          <p:attrName>style.visibility</p:attrName>
                                        </p:attrNameLst>
                                      </p:cBhvr>
                                      <p:to>
                                        <p:strVal val="visible"/>
                                      </p:to>
                                    </p:set>
                                    <p:animEffect transition="in" filter="wipe(left)">
                                      <p:cBhvr>
                                        <p:cTn id="7" dur="500"/>
                                        <p:tgtEl>
                                          <p:spTgt spid="29">
                                            <p:bg/>
                                          </p:spTgt>
                                        </p:tgtEl>
                                      </p:cBhvr>
                                    </p:animEffect>
                                  </p:childTnLst>
                                </p:cTn>
                              </p:par>
                              <p:par>
                                <p:cTn id="8" presetID="22" presetClass="entr" presetSubtype="8" fill="hold" grpId="1">
                                  <p:stCondLst>
                                    <p:cond delay="0"/>
                                  </p:stCondLst>
                                  <p:iterate>
                                    <p:tmAbs val="0"/>
                                  </p:iterate>
                                  <p:childTnLst>
                                    <p:set>
                                      <p:cBhvr>
                                        <p:cTn id="9" fill="hold"/>
                                        <p:tgtEl>
                                          <p:spTgt spid="29">
                                            <p:txEl>
                                              <p:pRg st="0" end="0"/>
                                            </p:txEl>
                                          </p:spTgt>
                                        </p:tgtEl>
                                        <p:attrNameLst>
                                          <p:attrName>style.visibility</p:attrName>
                                        </p:attrNameLst>
                                      </p:cBhvr>
                                      <p:to>
                                        <p:strVal val="visible"/>
                                      </p:to>
                                    </p:set>
                                    <p:animEffect transition="in" filter="wipe(left)">
                                      <p:cBhvr>
                                        <p:cTn id="10" dur="500"/>
                                        <p:tgtEl>
                                          <p:spTgt spid="2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1" nodeType="clickEffect">
                                  <p:stCondLst>
                                    <p:cond delay="0"/>
                                  </p:stCondLst>
                                  <p:iterate>
                                    <p:tmAbs val="0"/>
                                  </p:iterate>
                                  <p:childTnLst>
                                    <p:set>
                                      <p:cBhvr>
                                        <p:cTn id="14" fill="hold"/>
                                        <p:tgtEl>
                                          <p:spTgt spid="29">
                                            <p:txEl>
                                              <p:pRg st="1" end="1"/>
                                            </p:txEl>
                                          </p:spTgt>
                                        </p:tgtEl>
                                        <p:attrNameLst>
                                          <p:attrName>style.visibility</p:attrName>
                                        </p:attrNameLst>
                                      </p:cBhvr>
                                      <p:to>
                                        <p:strVal val="visible"/>
                                      </p:to>
                                    </p:set>
                                    <p:animEffect transition="in" filter="wipe(left)">
                                      <p:cBhvr>
                                        <p:cTn id="15" dur="500"/>
                                        <p:tgtEl>
                                          <p:spTgt spid="2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1" nodeType="clickEffect">
                                  <p:stCondLst>
                                    <p:cond delay="0"/>
                                  </p:stCondLst>
                                  <p:iterate>
                                    <p:tmAbs val="0"/>
                                  </p:iterate>
                                  <p:childTnLst>
                                    <p:set>
                                      <p:cBhvr>
                                        <p:cTn id="19" fill="hold"/>
                                        <p:tgtEl>
                                          <p:spTgt spid="29">
                                            <p:txEl>
                                              <p:pRg st="2" end="2"/>
                                            </p:txEl>
                                          </p:spTgt>
                                        </p:tgtEl>
                                        <p:attrNameLst>
                                          <p:attrName>style.visibility</p:attrName>
                                        </p:attrNameLst>
                                      </p:cBhvr>
                                      <p:to>
                                        <p:strVal val="visible"/>
                                      </p:to>
                                    </p:set>
                                    <p:animEffect transition="in" filter="wipe(left)">
                                      <p:cBhvr>
                                        <p:cTn id="20" dur="500"/>
                                        <p:tgtEl>
                                          <p:spTgt spid="2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1" build="p" bldLvl="5"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hape 31"/>
          <p:cNvSpPr>
            <a:spLocks noGrp="1"/>
          </p:cNvSpPr>
          <p:nvPr>
            <p:ph type="title" idx="4294967295"/>
          </p:nvPr>
        </p:nvSpPr>
        <p:spPr>
          <a:xfrm>
            <a:off x="685800" y="609599"/>
            <a:ext cx="7772400" cy="11430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a:solidFill>
                  <a:srgbClr val="011892"/>
                </a:solidFill>
              </a:defRPr>
            </a:lvl1pPr>
          </a:lstStyle>
          <a:p>
            <a:pPr lvl="0">
              <a:defRPr sz="1800">
                <a:solidFill>
                  <a:srgbClr val="000000"/>
                </a:solidFill>
              </a:defRPr>
            </a:pPr>
            <a:r>
              <a:rPr sz="4400">
                <a:solidFill>
                  <a:srgbClr val="011892"/>
                </a:solidFill>
              </a:rPr>
              <a:t>Science News</a:t>
            </a:r>
          </a:p>
        </p:txBody>
      </p:sp>
      <p:sp>
        <p:nvSpPr>
          <p:cNvPr id="32" name="Shape 32"/>
          <p:cNvSpPr>
            <a:spLocks noGrp="1"/>
          </p:cNvSpPr>
          <p:nvPr>
            <p:ph type="body" idx="4294967295"/>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lvl="0">
              <a:lnSpc>
                <a:spcPct val="90000"/>
              </a:lnSpc>
              <a:spcBef>
                <a:spcPts val="600"/>
              </a:spcBef>
              <a:buSzTx/>
              <a:buNone/>
              <a:defRPr sz="1800">
                <a:solidFill>
                  <a:srgbClr val="000000"/>
                </a:solidFill>
              </a:defRPr>
            </a:pPr>
            <a:r>
              <a:rPr sz="2800">
                <a:solidFill>
                  <a:srgbClr val="FFFFFF"/>
                </a:solidFill>
              </a:rPr>
              <a:t>	</a:t>
            </a:r>
            <a:r>
              <a:rPr sz="2800"/>
              <a:t>But since then, the Y has steadily lost genes as well as its ability to recombine and swap genes with the X chromosome. This suggested that the Y has long been an isolated chromosome with little left to lose--just a couple of hundred genes, at most, whose job is to produce sperm and determine the sex of offspring. As a result, researchers predicted that the Y chromosome should be nearly identical in humans and chimpanzees, like the rest of the genome.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32">
                                            <p:bg/>
                                          </p:spTgt>
                                        </p:tgtEl>
                                        <p:attrNameLst>
                                          <p:attrName>style.visibility</p:attrName>
                                        </p:attrNameLst>
                                      </p:cBhvr>
                                      <p:to>
                                        <p:strVal val="visible"/>
                                      </p:to>
                                    </p:set>
                                    <p:animEffect transition="in" filter="wipe(left)">
                                      <p:cBhvr>
                                        <p:cTn id="7" dur="500"/>
                                        <p:tgtEl>
                                          <p:spTgt spid="32">
                                            <p:bg/>
                                          </p:spTgt>
                                        </p:tgtEl>
                                      </p:cBhvr>
                                    </p:animEffect>
                                  </p:childTnLst>
                                </p:cTn>
                              </p:par>
                              <p:par>
                                <p:cTn id="8" presetID="22" presetClass="entr" presetSubtype="8" fill="hold" grpId="1">
                                  <p:stCondLst>
                                    <p:cond delay="0"/>
                                  </p:stCondLst>
                                  <p:iterate>
                                    <p:tmAbs val="0"/>
                                  </p:iterate>
                                  <p:childTnLst>
                                    <p:set>
                                      <p:cBhvr>
                                        <p:cTn id="9" fill="hold"/>
                                        <p:tgtEl>
                                          <p:spTgt spid="32">
                                            <p:txEl>
                                              <p:pRg st="0" end="0"/>
                                            </p:txEl>
                                          </p:spTgt>
                                        </p:tgtEl>
                                        <p:attrNameLst>
                                          <p:attrName>style.visibility</p:attrName>
                                        </p:attrNameLst>
                                      </p:cBhvr>
                                      <p:to>
                                        <p:strVal val="visible"/>
                                      </p:to>
                                    </p:set>
                                    <p:animEffect transition="in" filter="wipe(left)">
                                      <p:cBhvr>
                                        <p:cTn id="10" dur="500"/>
                                        <p:tgtEl>
                                          <p:spTgt spid="3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1" build="p" bldLvl="5" animBg="1" advAuto="0"/>
    </p:bld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3399"/>
      </a:accent1>
      <a:accent2>
        <a:srgbClr val="468A4B"/>
      </a:accent2>
      <a:accent3>
        <a:srgbClr val="AAAAAA"/>
      </a:accent3>
      <a:accent4>
        <a:srgbClr val="DADADA"/>
      </a:accent4>
      <a:accent5>
        <a:srgbClr val="AAADC9"/>
      </a:accent5>
      <a:accent6>
        <a:srgbClr val="3F7D44"/>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33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33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3399"/>
      </a:accent1>
      <a:accent2>
        <a:srgbClr val="468A4B"/>
      </a:accent2>
      <a:accent3>
        <a:srgbClr val="AAAAAA"/>
      </a:accent3>
      <a:accent4>
        <a:srgbClr val="DADADA"/>
      </a:accent4>
      <a:accent5>
        <a:srgbClr val="AAADC9"/>
      </a:accent5>
      <a:accent6>
        <a:srgbClr val="3F7D44"/>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33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33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1598</Words>
  <Application>Microsoft Office PowerPoint</Application>
  <PresentationFormat>On-screen Show (4:3)</PresentationFormat>
  <Paragraphs>129</Paragraphs>
  <Slides>44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Avenir Roman</vt:lpstr>
      <vt:lpstr>Helvetica</vt:lpstr>
      <vt:lpstr>Monotype Sorts</vt:lpstr>
      <vt:lpstr>Times New Roman</vt:lpstr>
      <vt:lpstr>Times New Roman Bold</vt:lpstr>
      <vt:lpstr>Default</vt:lpstr>
      <vt:lpstr>Y Chromosomes in Chimps and Humans are Horrendously Different</vt:lpstr>
      <vt:lpstr>Y Chromosomes in Chimps and Humans</vt:lpstr>
      <vt:lpstr>Y Chromosomes in Chimps and Humans</vt:lpstr>
      <vt:lpstr>Talk Outline</vt:lpstr>
      <vt:lpstr>Y Chromosomes in Chimps and Humans</vt:lpstr>
      <vt:lpstr>Y Chromosomes in Chimps and Humans</vt:lpstr>
      <vt:lpstr>PowerPoint Presentation</vt:lpstr>
      <vt:lpstr>Science News</vt:lpstr>
      <vt:lpstr>Science News</vt:lpstr>
      <vt:lpstr>Forbes</vt:lpstr>
      <vt:lpstr>Nature News</vt:lpstr>
      <vt:lpstr>Nature Article</vt:lpstr>
      <vt:lpstr>Nature Article</vt:lpstr>
      <vt:lpstr>Nature Article</vt:lpstr>
      <vt:lpstr>Nature Article</vt:lpstr>
      <vt:lpstr>Nature Article</vt:lpstr>
      <vt:lpstr>Nature Article</vt:lpstr>
      <vt:lpstr>Nature Article</vt:lpstr>
      <vt:lpstr>Nature Article</vt:lpstr>
      <vt:lpstr>Nature Article</vt:lpstr>
      <vt:lpstr>PowerPoint Presentation</vt:lpstr>
      <vt:lpstr>PowerPoint Presentation</vt:lpstr>
      <vt:lpstr>PowerPoint Presentation</vt:lpstr>
      <vt:lpstr>PowerPoint Presentation</vt:lpstr>
      <vt:lpstr>PowerPoint Presentation</vt:lpstr>
      <vt:lpstr>Nature News</vt:lpstr>
      <vt:lpstr>PowerPoint Presentation</vt:lpstr>
      <vt:lpstr>Subsequent Data</vt:lpstr>
      <vt:lpstr>PowerPoint Presentation</vt:lpstr>
      <vt:lpstr>PowerPoint Presentation</vt:lpstr>
      <vt:lpstr>PowerPoint Presentation</vt:lpstr>
      <vt:lpstr>PLoS Article</vt:lpstr>
      <vt:lpstr>PLoS Article</vt:lpstr>
      <vt:lpstr>PLoS Article</vt:lpstr>
      <vt:lpstr>PLoS Article</vt:lpstr>
      <vt:lpstr>PowerPoint Presentation</vt:lpstr>
      <vt:lpstr>PLoS Article</vt:lpstr>
      <vt:lpstr>Creationist Reactions</vt:lpstr>
      <vt:lpstr>Creationist Reactions</vt:lpstr>
      <vt:lpstr>PowerPoint Presentation</vt:lpstr>
      <vt:lpstr>My Take</vt:lpstr>
      <vt:lpstr>Talk Outline</vt:lpstr>
      <vt:lpstr>My Take</vt:lpstr>
      <vt:lpstr>Questions and Comments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 Chromosomes in Chimps and Humans are Horrendously Different</dc:title>
  <dc:creator>Doug</dc:creator>
  <cp:lastModifiedBy>Doug</cp:lastModifiedBy>
  <cp:revision>2</cp:revision>
  <dcterms:modified xsi:type="dcterms:W3CDTF">2017-07-13T16:37:17Z</dcterms:modified>
</cp:coreProperties>
</file>