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7" r:id="rId1"/>
  </p:sldMasterIdLst>
  <p:sldIdLst>
    <p:sldId id="283" r:id="rId2"/>
    <p:sldId id="280" r:id="rId3"/>
    <p:sldId id="258" r:id="rId4"/>
    <p:sldId id="281" r:id="rId5"/>
    <p:sldId id="282" r:id="rId6"/>
    <p:sldId id="259" r:id="rId7"/>
    <p:sldId id="270" r:id="rId8"/>
    <p:sldId id="271" r:id="rId9"/>
    <p:sldId id="272" r:id="rId10"/>
    <p:sldId id="273" r:id="rId11"/>
    <p:sldId id="274" r:id="rId12"/>
    <p:sldId id="275" r:id="rId13"/>
    <p:sldId id="276" r:id="rId14"/>
    <p:sldId id="27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426" autoAdjust="0"/>
    <p:restoredTop sz="94660"/>
  </p:normalViewPr>
  <p:slideViewPr>
    <p:cSldViewPr snapToGrid="0">
      <p:cViewPr varScale="1">
        <p:scale>
          <a:sx n="78" d="100"/>
          <a:sy n="78" d="100"/>
        </p:scale>
        <p:origin x="-108"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2C72738-F868-4C84-A660-D6C973CDCE8A}" type="datetimeFigureOut">
              <a:rPr lang="en-US" smtClean="0"/>
              <a:t>7/7/2017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A0A155-B781-44A3-9D81-2EB055715D5A}" type="slidenum">
              <a:rPr lang="en-US" smtClean="0"/>
              <a:t>‹#›</a:t>
            </a:fld>
            <a:endParaRPr lang="en-US"/>
          </a:p>
        </p:txBody>
      </p:sp>
    </p:spTree>
    <p:extLst>
      <p:ext uri="{BB962C8B-B14F-4D97-AF65-F5344CB8AC3E}">
        <p14:creationId xmlns:p14="http://schemas.microsoft.com/office/powerpoint/2010/main" val="4143866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C72738-F868-4C84-A660-D6C973CDCE8A}" type="datetimeFigureOut">
              <a:rPr lang="en-US" smtClean="0"/>
              <a:t>7/7/2017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A0A155-B781-44A3-9D81-2EB055715D5A}" type="slidenum">
              <a:rPr lang="en-US" smtClean="0"/>
              <a:t>‹#›</a:t>
            </a:fld>
            <a:endParaRPr lang="en-US"/>
          </a:p>
        </p:txBody>
      </p:sp>
    </p:spTree>
    <p:extLst>
      <p:ext uri="{BB962C8B-B14F-4D97-AF65-F5344CB8AC3E}">
        <p14:creationId xmlns:p14="http://schemas.microsoft.com/office/powerpoint/2010/main" val="40205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C72738-F868-4C84-A660-D6C973CDCE8A}" type="datetimeFigureOut">
              <a:rPr lang="en-US" smtClean="0"/>
              <a:t>7/7/2017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A0A155-B781-44A3-9D81-2EB055715D5A}" type="slidenum">
              <a:rPr lang="en-US" smtClean="0"/>
              <a:t>‹#›</a:t>
            </a:fld>
            <a:endParaRPr lang="en-US"/>
          </a:p>
        </p:txBody>
      </p:sp>
    </p:spTree>
    <p:extLst>
      <p:ext uri="{BB962C8B-B14F-4D97-AF65-F5344CB8AC3E}">
        <p14:creationId xmlns:p14="http://schemas.microsoft.com/office/powerpoint/2010/main" val="3124099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C72738-F868-4C84-A660-D6C973CDCE8A}" type="datetimeFigureOut">
              <a:rPr lang="en-US" smtClean="0"/>
              <a:t>7/7/2017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A0A155-B781-44A3-9D81-2EB055715D5A}" type="slidenum">
              <a:rPr lang="en-US" smtClean="0"/>
              <a:t>‹#›</a:t>
            </a:fld>
            <a:endParaRPr lang="en-US"/>
          </a:p>
        </p:txBody>
      </p:sp>
    </p:spTree>
    <p:extLst>
      <p:ext uri="{BB962C8B-B14F-4D97-AF65-F5344CB8AC3E}">
        <p14:creationId xmlns:p14="http://schemas.microsoft.com/office/powerpoint/2010/main" val="702110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C72738-F868-4C84-A660-D6C973CDCE8A}" type="datetimeFigureOut">
              <a:rPr lang="en-US" smtClean="0"/>
              <a:t>7/7/2017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A0A155-B781-44A3-9D81-2EB055715D5A}" type="slidenum">
              <a:rPr lang="en-US" smtClean="0"/>
              <a:t>‹#›</a:t>
            </a:fld>
            <a:endParaRPr lang="en-US"/>
          </a:p>
        </p:txBody>
      </p:sp>
    </p:spTree>
    <p:extLst>
      <p:ext uri="{BB962C8B-B14F-4D97-AF65-F5344CB8AC3E}">
        <p14:creationId xmlns:p14="http://schemas.microsoft.com/office/powerpoint/2010/main" val="1115340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2C72738-F868-4C84-A660-D6C973CDCE8A}" type="datetimeFigureOut">
              <a:rPr lang="en-US" smtClean="0"/>
              <a:t>7/7/2017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A0A155-B781-44A3-9D81-2EB055715D5A}" type="slidenum">
              <a:rPr lang="en-US" smtClean="0"/>
              <a:t>‹#›</a:t>
            </a:fld>
            <a:endParaRPr lang="en-US"/>
          </a:p>
        </p:txBody>
      </p:sp>
    </p:spTree>
    <p:extLst>
      <p:ext uri="{BB962C8B-B14F-4D97-AF65-F5344CB8AC3E}">
        <p14:creationId xmlns:p14="http://schemas.microsoft.com/office/powerpoint/2010/main" val="4010746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C72738-F868-4C84-A660-D6C973CDCE8A}" type="datetimeFigureOut">
              <a:rPr lang="en-US" smtClean="0"/>
              <a:t>7/7/2017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A0A155-B781-44A3-9D81-2EB055715D5A}" type="slidenum">
              <a:rPr lang="en-US" smtClean="0"/>
              <a:t>‹#›</a:t>
            </a:fld>
            <a:endParaRPr lang="en-US"/>
          </a:p>
        </p:txBody>
      </p:sp>
    </p:spTree>
    <p:extLst>
      <p:ext uri="{BB962C8B-B14F-4D97-AF65-F5344CB8AC3E}">
        <p14:creationId xmlns:p14="http://schemas.microsoft.com/office/powerpoint/2010/main" val="2346042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2C72738-F868-4C84-A660-D6C973CDCE8A}" type="datetimeFigureOut">
              <a:rPr lang="en-US" smtClean="0"/>
              <a:t>7/7/2017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A0A155-B781-44A3-9D81-2EB055715D5A}" type="slidenum">
              <a:rPr lang="en-US" smtClean="0"/>
              <a:t>‹#›</a:t>
            </a:fld>
            <a:endParaRPr lang="en-US"/>
          </a:p>
        </p:txBody>
      </p:sp>
    </p:spTree>
    <p:extLst>
      <p:ext uri="{BB962C8B-B14F-4D97-AF65-F5344CB8AC3E}">
        <p14:creationId xmlns:p14="http://schemas.microsoft.com/office/powerpoint/2010/main" val="3066696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C72738-F868-4C84-A660-D6C973CDCE8A}" type="datetimeFigureOut">
              <a:rPr lang="en-US" smtClean="0"/>
              <a:t>7/7/2017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A0A155-B781-44A3-9D81-2EB055715D5A}" type="slidenum">
              <a:rPr lang="en-US" smtClean="0"/>
              <a:t>‹#›</a:t>
            </a:fld>
            <a:endParaRPr lang="en-US"/>
          </a:p>
        </p:txBody>
      </p:sp>
    </p:spTree>
    <p:extLst>
      <p:ext uri="{BB962C8B-B14F-4D97-AF65-F5344CB8AC3E}">
        <p14:creationId xmlns:p14="http://schemas.microsoft.com/office/powerpoint/2010/main" val="3262873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C72738-F868-4C84-A660-D6C973CDCE8A}" type="datetimeFigureOut">
              <a:rPr lang="en-US" smtClean="0"/>
              <a:t>7/7/2017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A0A155-B781-44A3-9D81-2EB055715D5A}" type="slidenum">
              <a:rPr lang="en-US" smtClean="0"/>
              <a:t>‹#›</a:t>
            </a:fld>
            <a:endParaRPr lang="en-US"/>
          </a:p>
        </p:txBody>
      </p:sp>
    </p:spTree>
    <p:extLst>
      <p:ext uri="{BB962C8B-B14F-4D97-AF65-F5344CB8AC3E}">
        <p14:creationId xmlns:p14="http://schemas.microsoft.com/office/powerpoint/2010/main" val="542335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C72738-F868-4C84-A660-D6C973CDCE8A}" type="datetimeFigureOut">
              <a:rPr lang="en-US" smtClean="0"/>
              <a:t>7/7/2017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A0A155-B781-44A3-9D81-2EB055715D5A}" type="slidenum">
              <a:rPr lang="en-US" smtClean="0"/>
              <a:t>‹#›</a:t>
            </a:fld>
            <a:endParaRPr lang="en-US"/>
          </a:p>
        </p:txBody>
      </p:sp>
    </p:spTree>
    <p:extLst>
      <p:ext uri="{BB962C8B-B14F-4D97-AF65-F5344CB8AC3E}">
        <p14:creationId xmlns:p14="http://schemas.microsoft.com/office/powerpoint/2010/main" val="1489597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C72738-F868-4C84-A660-D6C973CDCE8A}" type="datetimeFigureOut">
              <a:rPr lang="en-US" smtClean="0"/>
              <a:t>7/7/2017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A0A155-B781-44A3-9D81-2EB055715D5A}" type="slidenum">
              <a:rPr lang="en-US" smtClean="0"/>
              <a:t>‹#›</a:t>
            </a:fld>
            <a:endParaRPr lang="en-US"/>
          </a:p>
        </p:txBody>
      </p:sp>
    </p:spTree>
    <p:extLst>
      <p:ext uri="{BB962C8B-B14F-4D97-AF65-F5344CB8AC3E}">
        <p14:creationId xmlns:p14="http://schemas.microsoft.com/office/powerpoint/2010/main" val="2769564429"/>
      </p:ext>
    </p:extLst>
  </p:cSld>
  <p:clrMap bg1="dk1" tx1="lt1" bg2="dk2" tx2="lt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22439" y="1205234"/>
            <a:ext cx="9495060" cy="4195481"/>
          </a:xfrm>
        </p:spPr>
        <p:txBody>
          <a:bodyPr>
            <a:normAutofit fontScale="77500" lnSpcReduction="20000"/>
          </a:bodyPr>
          <a:lstStyle/>
          <a:p>
            <a:pPr marL="0" indent="0">
              <a:lnSpc>
                <a:spcPct val="170000"/>
              </a:lnSpc>
              <a:buNone/>
            </a:pPr>
            <a:r>
              <a:rPr lang="en-US" sz="4600" b="1" dirty="0" smtClean="0">
                <a:latin typeface="Calibri Light" panose="020F0302020204030204" pitchFamily="34" charset="0"/>
              </a:rPr>
              <a:t>History </a:t>
            </a:r>
            <a:r>
              <a:rPr lang="en-US" sz="4600" b="1" dirty="0">
                <a:latin typeface="Calibri Light" panose="020F0302020204030204" pitchFamily="34" charset="0"/>
              </a:rPr>
              <a:t>of Individuals Challenged with Data that Contradicted the Word of </a:t>
            </a:r>
            <a:r>
              <a:rPr lang="en-US" sz="4600" b="1" dirty="0" smtClean="0">
                <a:latin typeface="Calibri Light" panose="020F0302020204030204" pitchFamily="34" charset="0"/>
              </a:rPr>
              <a:t>God</a:t>
            </a:r>
          </a:p>
          <a:p>
            <a:pPr>
              <a:buFont typeface="Wingdings" panose="05000000000000000000" pitchFamily="2" charset="2"/>
              <a:buChar char="Ø"/>
            </a:pPr>
            <a:endParaRPr lang="en-US" sz="3200" b="1" dirty="0" smtClean="0"/>
          </a:p>
          <a:p>
            <a:pPr lvl="6">
              <a:buFont typeface="Wingdings" panose="05000000000000000000" pitchFamily="2" charset="2"/>
              <a:buChar char="Ø"/>
            </a:pPr>
            <a:r>
              <a:rPr lang="en-US" sz="4300" b="1" dirty="0" smtClean="0"/>
              <a:t>Eve</a:t>
            </a:r>
          </a:p>
          <a:p>
            <a:pPr>
              <a:buFont typeface="Wingdings" panose="05000000000000000000" pitchFamily="2" charset="2"/>
              <a:buChar char="Ø"/>
            </a:pPr>
            <a:endParaRPr lang="en-US" sz="4300" b="1" dirty="0"/>
          </a:p>
          <a:p>
            <a:pPr>
              <a:buFont typeface="Wingdings" panose="05000000000000000000" pitchFamily="2" charset="2"/>
              <a:buChar char="Ø"/>
            </a:pPr>
            <a:endParaRPr lang="en-US" sz="4300" b="1" dirty="0"/>
          </a:p>
          <a:p>
            <a:pPr lvl="6">
              <a:buFont typeface="Wingdings" panose="05000000000000000000" pitchFamily="2" charset="2"/>
              <a:buChar char="Ø"/>
            </a:pPr>
            <a:r>
              <a:rPr lang="en-US" sz="4300" b="1" dirty="0" smtClean="0"/>
              <a:t>Noah</a:t>
            </a:r>
            <a:endParaRPr lang="en-US" sz="4300" b="1" dirty="0"/>
          </a:p>
        </p:txBody>
      </p:sp>
      <p:sp>
        <p:nvSpPr>
          <p:cNvPr id="4" name="Title 1"/>
          <p:cNvSpPr txBox="1">
            <a:spLocks/>
          </p:cNvSpPr>
          <p:nvPr/>
        </p:nvSpPr>
        <p:spPr>
          <a:xfrm>
            <a:off x="742324" y="261039"/>
            <a:ext cx="9792275" cy="1694119"/>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6600" b="1" dirty="0" smtClean="0">
                <a:solidFill>
                  <a:schemeClr val="tx1"/>
                </a:solidFill>
              </a:rPr>
              <a:t>Bible “Scientists”</a:t>
            </a:r>
            <a:endParaRPr lang="en-US" sz="6600" b="1" dirty="0">
              <a:solidFill>
                <a:schemeClr val="tx1"/>
              </a:solidFill>
            </a:endParaRPr>
          </a:p>
        </p:txBody>
      </p:sp>
    </p:spTree>
    <p:extLst>
      <p:ext uri="{BB962C8B-B14F-4D97-AF65-F5344CB8AC3E}">
        <p14:creationId xmlns:p14="http://schemas.microsoft.com/office/powerpoint/2010/main" val="859919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34" name="Picture 2"/>
          <p:cNvPicPr>
            <a:picLocks noChangeAspect="1" noChangeArrowheads="1"/>
          </p:cNvPicPr>
          <p:nvPr/>
        </p:nvPicPr>
        <p:blipFill>
          <a:blip r:embed="rId2" cstate="print"/>
          <a:srcRect/>
          <a:stretch>
            <a:fillRect/>
          </a:stretch>
        </p:blipFill>
        <p:spPr bwMode="auto">
          <a:xfrm>
            <a:off x="4510576" y="1143000"/>
            <a:ext cx="5319224" cy="5715000"/>
          </a:xfrm>
          <a:prstGeom prst="rect">
            <a:avLst/>
          </a:prstGeom>
          <a:noFill/>
          <a:ln w="9525">
            <a:noFill/>
            <a:miter lim="800000"/>
            <a:headEnd/>
            <a:tailEnd/>
          </a:ln>
        </p:spPr>
      </p:pic>
      <p:sp>
        <p:nvSpPr>
          <p:cNvPr id="8" name="TextBox 7"/>
          <p:cNvSpPr txBox="1"/>
          <p:nvPr/>
        </p:nvSpPr>
        <p:spPr>
          <a:xfrm>
            <a:off x="4876800" y="1103244"/>
            <a:ext cx="1577420" cy="523220"/>
          </a:xfrm>
          <a:prstGeom prst="rect">
            <a:avLst/>
          </a:prstGeom>
          <a:noFill/>
        </p:spPr>
        <p:txBody>
          <a:bodyPr wrap="none" rtlCol="0">
            <a:spAutoFit/>
          </a:bodyPr>
          <a:lstStyle/>
          <a:p>
            <a:r>
              <a:rPr lang="en-US" sz="2800" b="1" dirty="0">
                <a:solidFill>
                  <a:prstClr val="black"/>
                </a:solidFill>
                <a:latin typeface="Franklin Gothic Book"/>
              </a:rPr>
              <a:t>Evolution</a:t>
            </a:r>
          </a:p>
        </p:txBody>
      </p:sp>
      <p:sp>
        <p:nvSpPr>
          <p:cNvPr id="9" name="TextBox 8"/>
          <p:cNvSpPr txBox="1"/>
          <p:nvPr/>
        </p:nvSpPr>
        <p:spPr>
          <a:xfrm>
            <a:off x="8016883" y="1125015"/>
            <a:ext cx="1460656" cy="523220"/>
          </a:xfrm>
          <a:prstGeom prst="rect">
            <a:avLst/>
          </a:prstGeom>
          <a:noFill/>
        </p:spPr>
        <p:txBody>
          <a:bodyPr wrap="none" rtlCol="0">
            <a:spAutoFit/>
          </a:bodyPr>
          <a:lstStyle/>
          <a:p>
            <a:r>
              <a:rPr lang="en-US" sz="2800" b="1" dirty="0">
                <a:solidFill>
                  <a:prstClr val="black"/>
                </a:solidFill>
                <a:latin typeface="Franklin Gothic Book"/>
              </a:rPr>
              <a:t>Creation</a:t>
            </a:r>
          </a:p>
        </p:txBody>
      </p:sp>
      <p:sp>
        <p:nvSpPr>
          <p:cNvPr id="7" name="Title 1"/>
          <p:cNvSpPr>
            <a:spLocks noGrp="1"/>
          </p:cNvSpPr>
          <p:nvPr>
            <p:ph type="title"/>
          </p:nvPr>
        </p:nvSpPr>
        <p:spPr>
          <a:xfrm>
            <a:off x="1828800" y="76200"/>
            <a:ext cx="8229600" cy="838200"/>
          </a:xfrm>
        </p:spPr>
        <p:txBody>
          <a:bodyPr>
            <a:normAutofit/>
          </a:bodyPr>
          <a:lstStyle/>
          <a:p>
            <a:r>
              <a:rPr lang="en-US" b="1" dirty="0" smtClean="0"/>
              <a:t>What we would like to  see: (?)</a:t>
            </a:r>
            <a:endParaRPr lang="en-US" b="1" dirty="0"/>
          </a:p>
        </p:txBody>
      </p:sp>
    </p:spTree>
    <p:extLst>
      <p:ext uri="{BB962C8B-B14F-4D97-AF65-F5344CB8AC3E}">
        <p14:creationId xmlns:p14="http://schemas.microsoft.com/office/powerpoint/2010/main" val="5987682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76200"/>
            <a:ext cx="8686800" cy="838200"/>
          </a:xfrm>
        </p:spPr>
        <p:txBody>
          <a:bodyPr/>
          <a:lstStyle/>
          <a:p>
            <a:r>
              <a:rPr lang="en-US" b="1" dirty="0" smtClean="0"/>
              <a:t>…or this:</a:t>
            </a:r>
            <a:endParaRPr lang="en-US" b="1" dirty="0"/>
          </a:p>
        </p:txBody>
      </p:sp>
      <p:pic>
        <p:nvPicPr>
          <p:cNvPr id="69634" name="Picture 2"/>
          <p:cNvPicPr>
            <a:picLocks noChangeAspect="1" noChangeArrowheads="1"/>
          </p:cNvPicPr>
          <p:nvPr/>
        </p:nvPicPr>
        <p:blipFill>
          <a:blip r:embed="rId2" cstate="print"/>
          <a:srcRect/>
          <a:stretch>
            <a:fillRect/>
          </a:stretch>
        </p:blipFill>
        <p:spPr bwMode="auto">
          <a:xfrm>
            <a:off x="4510576" y="1143000"/>
            <a:ext cx="5319224" cy="5715000"/>
          </a:xfrm>
          <a:prstGeom prst="rect">
            <a:avLst/>
          </a:prstGeom>
          <a:noFill/>
          <a:ln w="9525">
            <a:noFill/>
            <a:miter lim="800000"/>
            <a:headEnd/>
            <a:tailEnd/>
          </a:ln>
        </p:spPr>
      </p:pic>
      <p:sp>
        <p:nvSpPr>
          <p:cNvPr id="8" name="TextBox 7"/>
          <p:cNvSpPr txBox="1"/>
          <p:nvPr/>
        </p:nvSpPr>
        <p:spPr>
          <a:xfrm>
            <a:off x="4876800" y="1103244"/>
            <a:ext cx="1577420" cy="523220"/>
          </a:xfrm>
          <a:prstGeom prst="rect">
            <a:avLst/>
          </a:prstGeom>
          <a:noFill/>
        </p:spPr>
        <p:txBody>
          <a:bodyPr wrap="none" rtlCol="0">
            <a:spAutoFit/>
          </a:bodyPr>
          <a:lstStyle/>
          <a:p>
            <a:r>
              <a:rPr lang="en-US" sz="2800" b="1" dirty="0">
                <a:solidFill>
                  <a:prstClr val="black"/>
                </a:solidFill>
                <a:latin typeface="Franklin Gothic Book"/>
              </a:rPr>
              <a:t>Evolution</a:t>
            </a:r>
          </a:p>
        </p:txBody>
      </p:sp>
      <p:sp>
        <p:nvSpPr>
          <p:cNvPr id="9" name="TextBox 8"/>
          <p:cNvSpPr txBox="1"/>
          <p:nvPr/>
        </p:nvSpPr>
        <p:spPr>
          <a:xfrm>
            <a:off x="8016883" y="1125015"/>
            <a:ext cx="1460656" cy="523220"/>
          </a:xfrm>
          <a:prstGeom prst="rect">
            <a:avLst/>
          </a:prstGeom>
          <a:noFill/>
        </p:spPr>
        <p:txBody>
          <a:bodyPr wrap="none" rtlCol="0">
            <a:spAutoFit/>
          </a:bodyPr>
          <a:lstStyle/>
          <a:p>
            <a:r>
              <a:rPr lang="en-US" sz="2800" b="1" dirty="0">
                <a:solidFill>
                  <a:prstClr val="black"/>
                </a:solidFill>
                <a:latin typeface="Franklin Gothic Book"/>
              </a:rPr>
              <a:t>Creation</a:t>
            </a:r>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10576" y="1143000"/>
            <a:ext cx="5319224" cy="5722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4876800" y="1153180"/>
            <a:ext cx="1577420" cy="523220"/>
          </a:xfrm>
          <a:prstGeom prst="rect">
            <a:avLst/>
          </a:prstGeom>
          <a:noFill/>
        </p:spPr>
        <p:txBody>
          <a:bodyPr wrap="none" rtlCol="0">
            <a:spAutoFit/>
          </a:bodyPr>
          <a:lstStyle/>
          <a:p>
            <a:r>
              <a:rPr lang="en-US" sz="2800" b="1" dirty="0">
                <a:solidFill>
                  <a:prstClr val="black"/>
                </a:solidFill>
                <a:latin typeface="Franklin Gothic Book"/>
              </a:rPr>
              <a:t>Evolution</a:t>
            </a:r>
          </a:p>
        </p:txBody>
      </p:sp>
      <p:sp>
        <p:nvSpPr>
          <p:cNvPr id="10" name="TextBox 9"/>
          <p:cNvSpPr txBox="1"/>
          <p:nvPr/>
        </p:nvSpPr>
        <p:spPr>
          <a:xfrm>
            <a:off x="8153400" y="1143000"/>
            <a:ext cx="1460656" cy="523220"/>
          </a:xfrm>
          <a:prstGeom prst="rect">
            <a:avLst/>
          </a:prstGeom>
          <a:noFill/>
        </p:spPr>
        <p:txBody>
          <a:bodyPr wrap="none" rtlCol="0">
            <a:spAutoFit/>
          </a:bodyPr>
          <a:lstStyle/>
          <a:p>
            <a:r>
              <a:rPr lang="en-US" sz="2800" b="1" dirty="0">
                <a:solidFill>
                  <a:prstClr val="black"/>
                </a:solidFill>
                <a:latin typeface="Franklin Gothic Book"/>
              </a:rPr>
              <a:t>Creation</a:t>
            </a:r>
          </a:p>
        </p:txBody>
      </p:sp>
    </p:spTree>
    <p:extLst>
      <p:ext uri="{BB962C8B-B14F-4D97-AF65-F5344CB8AC3E}">
        <p14:creationId xmlns:p14="http://schemas.microsoft.com/office/powerpoint/2010/main" val="13365998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2"/>
          <p:cNvPicPr>
            <a:picLocks noChangeAspect="1" noChangeArrowheads="1"/>
          </p:cNvPicPr>
          <p:nvPr/>
        </p:nvPicPr>
        <p:blipFill>
          <a:blip r:embed="rId2" cstate="print"/>
          <a:srcRect/>
          <a:stretch>
            <a:fillRect/>
          </a:stretch>
        </p:blipFill>
        <p:spPr bwMode="auto">
          <a:xfrm>
            <a:off x="4586776" y="1143000"/>
            <a:ext cx="5319224" cy="5715000"/>
          </a:xfrm>
          <a:prstGeom prst="rect">
            <a:avLst/>
          </a:prstGeom>
          <a:noFill/>
          <a:ln w="9525">
            <a:noFill/>
            <a:miter lim="800000"/>
            <a:headEnd/>
            <a:tailEnd/>
          </a:ln>
        </p:spPr>
      </p:pic>
      <p:sp>
        <p:nvSpPr>
          <p:cNvPr id="8" name="TextBox 7"/>
          <p:cNvSpPr txBox="1"/>
          <p:nvPr/>
        </p:nvSpPr>
        <p:spPr>
          <a:xfrm>
            <a:off x="8016883" y="1125015"/>
            <a:ext cx="1460656" cy="523220"/>
          </a:xfrm>
          <a:prstGeom prst="rect">
            <a:avLst/>
          </a:prstGeom>
          <a:noFill/>
        </p:spPr>
        <p:txBody>
          <a:bodyPr wrap="none" rtlCol="0">
            <a:spAutoFit/>
          </a:bodyPr>
          <a:lstStyle/>
          <a:p>
            <a:r>
              <a:rPr lang="en-US" sz="2800" b="1" dirty="0">
                <a:solidFill>
                  <a:prstClr val="black"/>
                </a:solidFill>
                <a:latin typeface="Franklin Gothic Book"/>
              </a:rPr>
              <a:t>Creation</a:t>
            </a:r>
          </a:p>
        </p:txBody>
      </p:sp>
      <p:sp>
        <p:nvSpPr>
          <p:cNvPr id="9" name="TextBox 8"/>
          <p:cNvSpPr txBox="1"/>
          <p:nvPr/>
        </p:nvSpPr>
        <p:spPr>
          <a:xfrm>
            <a:off x="4876800" y="1103244"/>
            <a:ext cx="1577420" cy="523220"/>
          </a:xfrm>
          <a:prstGeom prst="rect">
            <a:avLst/>
          </a:prstGeom>
          <a:noFill/>
        </p:spPr>
        <p:txBody>
          <a:bodyPr wrap="none" rtlCol="0">
            <a:spAutoFit/>
          </a:bodyPr>
          <a:lstStyle/>
          <a:p>
            <a:r>
              <a:rPr lang="en-US" sz="2800" b="1" dirty="0">
                <a:solidFill>
                  <a:prstClr val="black"/>
                </a:solidFill>
                <a:latin typeface="Franklin Gothic Book"/>
              </a:rPr>
              <a:t>Evolution</a:t>
            </a:r>
          </a:p>
        </p:txBody>
      </p:sp>
      <p:sp>
        <p:nvSpPr>
          <p:cNvPr id="6" name="Rectangle 2"/>
          <p:cNvSpPr>
            <a:spLocks noGrp="1" noChangeArrowheads="1"/>
          </p:cNvSpPr>
          <p:nvPr>
            <p:ph type="title"/>
          </p:nvPr>
        </p:nvSpPr>
        <p:spPr>
          <a:xfrm>
            <a:off x="1396999" y="381000"/>
            <a:ext cx="8394701" cy="838200"/>
          </a:xfrm>
        </p:spPr>
        <p:txBody>
          <a:bodyPr>
            <a:noAutofit/>
          </a:bodyPr>
          <a:lstStyle/>
          <a:p>
            <a:pPr eaLnBrk="1" hangingPunct="1"/>
            <a:r>
              <a:rPr lang="en-US" sz="3800" b="1" dirty="0" smtClean="0"/>
              <a:t>What we See:</a:t>
            </a:r>
            <a:endParaRPr lang="en-US" sz="3800" b="1" dirty="0"/>
          </a:p>
        </p:txBody>
      </p:sp>
    </p:spTree>
    <p:extLst>
      <p:ext uri="{BB962C8B-B14F-4D97-AF65-F5344CB8AC3E}">
        <p14:creationId xmlns:p14="http://schemas.microsoft.com/office/powerpoint/2010/main" val="28613579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28600"/>
            <a:ext cx="8686800" cy="838200"/>
          </a:xfrm>
        </p:spPr>
        <p:txBody>
          <a:bodyPr>
            <a:normAutofit/>
          </a:bodyPr>
          <a:lstStyle/>
          <a:p>
            <a:r>
              <a:rPr lang="en-US" b="1" dirty="0" smtClean="0"/>
              <a:t>Conclusion:</a:t>
            </a:r>
            <a:endParaRPr lang="en-US" b="1" dirty="0"/>
          </a:p>
        </p:txBody>
      </p:sp>
      <p:sp>
        <p:nvSpPr>
          <p:cNvPr id="3" name="Content Placeholder 2"/>
          <p:cNvSpPr>
            <a:spLocks noGrp="1"/>
          </p:cNvSpPr>
          <p:nvPr>
            <p:ph idx="1"/>
          </p:nvPr>
        </p:nvSpPr>
        <p:spPr>
          <a:xfrm>
            <a:off x="1828800" y="1295400"/>
            <a:ext cx="8686800" cy="5562600"/>
          </a:xfrm>
        </p:spPr>
        <p:txBody>
          <a:bodyPr>
            <a:normAutofit/>
          </a:bodyPr>
          <a:lstStyle/>
          <a:p>
            <a:pPr marL="0" indent="0">
              <a:buNone/>
            </a:pPr>
            <a:r>
              <a:rPr lang="en-US" sz="5400" dirty="0">
                <a:solidFill>
                  <a:srgbClr val="FFFF00"/>
                </a:solidFill>
              </a:rPr>
              <a:t>		</a:t>
            </a:r>
            <a:r>
              <a:rPr lang="en-US" sz="5400" dirty="0"/>
              <a:t>		A = B</a:t>
            </a:r>
          </a:p>
          <a:p>
            <a:pPr marL="0" indent="0">
              <a:buNone/>
            </a:pPr>
            <a:r>
              <a:rPr lang="en-US" sz="5400" dirty="0"/>
              <a:t>				A = B</a:t>
            </a:r>
          </a:p>
          <a:p>
            <a:pPr marL="0" indent="0">
              <a:lnSpc>
                <a:spcPts val="5000"/>
              </a:lnSpc>
              <a:spcBef>
                <a:spcPts val="0"/>
              </a:spcBef>
              <a:buNone/>
            </a:pPr>
            <a:r>
              <a:rPr lang="en-US" sz="4000" b="1" dirty="0"/>
              <a:t>Therefore:  </a:t>
            </a:r>
          </a:p>
          <a:p>
            <a:pPr marL="0" indent="0">
              <a:lnSpc>
                <a:spcPts val="5000"/>
              </a:lnSpc>
              <a:spcBef>
                <a:spcPts val="0"/>
              </a:spcBef>
              <a:buNone/>
            </a:pPr>
            <a:r>
              <a:rPr lang="en-US" sz="4000" dirty="0"/>
              <a:t>For </a:t>
            </a:r>
            <a:r>
              <a:rPr lang="en-US" sz="4000" b="1" dirty="0"/>
              <a:t>those who know the science</a:t>
            </a:r>
            <a:r>
              <a:rPr lang="en-US" sz="4000" dirty="0"/>
              <a:t>, the decision about origins is always going to be based upon something other than science</a:t>
            </a:r>
            <a:r>
              <a:rPr lang="en-US" sz="6000" dirty="0"/>
              <a:t>.</a:t>
            </a:r>
          </a:p>
        </p:txBody>
      </p:sp>
      <p:cxnSp>
        <p:nvCxnSpPr>
          <p:cNvPr id="5" name="Straight Connector 4"/>
          <p:cNvCxnSpPr/>
          <p:nvPr/>
        </p:nvCxnSpPr>
        <p:spPr>
          <a:xfrm>
            <a:off x="5486400" y="2438400"/>
            <a:ext cx="533400" cy="60960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6608406" y="2438400"/>
            <a:ext cx="533400" cy="60960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9311134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30718" y="0"/>
            <a:ext cx="6117340" cy="5645392"/>
          </a:xfrm>
          <a:prstGeom prst="rect">
            <a:avLst/>
          </a:prstGeom>
        </p:spPr>
      </p:pic>
    </p:spTree>
    <p:extLst>
      <p:ext uri="{BB962C8B-B14F-4D97-AF65-F5344CB8AC3E}">
        <p14:creationId xmlns:p14="http://schemas.microsoft.com/office/powerpoint/2010/main" val="39527379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2332" y="463639"/>
            <a:ext cx="9144000" cy="1011462"/>
          </a:xfrm>
        </p:spPr>
        <p:txBody>
          <a:bodyPr>
            <a:normAutofit/>
          </a:bodyPr>
          <a:lstStyle/>
          <a:p>
            <a:r>
              <a:rPr lang="en-US" sz="4400" b="1" dirty="0" smtClean="0"/>
              <a:t>“Junk DNA”</a:t>
            </a:r>
            <a:endParaRPr lang="en-US" sz="4400" b="1" dirty="0"/>
          </a:p>
        </p:txBody>
      </p:sp>
      <p:sp>
        <p:nvSpPr>
          <p:cNvPr id="3" name="Subtitle 2"/>
          <p:cNvSpPr>
            <a:spLocks noGrp="1"/>
          </p:cNvSpPr>
          <p:nvPr>
            <p:ph type="subTitle" idx="1"/>
          </p:nvPr>
        </p:nvSpPr>
        <p:spPr>
          <a:xfrm>
            <a:off x="1073240" y="1551876"/>
            <a:ext cx="9144000" cy="4447257"/>
          </a:xfrm>
        </p:spPr>
        <p:txBody>
          <a:bodyPr>
            <a:noAutofit/>
          </a:bodyPr>
          <a:lstStyle/>
          <a:p>
            <a:pPr marL="571500" indent="-571500" algn="just">
              <a:buFont typeface="Wingdings" panose="05000000000000000000" pitchFamily="2" charset="2"/>
              <a:buChar char="Ø"/>
            </a:pPr>
            <a:r>
              <a:rPr lang="en-US" sz="3600" b="1" cap="none" dirty="0">
                <a:solidFill>
                  <a:schemeClr val="tx1"/>
                </a:solidFill>
                <a:latin typeface="Calibri Light" panose="020F0302020204030204" pitchFamily="34" charset="0"/>
              </a:rPr>
              <a:t>H</a:t>
            </a:r>
            <a:r>
              <a:rPr lang="en-US" sz="3600" b="1" cap="none" dirty="0" smtClean="0">
                <a:solidFill>
                  <a:schemeClr val="tx1"/>
                </a:solidFill>
                <a:latin typeface="Calibri Light" panose="020F0302020204030204" pitchFamily="34" charset="0"/>
              </a:rPr>
              <a:t>umans are estimated to have approximately 20,000 protein-coding genes which account for only about 1.5% of DNA in the human genome. The primary goal of the encode project is to determine the role of the remaining component of the genome, much of which was traditionally regarded as "junk" (i.e. DNA that is not [used to make protein]).</a:t>
            </a:r>
          </a:p>
        </p:txBody>
      </p:sp>
    </p:spTree>
    <p:extLst>
      <p:ext uri="{BB962C8B-B14F-4D97-AF65-F5344CB8AC3E}">
        <p14:creationId xmlns:p14="http://schemas.microsoft.com/office/powerpoint/2010/main" val="41035605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2409" y="152400"/>
            <a:ext cx="9924245" cy="838200"/>
          </a:xfrm>
        </p:spPr>
        <p:txBody>
          <a:bodyPr/>
          <a:lstStyle/>
          <a:p>
            <a:r>
              <a:rPr lang="en-US" sz="4400" b="1" dirty="0" smtClean="0"/>
              <a:t>Richard Dawkins on “Junk DNA”</a:t>
            </a:r>
            <a:endParaRPr lang="en-US" sz="4400" b="1" dirty="0"/>
          </a:p>
        </p:txBody>
      </p:sp>
      <p:sp>
        <p:nvSpPr>
          <p:cNvPr id="3" name="Content Placeholder 2"/>
          <p:cNvSpPr>
            <a:spLocks noGrp="1"/>
          </p:cNvSpPr>
          <p:nvPr>
            <p:ph idx="1"/>
          </p:nvPr>
        </p:nvSpPr>
        <p:spPr>
          <a:xfrm>
            <a:off x="515155" y="823179"/>
            <a:ext cx="10934163" cy="5715000"/>
          </a:xfrm>
        </p:spPr>
        <p:txBody>
          <a:bodyPr>
            <a:noAutofit/>
          </a:bodyPr>
          <a:lstStyle/>
          <a:p>
            <a:pPr algn="just">
              <a:lnSpc>
                <a:spcPct val="100000"/>
              </a:lnSpc>
              <a:spcBef>
                <a:spcPts val="1200"/>
              </a:spcBef>
              <a:buFont typeface="Wingdings" panose="05000000000000000000" pitchFamily="2" charset="2"/>
              <a:buChar char="Ø"/>
            </a:pPr>
            <a:r>
              <a:rPr lang="en-US" sz="2700" b="1" dirty="0" smtClean="0">
                <a:latin typeface="Calibri Light" panose="020F0302020204030204" pitchFamily="34" charset="0"/>
              </a:rPr>
              <a:t>Before ENCODE</a:t>
            </a:r>
            <a:r>
              <a:rPr lang="en-US" sz="2700" b="1" dirty="0">
                <a:latin typeface="Calibri Light" panose="020F0302020204030204" pitchFamily="34" charset="0"/>
              </a:rPr>
              <a:t>: </a:t>
            </a:r>
            <a:r>
              <a:rPr lang="en-US" sz="2700" b="1" dirty="0" smtClean="0">
                <a:latin typeface="Calibri Light" panose="020F0302020204030204" pitchFamily="34" charset="0"/>
              </a:rPr>
              <a:t>“</a:t>
            </a:r>
            <a:r>
              <a:rPr lang="en-US" sz="2700" b="1" dirty="0" err="1" smtClean="0">
                <a:latin typeface="Calibri Light" panose="020F0302020204030204" pitchFamily="34" charset="0"/>
              </a:rPr>
              <a:t>Pseudogenes</a:t>
            </a:r>
            <a:r>
              <a:rPr lang="en-US" sz="2700" b="1" dirty="0" smtClean="0">
                <a:latin typeface="Calibri Light" panose="020F0302020204030204" pitchFamily="34" charset="0"/>
              </a:rPr>
              <a:t> are </a:t>
            </a:r>
            <a:r>
              <a:rPr lang="en-US" sz="2700" b="1" dirty="0">
                <a:latin typeface="Calibri Light" panose="020F0302020204030204" pitchFamily="34" charset="0"/>
              </a:rPr>
              <a:t>genes that once did something useful but have now been sidelined and are never transcribed or translated. They might as well not exist, as far as the animal's welfare is concerned. But as far as the scientist is concerned they very much exist, and they are  exactly what we need for an evolutionary clock. .. . . What </a:t>
            </a:r>
            <a:r>
              <a:rPr lang="en-US" sz="2700" b="1" dirty="0" err="1">
                <a:latin typeface="Calibri Light" panose="020F0302020204030204" pitchFamily="34" charset="0"/>
              </a:rPr>
              <a:t>pseudogenes</a:t>
            </a:r>
            <a:r>
              <a:rPr lang="en-US" sz="2700" b="1" dirty="0">
                <a:latin typeface="Calibri Light" panose="020F0302020204030204" pitchFamily="34" charset="0"/>
              </a:rPr>
              <a:t> are useful for is embarrassing creationists. It stretches even their creative ingenuity to make up a convincing reason why an intelligent designer should have created a </a:t>
            </a:r>
            <a:r>
              <a:rPr lang="en-US" sz="2700" b="1" dirty="0" err="1">
                <a:latin typeface="Calibri Light" panose="020F0302020204030204" pitchFamily="34" charset="0"/>
              </a:rPr>
              <a:t>pseudogene</a:t>
            </a:r>
            <a:r>
              <a:rPr lang="en-US" sz="2700" b="1" dirty="0">
                <a:latin typeface="Calibri Light" panose="020F0302020204030204" pitchFamily="34" charset="0"/>
              </a:rPr>
              <a:t> --a gene that does absolutely nothing and gives every appearance of being a superannuated version of a gene that used to do something, unless he was deliberately setting out to fool us."</a:t>
            </a:r>
            <a:br>
              <a:rPr lang="en-US" sz="2700" b="1" dirty="0">
                <a:latin typeface="Calibri Light" panose="020F0302020204030204" pitchFamily="34" charset="0"/>
              </a:rPr>
            </a:br>
            <a:r>
              <a:rPr lang="en-US" sz="2700" b="1" dirty="0" smtClean="0">
                <a:latin typeface="Calibri Light" panose="020F0302020204030204" pitchFamily="34" charset="0"/>
              </a:rPr>
              <a:t>Dawkins </a:t>
            </a:r>
            <a:r>
              <a:rPr lang="en-US" sz="2700" b="1" dirty="0">
                <a:latin typeface="Calibri Light" panose="020F0302020204030204" pitchFamily="34" charset="0"/>
              </a:rPr>
              <a:t>then continues</a:t>
            </a:r>
            <a:r>
              <a:rPr lang="en-US" sz="2700" b="1" dirty="0" smtClean="0">
                <a:latin typeface="Calibri Light" panose="020F0302020204030204" pitchFamily="34" charset="0"/>
              </a:rPr>
              <a:t>:</a:t>
            </a:r>
            <a:r>
              <a:rPr lang="en-US" sz="2700" b="1" dirty="0">
                <a:latin typeface="Calibri Light" panose="020F0302020204030204" pitchFamily="34" charset="0"/>
              </a:rPr>
              <a:t> "Leaving </a:t>
            </a:r>
            <a:r>
              <a:rPr lang="en-US" sz="2700" b="1" dirty="0" err="1">
                <a:latin typeface="Calibri Light" panose="020F0302020204030204" pitchFamily="34" charset="0"/>
              </a:rPr>
              <a:t>pseudogenes</a:t>
            </a:r>
            <a:r>
              <a:rPr lang="en-US" sz="2700" b="1" dirty="0">
                <a:latin typeface="Calibri Light" panose="020F0302020204030204" pitchFamily="34" charset="0"/>
              </a:rPr>
              <a:t> aside, it is a remarkable fact that the greater part (95 percent in the case of humans) of the genome might as well not be there, for all the difference it makes</a:t>
            </a:r>
            <a:r>
              <a:rPr lang="en-US" sz="2700" b="1" dirty="0" smtClean="0">
                <a:latin typeface="Calibri Light" panose="020F0302020204030204" pitchFamily="34" charset="0"/>
              </a:rPr>
              <a:t>."</a:t>
            </a:r>
            <a:r>
              <a:rPr lang="en-US" sz="2700" b="1" dirty="0">
                <a:latin typeface="Calibri Light" panose="020F0302020204030204" pitchFamily="34" charset="0"/>
              </a:rPr>
              <a:t> </a:t>
            </a:r>
            <a:r>
              <a:rPr lang="en-US" sz="2700" b="1" dirty="0" smtClean="0">
                <a:latin typeface="Calibri Light" panose="020F0302020204030204" pitchFamily="34" charset="0"/>
              </a:rPr>
              <a:t>The </a:t>
            </a:r>
            <a:r>
              <a:rPr lang="en-US" sz="2700" b="1" dirty="0">
                <a:latin typeface="Calibri Light" panose="020F0302020204030204" pitchFamily="34" charset="0"/>
              </a:rPr>
              <a:t>Greatest Show on Earth, 2009, pp </a:t>
            </a:r>
            <a:r>
              <a:rPr lang="en-US" sz="2700" b="1" dirty="0" smtClean="0">
                <a:latin typeface="Calibri Light" panose="020F0302020204030204" pitchFamily="34" charset="0"/>
              </a:rPr>
              <a:t>332-333. </a:t>
            </a:r>
          </a:p>
        </p:txBody>
      </p:sp>
    </p:spTree>
    <p:extLst>
      <p:ext uri="{BB962C8B-B14F-4D97-AF65-F5344CB8AC3E}">
        <p14:creationId xmlns:p14="http://schemas.microsoft.com/office/powerpoint/2010/main" val="15078001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2332" y="6439"/>
            <a:ext cx="9144000" cy="1011462"/>
          </a:xfrm>
        </p:spPr>
        <p:txBody>
          <a:bodyPr>
            <a:normAutofit/>
          </a:bodyPr>
          <a:lstStyle/>
          <a:p>
            <a:r>
              <a:rPr lang="en-US" sz="4400" b="1" dirty="0" smtClean="0"/>
              <a:t>“Junk DNA”</a:t>
            </a:r>
            <a:endParaRPr lang="en-US" sz="4400" b="1" dirty="0"/>
          </a:p>
        </p:txBody>
      </p:sp>
      <p:sp>
        <p:nvSpPr>
          <p:cNvPr id="3" name="Subtitle 2"/>
          <p:cNvSpPr>
            <a:spLocks noGrp="1"/>
          </p:cNvSpPr>
          <p:nvPr>
            <p:ph type="subTitle" idx="1"/>
          </p:nvPr>
        </p:nvSpPr>
        <p:spPr>
          <a:xfrm>
            <a:off x="1060360" y="1040265"/>
            <a:ext cx="10324563" cy="5245746"/>
          </a:xfrm>
        </p:spPr>
        <p:txBody>
          <a:bodyPr>
            <a:noAutofit/>
          </a:bodyPr>
          <a:lstStyle/>
          <a:p>
            <a:pPr marL="571500" indent="-571500" algn="just">
              <a:lnSpc>
                <a:spcPct val="120000"/>
              </a:lnSpc>
              <a:buFont typeface="Wingdings" panose="05000000000000000000" pitchFamily="2" charset="2"/>
              <a:buChar char="Ø"/>
            </a:pPr>
            <a:r>
              <a:rPr lang="en-US" sz="2700" b="1" cap="none" dirty="0" smtClean="0">
                <a:solidFill>
                  <a:schemeClr val="tx1"/>
                </a:solidFill>
                <a:latin typeface="Calibri Light" panose="020F0302020204030204" pitchFamily="34" charset="0"/>
              </a:rPr>
              <a:t>The encyclopedia of DNA elements (ENCODE) is a public research project launched by the US national human genome research institute (NHGRI) in </a:t>
            </a:r>
            <a:r>
              <a:rPr lang="en-US" sz="2700" b="1" cap="none" dirty="0">
                <a:solidFill>
                  <a:schemeClr val="tx1"/>
                </a:solidFill>
                <a:latin typeface="Calibri Light" panose="020F0302020204030204" pitchFamily="34" charset="0"/>
              </a:rPr>
              <a:t>S</a:t>
            </a:r>
            <a:r>
              <a:rPr lang="en-US" sz="2700" b="1" cap="none" dirty="0" smtClean="0">
                <a:solidFill>
                  <a:schemeClr val="tx1"/>
                </a:solidFill>
                <a:latin typeface="Calibri Light" panose="020F0302020204030204" pitchFamily="34" charset="0"/>
              </a:rPr>
              <a:t>eptember 2003, (including over 400 scientists).  One main accomplishment described by the ENCODE consortium has been that 80% of the human genome is now "associated with at least one biochemical function.” (2012) Much of this functional non-coding DNA is involved in the regulation of the expression of coding genes.</a:t>
            </a:r>
            <a:r>
              <a:rPr lang="en-US" sz="2700" b="1" cap="none" baseline="30000" dirty="0" smtClean="0">
                <a:solidFill>
                  <a:schemeClr val="tx1"/>
                </a:solidFill>
                <a:latin typeface="Calibri Light" panose="020F0302020204030204" pitchFamily="34" charset="0"/>
              </a:rPr>
              <a:t> </a:t>
            </a:r>
            <a:r>
              <a:rPr lang="en-US" sz="2700" b="1" cap="none" dirty="0" smtClean="0">
                <a:solidFill>
                  <a:schemeClr val="tx1"/>
                </a:solidFill>
                <a:latin typeface="Calibri Light" panose="020F0302020204030204" pitchFamily="34" charset="0"/>
              </a:rPr>
              <a:t>furthermore the expression of each coding gene is controlled by multiple regulatory sites located both near and distant from the gene. these results demonstrate that gene regulation is far more complex than was previously believed.</a:t>
            </a:r>
            <a:endParaRPr lang="en-US" sz="2700" b="1" cap="none" dirty="0">
              <a:solidFill>
                <a:schemeClr val="tx1"/>
              </a:solidFill>
              <a:latin typeface="Calibri Light" panose="020F0302020204030204" pitchFamily="34" charset="0"/>
            </a:endParaRPr>
          </a:p>
        </p:txBody>
      </p:sp>
    </p:spTree>
    <p:extLst>
      <p:ext uri="{BB962C8B-B14F-4D97-AF65-F5344CB8AC3E}">
        <p14:creationId xmlns:p14="http://schemas.microsoft.com/office/powerpoint/2010/main" val="38046884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1170" y="509596"/>
            <a:ext cx="8686800" cy="838200"/>
          </a:xfrm>
        </p:spPr>
        <p:txBody>
          <a:bodyPr/>
          <a:lstStyle/>
          <a:p>
            <a:r>
              <a:rPr lang="en-US" b="1" dirty="0" smtClean="0"/>
              <a:t>Richard Dawkins on “Junk DNA”</a:t>
            </a:r>
            <a:endParaRPr lang="en-US" b="1" dirty="0"/>
          </a:p>
        </p:txBody>
      </p:sp>
      <p:sp>
        <p:nvSpPr>
          <p:cNvPr id="3" name="Content Placeholder 2"/>
          <p:cNvSpPr>
            <a:spLocks noGrp="1"/>
          </p:cNvSpPr>
          <p:nvPr>
            <p:ph idx="1"/>
          </p:nvPr>
        </p:nvSpPr>
        <p:spPr>
          <a:xfrm>
            <a:off x="1447800" y="1917703"/>
            <a:ext cx="8991600" cy="2954335"/>
          </a:xfrm>
        </p:spPr>
        <p:txBody>
          <a:bodyPr>
            <a:normAutofit/>
          </a:bodyPr>
          <a:lstStyle/>
          <a:p>
            <a:pPr algn="just">
              <a:buFont typeface="Wingdings" panose="05000000000000000000" pitchFamily="2" charset="2"/>
              <a:buChar char="Ø"/>
            </a:pPr>
            <a:r>
              <a:rPr lang="en-US" sz="2800" b="1" dirty="0" smtClean="0">
                <a:latin typeface="Calibri Light" panose="020F0302020204030204" pitchFamily="34" charset="0"/>
              </a:rPr>
              <a:t>After ENCODE: "I know there are some creationists who have jumped on it because they think it is awkward for Darwinism. Quite the contrary, of course. It is exactly what a Darwinist would hope for -- is to find usefulness in the living world.“ </a:t>
            </a:r>
            <a:endParaRPr lang="en-US" sz="2800" b="1" dirty="0">
              <a:latin typeface="Calibri Light" panose="020F0302020204030204" pitchFamily="34" charset="0"/>
            </a:endParaRPr>
          </a:p>
        </p:txBody>
      </p:sp>
    </p:spTree>
    <p:extLst>
      <p:ext uri="{BB962C8B-B14F-4D97-AF65-F5344CB8AC3E}">
        <p14:creationId xmlns:p14="http://schemas.microsoft.com/office/powerpoint/2010/main" val="15431172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800" y="533400"/>
            <a:ext cx="10147300" cy="838200"/>
          </a:xfrm>
        </p:spPr>
        <p:txBody>
          <a:bodyPr>
            <a:normAutofit fontScale="90000"/>
          </a:bodyPr>
          <a:lstStyle/>
          <a:p>
            <a:r>
              <a:rPr lang="en-US" b="1" dirty="0" smtClean="0"/>
              <a:t/>
            </a:r>
            <a:br>
              <a:rPr lang="en-US" b="1" dirty="0" smtClean="0"/>
            </a:br>
            <a:r>
              <a:rPr lang="en-US" b="1" dirty="0" smtClean="0"/>
              <a:t>“</a:t>
            </a:r>
            <a:r>
              <a:rPr lang="en-US" b="1" dirty="0" err="1" smtClean="0"/>
              <a:t>Pseudogenes</a:t>
            </a:r>
            <a:r>
              <a:rPr lang="en-US" b="1" dirty="0" smtClean="0"/>
              <a:t> are not pseudo any more”</a:t>
            </a:r>
            <a:endParaRPr lang="en-US" b="1" dirty="0"/>
          </a:p>
        </p:txBody>
      </p:sp>
      <p:sp>
        <p:nvSpPr>
          <p:cNvPr id="4" name="Content Placeholder 3"/>
          <p:cNvSpPr>
            <a:spLocks noGrp="1"/>
          </p:cNvSpPr>
          <p:nvPr>
            <p:ph idx="1"/>
          </p:nvPr>
        </p:nvSpPr>
        <p:spPr>
          <a:xfrm>
            <a:off x="1231900" y="2133601"/>
            <a:ext cx="8928100" cy="4525963"/>
          </a:xfrm>
        </p:spPr>
        <p:txBody>
          <a:bodyPr>
            <a:normAutofit/>
          </a:bodyPr>
          <a:lstStyle/>
          <a:p>
            <a:pPr marL="0" indent="0" algn="just">
              <a:buNone/>
            </a:pPr>
            <a:r>
              <a:rPr lang="en-US" sz="2700" b="1" dirty="0" smtClean="0">
                <a:latin typeface="Calibri Light" panose="020F0302020204030204" pitchFamily="34" charset="0"/>
              </a:rPr>
              <a:t>“The </a:t>
            </a:r>
            <a:r>
              <a:rPr lang="en-US" sz="2700" b="1" dirty="0">
                <a:latin typeface="Calibri Light" panose="020F0302020204030204" pitchFamily="34" charset="0"/>
              </a:rPr>
              <a:t>study of functional </a:t>
            </a:r>
            <a:r>
              <a:rPr lang="en-US" sz="2700" b="1" dirty="0" err="1">
                <a:latin typeface="Calibri Light" panose="020F0302020204030204" pitchFamily="34" charset="0"/>
              </a:rPr>
              <a:t>pseudogenes</a:t>
            </a:r>
            <a:r>
              <a:rPr lang="en-US" sz="2700" b="1" dirty="0">
                <a:latin typeface="Calibri Light" panose="020F0302020204030204" pitchFamily="34" charset="0"/>
              </a:rPr>
              <a:t> </a:t>
            </a:r>
            <a:r>
              <a:rPr lang="en-US" sz="2700" b="1" dirty="0" smtClean="0">
                <a:latin typeface="Calibri Light" panose="020F0302020204030204" pitchFamily="34" charset="0"/>
              </a:rPr>
              <a:t>is just </a:t>
            </a:r>
            <a:r>
              <a:rPr lang="en-US" sz="2700" b="1" dirty="0">
                <a:latin typeface="Calibri Light" panose="020F0302020204030204" pitchFamily="34" charset="0"/>
              </a:rPr>
              <a:t>at the beginning. There remain </a:t>
            </a:r>
            <a:r>
              <a:rPr lang="en-US" sz="2700" b="1" dirty="0" smtClean="0">
                <a:latin typeface="Calibri Light" panose="020F0302020204030204" pitchFamily="34" charset="0"/>
              </a:rPr>
              <a:t>many questions </a:t>
            </a:r>
            <a:r>
              <a:rPr lang="en-US" sz="2700" b="1" dirty="0">
                <a:latin typeface="Calibri Light" panose="020F0302020204030204" pitchFamily="34" charset="0"/>
              </a:rPr>
              <a:t>to be addressed, such as </a:t>
            </a:r>
            <a:r>
              <a:rPr lang="en-US" sz="2700" b="1" dirty="0" smtClean="0">
                <a:latin typeface="Calibri Light" panose="020F0302020204030204" pitchFamily="34" charset="0"/>
              </a:rPr>
              <a:t>the regulatory </a:t>
            </a:r>
            <a:r>
              <a:rPr lang="en-US" sz="2700" b="1" dirty="0">
                <a:latin typeface="Calibri Light" panose="020F0302020204030204" pitchFamily="34" charset="0"/>
              </a:rPr>
              <a:t>elements controlling the cell </a:t>
            </a:r>
            <a:r>
              <a:rPr lang="en-US" sz="2700" b="1" dirty="0" smtClean="0">
                <a:latin typeface="Calibri Light" panose="020F0302020204030204" pitchFamily="34" charset="0"/>
              </a:rPr>
              <a:t>or tissue </a:t>
            </a:r>
            <a:r>
              <a:rPr lang="en-US" sz="2700" b="1" dirty="0">
                <a:latin typeface="Calibri Light" panose="020F0302020204030204" pitchFamily="34" charset="0"/>
              </a:rPr>
              <a:t>specific expression of </a:t>
            </a:r>
            <a:r>
              <a:rPr lang="en-US" sz="2700" b="1" dirty="0" err="1" smtClean="0">
                <a:latin typeface="Calibri Light" panose="020F0302020204030204" pitchFamily="34" charset="0"/>
              </a:rPr>
              <a:t>pseudogenes</a:t>
            </a:r>
            <a:r>
              <a:rPr lang="en-US" sz="2700" b="1" dirty="0" smtClean="0">
                <a:latin typeface="Calibri Light" panose="020F0302020204030204" pitchFamily="34" charset="0"/>
              </a:rPr>
              <a:t>. But</a:t>
            </a:r>
            <a:r>
              <a:rPr lang="en-US" sz="2700" b="1" dirty="0">
                <a:latin typeface="Calibri Light" panose="020F0302020204030204" pitchFamily="34" charset="0"/>
              </a:rPr>
              <a:t>, definitely, the so-called </a:t>
            </a:r>
            <a:r>
              <a:rPr lang="en-US" sz="2700" b="1" dirty="0" err="1" smtClean="0">
                <a:latin typeface="Calibri Light" panose="020F0302020204030204" pitchFamily="34" charset="0"/>
              </a:rPr>
              <a:t>pseudogenes</a:t>
            </a:r>
            <a:r>
              <a:rPr lang="en-US" sz="2700" b="1" dirty="0">
                <a:latin typeface="Calibri Light" panose="020F0302020204030204" pitchFamily="34" charset="0"/>
              </a:rPr>
              <a:t> </a:t>
            </a:r>
            <a:r>
              <a:rPr lang="en-US" sz="2700" b="1" dirty="0" smtClean="0">
                <a:latin typeface="Calibri Light" panose="020F0302020204030204" pitchFamily="34" charset="0"/>
              </a:rPr>
              <a:t>are really functional, not to be considered any more as just “junk” or “fossil” DNA. Surely, many functional </a:t>
            </a:r>
            <a:r>
              <a:rPr lang="en-US" sz="2700" b="1" dirty="0" err="1" smtClean="0">
                <a:latin typeface="Calibri Light" panose="020F0302020204030204" pitchFamily="34" charset="0"/>
              </a:rPr>
              <a:t>pseudogenes</a:t>
            </a:r>
            <a:r>
              <a:rPr lang="en-US" sz="2700" b="1" dirty="0" smtClean="0">
                <a:latin typeface="Calibri Light" panose="020F0302020204030204" pitchFamily="34" charset="0"/>
              </a:rPr>
              <a:t> and novel regulatory mechanisms remain to be discovered and explored in diverse organisms.” </a:t>
            </a:r>
          </a:p>
          <a:p>
            <a:pPr marL="0" indent="0" algn="just">
              <a:buNone/>
            </a:pPr>
            <a:r>
              <a:rPr lang="en-US" sz="2700" b="1" dirty="0" smtClean="0">
                <a:latin typeface="Calibri Light" panose="020F0302020204030204" pitchFamily="34" charset="0"/>
              </a:rPr>
              <a:t>Wen </a:t>
            </a:r>
            <a:r>
              <a:rPr lang="en-US" sz="2700" b="1" dirty="0">
                <a:latin typeface="Calibri Light" panose="020F0302020204030204" pitchFamily="34" charset="0"/>
              </a:rPr>
              <a:t>et al, RNA Biology 9:27-32. Jan 2012</a:t>
            </a:r>
            <a:endParaRPr lang="en-US" sz="2700" b="1" dirty="0">
              <a:solidFill>
                <a:schemeClr val="accent4">
                  <a:lumMod val="50000"/>
                </a:schemeClr>
              </a:solidFill>
              <a:latin typeface="Calibri Light" panose="020F0302020204030204" pitchFamily="34" charset="0"/>
            </a:endParaRPr>
          </a:p>
        </p:txBody>
      </p:sp>
    </p:spTree>
    <p:extLst>
      <p:ext uri="{BB962C8B-B14F-4D97-AF65-F5344CB8AC3E}">
        <p14:creationId xmlns:p14="http://schemas.microsoft.com/office/powerpoint/2010/main" val="25492702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10243" y="504369"/>
            <a:ext cx="11446328" cy="838200"/>
          </a:xfrm>
        </p:spPr>
        <p:txBody>
          <a:bodyPr>
            <a:noAutofit/>
          </a:bodyPr>
          <a:lstStyle/>
          <a:p>
            <a:pPr eaLnBrk="1" hangingPunct="1"/>
            <a:r>
              <a:rPr lang="en-US" sz="3800" b="1" dirty="0"/>
              <a:t/>
            </a:r>
            <a:br>
              <a:rPr lang="en-US" sz="3800" b="1" dirty="0"/>
            </a:br>
            <a:r>
              <a:rPr lang="en-US" sz="3800" b="1" dirty="0"/>
              <a:t>There Are Issues That Challenge the concept of a fiat creation</a:t>
            </a:r>
          </a:p>
        </p:txBody>
      </p:sp>
      <p:sp>
        <p:nvSpPr>
          <p:cNvPr id="6147" name="Rectangle 3"/>
          <p:cNvSpPr>
            <a:spLocks noGrp="1" noChangeArrowheads="1"/>
          </p:cNvSpPr>
          <p:nvPr>
            <p:ph idx="1"/>
          </p:nvPr>
        </p:nvSpPr>
        <p:spPr>
          <a:xfrm>
            <a:off x="3175002" y="2481261"/>
            <a:ext cx="8382000" cy="4525963"/>
          </a:xfrm>
        </p:spPr>
        <p:txBody>
          <a:bodyPr/>
          <a:lstStyle/>
          <a:p>
            <a:pPr eaLnBrk="1" hangingPunct="1">
              <a:buFont typeface="Wingdings" panose="05000000000000000000" pitchFamily="2" charset="2"/>
              <a:buChar char="Ø"/>
            </a:pPr>
            <a:r>
              <a:rPr lang="en-US" sz="3600" b="1" dirty="0">
                <a:latin typeface="Calibri Light" panose="020F0302020204030204" pitchFamily="34" charset="0"/>
              </a:rPr>
              <a:t>Radiometric dating</a:t>
            </a:r>
          </a:p>
          <a:p>
            <a:pPr eaLnBrk="1" hangingPunct="1">
              <a:buFont typeface="Wingdings" panose="05000000000000000000" pitchFamily="2" charset="2"/>
              <a:buChar char="Ø"/>
            </a:pPr>
            <a:r>
              <a:rPr lang="en-US" sz="3600" b="1" dirty="0">
                <a:latin typeface="Calibri Light" panose="020F0302020204030204" pitchFamily="34" charset="0"/>
              </a:rPr>
              <a:t>Other dating methods</a:t>
            </a:r>
          </a:p>
          <a:p>
            <a:pPr eaLnBrk="1" hangingPunct="1">
              <a:buFont typeface="Wingdings" panose="05000000000000000000" pitchFamily="2" charset="2"/>
              <a:buChar char="Ø"/>
            </a:pPr>
            <a:r>
              <a:rPr lang="en-US" sz="3600" b="1" dirty="0">
                <a:latin typeface="Calibri Light" panose="020F0302020204030204" pitchFamily="34" charset="0"/>
              </a:rPr>
              <a:t>Fossil record</a:t>
            </a:r>
          </a:p>
          <a:p>
            <a:pPr lvl="1" eaLnBrk="1" hangingPunct="1">
              <a:buFont typeface="Wingdings" panose="05000000000000000000" pitchFamily="2" charset="2"/>
              <a:buChar char="Ø"/>
            </a:pPr>
            <a:r>
              <a:rPr lang="en-US" sz="3200" b="1" dirty="0">
                <a:latin typeface="Calibri Light" panose="020F0302020204030204" pitchFamily="34" charset="0"/>
              </a:rPr>
              <a:t>Orderly fossil record</a:t>
            </a:r>
          </a:p>
          <a:p>
            <a:pPr lvl="1" eaLnBrk="1" hangingPunct="1">
              <a:buFont typeface="Wingdings" panose="05000000000000000000" pitchFamily="2" charset="2"/>
              <a:buChar char="Ø"/>
            </a:pPr>
            <a:r>
              <a:rPr lang="en-US" sz="3200" b="1" dirty="0">
                <a:latin typeface="Calibri Light" panose="020F0302020204030204" pitchFamily="34" charset="0"/>
              </a:rPr>
              <a:t>Hominid record</a:t>
            </a:r>
          </a:p>
          <a:p>
            <a:pPr lvl="1" eaLnBrk="1" hangingPunct="1">
              <a:buFont typeface="Wingdings" panose="05000000000000000000" pitchFamily="2" charset="2"/>
              <a:buChar char="Ø"/>
            </a:pPr>
            <a:r>
              <a:rPr lang="en-US" sz="3200" b="1" dirty="0">
                <a:latin typeface="Calibri Light" panose="020F0302020204030204" pitchFamily="34" charset="0"/>
              </a:rPr>
              <a:t>Etc.</a:t>
            </a:r>
          </a:p>
          <a:p>
            <a:pPr eaLnBrk="1" hangingPunct="1">
              <a:buFont typeface="Wingdings" panose="05000000000000000000" pitchFamily="2" charset="2"/>
              <a:buChar char="Ø"/>
            </a:pPr>
            <a:endParaRPr lang="en-US" sz="3600" b="1" dirty="0">
              <a:solidFill>
                <a:srgbClr val="FFFF00"/>
              </a:solidFill>
              <a:latin typeface="Calibri Light" panose="020F0302020204030204" pitchFamily="34" charset="0"/>
            </a:endParaRPr>
          </a:p>
          <a:p>
            <a:pPr eaLnBrk="1" hangingPunct="1">
              <a:buFont typeface="Wingdings" panose="05000000000000000000" pitchFamily="2" charset="2"/>
              <a:buChar char="Ø"/>
            </a:pPr>
            <a:endParaRPr lang="en-US" b="1" dirty="0" smtClean="0">
              <a:solidFill>
                <a:srgbClr val="FFFF00"/>
              </a:solidFill>
              <a:latin typeface="Calibri Light" panose="020F0302020204030204" pitchFamily="34" charset="0"/>
            </a:endParaRPr>
          </a:p>
          <a:p>
            <a:pPr eaLnBrk="1" hangingPunct="1">
              <a:buFont typeface="Wingdings" panose="05000000000000000000" pitchFamily="2" charset="2"/>
              <a:buChar char="Ø"/>
            </a:pPr>
            <a:endParaRPr lang="en-US" b="1" dirty="0" smtClean="0">
              <a:solidFill>
                <a:srgbClr val="FFFF00"/>
              </a:solidFill>
              <a:latin typeface="Calibri Light" panose="020F0302020204030204" pitchFamily="34" charset="0"/>
            </a:endParaRPr>
          </a:p>
        </p:txBody>
      </p:sp>
    </p:spTree>
    <p:extLst>
      <p:ext uri="{BB962C8B-B14F-4D97-AF65-F5344CB8AC3E}">
        <p14:creationId xmlns:p14="http://schemas.microsoft.com/office/powerpoint/2010/main" val="26781807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 y="-152400"/>
            <a:ext cx="11756571" cy="838200"/>
          </a:xfrm>
        </p:spPr>
        <p:txBody>
          <a:bodyPr>
            <a:noAutofit/>
          </a:bodyPr>
          <a:lstStyle/>
          <a:p>
            <a:pPr eaLnBrk="1" hangingPunct="1"/>
            <a:r>
              <a:rPr lang="en-US" sz="3800" b="1" dirty="0"/>
              <a:t> </a:t>
            </a:r>
            <a:br>
              <a:rPr lang="en-US" sz="3800" b="1" dirty="0"/>
            </a:br>
            <a:r>
              <a:rPr lang="en-US" sz="3800" b="1" dirty="0"/>
              <a:t>There Are Issues That support the concept of a fiat creation</a:t>
            </a:r>
          </a:p>
        </p:txBody>
      </p:sp>
      <p:sp>
        <p:nvSpPr>
          <p:cNvPr id="7171" name="Rectangle 3"/>
          <p:cNvSpPr>
            <a:spLocks noGrp="1" noChangeArrowheads="1"/>
          </p:cNvSpPr>
          <p:nvPr>
            <p:ph idx="1"/>
          </p:nvPr>
        </p:nvSpPr>
        <p:spPr>
          <a:xfrm>
            <a:off x="3222170" y="1372673"/>
            <a:ext cx="8534400" cy="5334000"/>
          </a:xfrm>
        </p:spPr>
        <p:txBody>
          <a:bodyPr>
            <a:normAutofit/>
          </a:bodyPr>
          <a:lstStyle/>
          <a:p>
            <a:pPr eaLnBrk="1" hangingPunct="1">
              <a:buFont typeface="Wingdings" panose="05000000000000000000" pitchFamily="2" charset="2"/>
              <a:buChar char="Ø"/>
            </a:pPr>
            <a:r>
              <a:rPr lang="en-US" sz="3600" b="1" dirty="0">
                <a:latin typeface="Calibri Light" panose="020F0302020204030204" pitchFamily="34" charset="0"/>
              </a:rPr>
              <a:t>Origin of life</a:t>
            </a:r>
          </a:p>
          <a:p>
            <a:pPr eaLnBrk="1" hangingPunct="1">
              <a:buFont typeface="Wingdings" panose="05000000000000000000" pitchFamily="2" charset="2"/>
              <a:buChar char="Ø"/>
            </a:pPr>
            <a:r>
              <a:rPr lang="en-US" sz="3600" b="1" dirty="0">
                <a:latin typeface="Calibri Light" panose="020F0302020204030204" pitchFamily="34" charset="0"/>
              </a:rPr>
              <a:t>Fossil record</a:t>
            </a:r>
          </a:p>
          <a:p>
            <a:pPr lvl="1" eaLnBrk="1" hangingPunct="1">
              <a:buFont typeface="Wingdings" panose="05000000000000000000" pitchFamily="2" charset="2"/>
              <a:buChar char="Ø"/>
            </a:pPr>
            <a:r>
              <a:rPr lang="en-US" sz="3200" b="1" dirty="0">
                <a:latin typeface="Calibri Light" panose="020F0302020204030204" pitchFamily="34" charset="0"/>
              </a:rPr>
              <a:t>Sudden appearances</a:t>
            </a:r>
          </a:p>
          <a:p>
            <a:pPr lvl="1" eaLnBrk="1" hangingPunct="1">
              <a:buFont typeface="Wingdings" panose="05000000000000000000" pitchFamily="2" charset="2"/>
              <a:buChar char="Ø"/>
            </a:pPr>
            <a:r>
              <a:rPr lang="en-US" sz="3200" b="1" dirty="0">
                <a:latin typeface="Calibri Light" panose="020F0302020204030204" pitchFamily="34" charset="0"/>
              </a:rPr>
              <a:t>General absence of intermediate forms</a:t>
            </a:r>
          </a:p>
          <a:p>
            <a:pPr eaLnBrk="1" hangingPunct="1">
              <a:buFont typeface="Wingdings" panose="05000000000000000000" pitchFamily="2" charset="2"/>
              <a:buChar char="Ø"/>
            </a:pPr>
            <a:r>
              <a:rPr lang="en-US" sz="3600" b="1" dirty="0">
                <a:latin typeface="Calibri Light" panose="020F0302020204030204" pitchFamily="34" charset="0"/>
              </a:rPr>
              <a:t>Sedimentology and Catastrophism</a:t>
            </a:r>
          </a:p>
          <a:p>
            <a:pPr lvl="1">
              <a:buFont typeface="Wingdings" panose="05000000000000000000" pitchFamily="2" charset="2"/>
              <a:buChar char="Ø"/>
            </a:pPr>
            <a:r>
              <a:rPr lang="en-US" sz="3200" b="1" dirty="0">
                <a:latin typeface="Calibri Light" panose="020F0302020204030204" pitchFamily="34" charset="0"/>
              </a:rPr>
              <a:t>Evidence of extraordinary events.</a:t>
            </a:r>
          </a:p>
          <a:p>
            <a:pPr lvl="1">
              <a:buFont typeface="Wingdings" panose="05000000000000000000" pitchFamily="2" charset="2"/>
              <a:buChar char="Ø"/>
            </a:pPr>
            <a:r>
              <a:rPr lang="en-US" sz="3200" b="1" dirty="0">
                <a:latin typeface="Calibri Light" panose="020F0302020204030204" pitchFamily="34" charset="0"/>
              </a:rPr>
              <a:t>General lack of evidence for time.</a:t>
            </a:r>
          </a:p>
          <a:p>
            <a:pPr eaLnBrk="1" hangingPunct="1">
              <a:buFont typeface="Wingdings" panose="05000000000000000000" pitchFamily="2" charset="2"/>
              <a:buChar char="Ø"/>
            </a:pPr>
            <a:r>
              <a:rPr lang="en-US" sz="3600" b="1" dirty="0">
                <a:latin typeface="Calibri Light" panose="020F0302020204030204" pitchFamily="34" charset="0"/>
              </a:rPr>
              <a:t>Molecular biology</a:t>
            </a:r>
          </a:p>
        </p:txBody>
      </p:sp>
    </p:spTree>
    <p:extLst>
      <p:ext uri="{BB962C8B-B14F-4D97-AF65-F5344CB8AC3E}">
        <p14:creationId xmlns:p14="http://schemas.microsoft.com/office/powerpoint/2010/main" val="22548355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2"/>
          <p:cNvPicPr>
            <a:picLocks noChangeAspect="1" noChangeArrowheads="1"/>
          </p:cNvPicPr>
          <p:nvPr/>
        </p:nvPicPr>
        <p:blipFill>
          <a:blip r:embed="rId2" cstate="print"/>
          <a:srcRect/>
          <a:stretch>
            <a:fillRect/>
          </a:stretch>
        </p:blipFill>
        <p:spPr bwMode="auto">
          <a:xfrm>
            <a:off x="4581500" y="1147466"/>
            <a:ext cx="5315068" cy="5710535"/>
          </a:xfrm>
          <a:prstGeom prst="rect">
            <a:avLst/>
          </a:prstGeom>
          <a:noFill/>
          <a:ln w="9525">
            <a:noFill/>
            <a:miter lim="800000"/>
            <a:headEnd/>
            <a:tailEnd/>
          </a:ln>
        </p:spPr>
      </p:pic>
      <p:sp>
        <p:nvSpPr>
          <p:cNvPr id="8" name="TextBox 7"/>
          <p:cNvSpPr txBox="1"/>
          <p:nvPr/>
        </p:nvSpPr>
        <p:spPr>
          <a:xfrm>
            <a:off x="4876800" y="1103244"/>
            <a:ext cx="1577420" cy="523220"/>
          </a:xfrm>
          <a:prstGeom prst="rect">
            <a:avLst/>
          </a:prstGeom>
          <a:noFill/>
        </p:spPr>
        <p:txBody>
          <a:bodyPr wrap="none" rtlCol="0">
            <a:spAutoFit/>
          </a:bodyPr>
          <a:lstStyle/>
          <a:p>
            <a:r>
              <a:rPr lang="en-US" sz="2800" b="1" dirty="0">
                <a:solidFill>
                  <a:prstClr val="black"/>
                </a:solidFill>
                <a:latin typeface="Franklin Gothic Book"/>
              </a:rPr>
              <a:t>Evolution</a:t>
            </a:r>
          </a:p>
        </p:txBody>
      </p:sp>
      <p:sp>
        <p:nvSpPr>
          <p:cNvPr id="9" name="TextBox 8"/>
          <p:cNvSpPr txBox="1"/>
          <p:nvPr/>
        </p:nvSpPr>
        <p:spPr>
          <a:xfrm>
            <a:off x="8016883" y="1125015"/>
            <a:ext cx="1460656" cy="523220"/>
          </a:xfrm>
          <a:prstGeom prst="rect">
            <a:avLst/>
          </a:prstGeom>
          <a:noFill/>
        </p:spPr>
        <p:txBody>
          <a:bodyPr wrap="none" rtlCol="0">
            <a:spAutoFit/>
          </a:bodyPr>
          <a:lstStyle/>
          <a:p>
            <a:r>
              <a:rPr lang="en-US" sz="2800" b="1" dirty="0">
                <a:solidFill>
                  <a:prstClr val="black"/>
                </a:solidFill>
                <a:latin typeface="Franklin Gothic Book"/>
              </a:rPr>
              <a:t>Creation</a:t>
            </a:r>
          </a:p>
        </p:txBody>
      </p:sp>
      <p:sp>
        <p:nvSpPr>
          <p:cNvPr id="6" name="Rectangle 2"/>
          <p:cNvSpPr>
            <a:spLocks noGrp="1" noChangeArrowheads="1"/>
          </p:cNvSpPr>
          <p:nvPr>
            <p:ph type="title"/>
          </p:nvPr>
        </p:nvSpPr>
        <p:spPr>
          <a:xfrm>
            <a:off x="1300764" y="0"/>
            <a:ext cx="8176775" cy="838200"/>
          </a:xfrm>
        </p:spPr>
        <p:txBody>
          <a:bodyPr>
            <a:noAutofit/>
          </a:bodyPr>
          <a:lstStyle/>
          <a:p>
            <a:pPr eaLnBrk="1" hangingPunct="1"/>
            <a:r>
              <a:rPr lang="en-US" sz="3800" b="1" dirty="0"/>
              <a:t> </a:t>
            </a:r>
            <a:br>
              <a:rPr lang="en-US" sz="3800" b="1" dirty="0"/>
            </a:br>
            <a:r>
              <a:rPr lang="en-US" sz="3800" b="1" dirty="0" smtClean="0"/>
              <a:t>What Science Tells Us:</a:t>
            </a:r>
            <a:endParaRPr lang="en-US" sz="3800" b="1" dirty="0"/>
          </a:p>
        </p:txBody>
      </p:sp>
    </p:spTree>
    <p:extLst>
      <p:ext uri="{BB962C8B-B14F-4D97-AF65-F5344CB8AC3E}">
        <p14:creationId xmlns:p14="http://schemas.microsoft.com/office/powerpoint/2010/main" val="35540514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284</TotalTime>
  <Words>498</Words>
  <Application>Microsoft Office PowerPoint</Application>
  <PresentationFormat>Custom</PresentationFormat>
  <Paragraphs>54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“Junk DNA”</vt:lpstr>
      <vt:lpstr>Richard Dawkins on “Junk DNA”</vt:lpstr>
      <vt:lpstr>“Junk DNA”</vt:lpstr>
      <vt:lpstr>Richard Dawkins on “Junk DNA”</vt:lpstr>
      <vt:lpstr> “Pseudogenes are not pseudo any more”</vt:lpstr>
      <vt:lpstr> There Are Issues That Challenge the concept of a fiat creation</vt:lpstr>
      <vt:lpstr>  There Are Issues That support the concept of a fiat creation</vt:lpstr>
      <vt:lpstr>  What Science Tells Us:</vt:lpstr>
      <vt:lpstr>What we would like to  see: (?)</vt:lpstr>
      <vt:lpstr>…or this:</vt:lpstr>
      <vt:lpstr>What we See:</vt:lpstr>
      <vt:lpstr>Conclusion: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Phillips</dc:creator>
  <cp:lastModifiedBy>Art Chadwick</cp:lastModifiedBy>
  <cp:revision>23</cp:revision>
  <dcterms:created xsi:type="dcterms:W3CDTF">2014-08-15T00:34:44Z</dcterms:created>
  <dcterms:modified xsi:type="dcterms:W3CDTF">2017-07-07T14:15:51Z</dcterms:modified>
</cp:coreProperties>
</file>