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5" r:id="rId2"/>
    <p:sldMasterId id="2147483740" r:id="rId3"/>
    <p:sldMasterId id="2147483752" r:id="rId4"/>
  </p:sldMasterIdLst>
  <p:notesMasterIdLst>
    <p:notesMasterId r:id="rId132"/>
  </p:notesMasterIdLst>
  <p:sldIdLst>
    <p:sldId id="487" r:id="rId5"/>
    <p:sldId id="606" r:id="rId6"/>
    <p:sldId id="346" r:id="rId7"/>
    <p:sldId id="347" r:id="rId8"/>
    <p:sldId id="348" r:id="rId9"/>
    <p:sldId id="350" r:id="rId10"/>
    <p:sldId id="486" r:id="rId11"/>
    <p:sldId id="351" r:id="rId12"/>
    <p:sldId id="352" r:id="rId13"/>
    <p:sldId id="714" r:id="rId14"/>
    <p:sldId id="715" r:id="rId15"/>
    <p:sldId id="716" r:id="rId16"/>
    <p:sldId id="717" r:id="rId17"/>
    <p:sldId id="718" r:id="rId18"/>
    <p:sldId id="719" r:id="rId19"/>
    <p:sldId id="720" r:id="rId20"/>
    <p:sldId id="721" r:id="rId21"/>
    <p:sldId id="722" r:id="rId22"/>
    <p:sldId id="723" r:id="rId23"/>
    <p:sldId id="724" r:id="rId24"/>
    <p:sldId id="725" r:id="rId25"/>
    <p:sldId id="726" r:id="rId26"/>
    <p:sldId id="727" r:id="rId27"/>
    <p:sldId id="728" r:id="rId28"/>
    <p:sldId id="729" r:id="rId29"/>
    <p:sldId id="730" r:id="rId30"/>
    <p:sldId id="731" r:id="rId31"/>
    <p:sldId id="732" r:id="rId32"/>
    <p:sldId id="733" r:id="rId33"/>
    <p:sldId id="734" r:id="rId34"/>
    <p:sldId id="735" r:id="rId35"/>
    <p:sldId id="736" r:id="rId36"/>
    <p:sldId id="737" r:id="rId37"/>
    <p:sldId id="609" r:id="rId38"/>
    <p:sldId id="300" r:id="rId39"/>
    <p:sldId id="665" r:id="rId40"/>
    <p:sldId id="472" r:id="rId41"/>
    <p:sldId id="632" r:id="rId42"/>
    <p:sldId id="633" r:id="rId43"/>
    <p:sldId id="634" r:id="rId44"/>
    <p:sldId id="635" r:id="rId45"/>
    <p:sldId id="636" r:id="rId46"/>
    <p:sldId id="637" r:id="rId47"/>
    <p:sldId id="638" r:id="rId48"/>
    <p:sldId id="640" r:id="rId49"/>
    <p:sldId id="505" r:id="rId50"/>
    <p:sldId id="666" r:id="rId51"/>
    <p:sldId id="667" r:id="rId52"/>
    <p:sldId id="668" r:id="rId53"/>
    <p:sldId id="669" r:id="rId54"/>
    <p:sldId id="670" r:id="rId55"/>
    <p:sldId id="671" r:id="rId56"/>
    <p:sldId id="672" r:id="rId57"/>
    <p:sldId id="673" r:id="rId58"/>
    <p:sldId id="674" r:id="rId59"/>
    <p:sldId id="675" r:id="rId60"/>
    <p:sldId id="676" r:id="rId61"/>
    <p:sldId id="677" r:id="rId62"/>
    <p:sldId id="678" r:id="rId63"/>
    <p:sldId id="679" r:id="rId64"/>
    <p:sldId id="680" r:id="rId65"/>
    <p:sldId id="681" r:id="rId66"/>
    <p:sldId id="682" r:id="rId67"/>
    <p:sldId id="683" r:id="rId68"/>
    <p:sldId id="684" r:id="rId69"/>
    <p:sldId id="685" r:id="rId70"/>
    <p:sldId id="686" r:id="rId71"/>
    <p:sldId id="687" r:id="rId72"/>
    <p:sldId id="688" r:id="rId73"/>
    <p:sldId id="689" r:id="rId74"/>
    <p:sldId id="690" r:id="rId75"/>
    <p:sldId id="691" r:id="rId76"/>
    <p:sldId id="692" r:id="rId77"/>
    <p:sldId id="693" r:id="rId78"/>
    <p:sldId id="694" r:id="rId79"/>
    <p:sldId id="695" r:id="rId80"/>
    <p:sldId id="696" r:id="rId81"/>
    <p:sldId id="697" r:id="rId82"/>
    <p:sldId id="698" r:id="rId83"/>
    <p:sldId id="699" r:id="rId84"/>
    <p:sldId id="700" r:id="rId85"/>
    <p:sldId id="701" r:id="rId86"/>
    <p:sldId id="702" r:id="rId87"/>
    <p:sldId id="703" r:id="rId88"/>
    <p:sldId id="704" r:id="rId89"/>
    <p:sldId id="705" r:id="rId90"/>
    <p:sldId id="706" r:id="rId91"/>
    <p:sldId id="707" r:id="rId92"/>
    <p:sldId id="708" r:id="rId93"/>
    <p:sldId id="662" r:id="rId94"/>
    <p:sldId id="663" r:id="rId95"/>
    <p:sldId id="608" r:id="rId96"/>
    <p:sldId id="586" r:id="rId97"/>
    <p:sldId id="587" r:id="rId98"/>
    <p:sldId id="588" r:id="rId99"/>
    <p:sldId id="593" r:id="rId100"/>
    <p:sldId id="594" r:id="rId101"/>
    <p:sldId id="598" r:id="rId102"/>
    <p:sldId id="599" r:id="rId103"/>
    <p:sldId id="600" r:id="rId104"/>
    <p:sldId id="601" r:id="rId105"/>
    <p:sldId id="602" r:id="rId106"/>
    <p:sldId id="603" r:id="rId107"/>
    <p:sldId id="604" r:id="rId108"/>
    <p:sldId id="483" r:id="rId109"/>
    <p:sldId id="709" r:id="rId110"/>
    <p:sldId id="266" r:id="rId111"/>
    <p:sldId id="710" r:id="rId112"/>
    <p:sldId id="711" r:id="rId113"/>
    <p:sldId id="712" r:id="rId114"/>
    <p:sldId id="713" r:id="rId115"/>
    <p:sldId id="311" r:id="rId116"/>
    <p:sldId id="548" r:id="rId117"/>
    <p:sldId id="498" r:id="rId118"/>
    <p:sldId id="497" r:id="rId119"/>
    <p:sldId id="488" r:id="rId120"/>
    <p:sldId id="610" r:id="rId121"/>
    <p:sldId id="559" r:id="rId122"/>
    <p:sldId id="473" r:id="rId123"/>
    <p:sldId id="474" r:id="rId124"/>
    <p:sldId id="491" r:id="rId125"/>
    <p:sldId id="492" r:id="rId126"/>
    <p:sldId id="493" r:id="rId127"/>
    <p:sldId id="494" r:id="rId128"/>
    <p:sldId id="495" r:id="rId129"/>
    <p:sldId id="496" r:id="rId130"/>
    <p:sldId id="550" r:id="rId1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53" autoAdjust="0"/>
    <p:restoredTop sz="94660"/>
  </p:normalViewPr>
  <p:slideViewPr>
    <p:cSldViewPr>
      <p:cViewPr varScale="1">
        <p:scale>
          <a:sx n="74" d="100"/>
          <a:sy n="74" d="100"/>
        </p:scale>
        <p:origin x="-135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presProps" Target="pres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BA1002-8472-4798-961A-C02B016CC189}" type="datetimeFigureOut">
              <a:rPr lang="en-US" smtClean="0"/>
              <a:pPr/>
              <a:t>7/10/2017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C3D960-B586-428E-AA6D-17C6F1E4E5D0}" type="slidenum">
              <a:rPr lang="en-US" smtClean="0"/>
              <a:pPr/>
              <a:t>‹#›</a:t>
            </a:fld>
            <a:endParaRPr lang="en-US"/>
          </a:p>
        </p:txBody>
      </p:sp>
    </p:spTree>
    <p:extLst>
      <p:ext uri="{BB962C8B-B14F-4D97-AF65-F5344CB8AC3E}">
        <p14:creationId xmlns:p14="http://schemas.microsoft.com/office/powerpoint/2010/main" val="162602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47C430-DC78-4140-A7F1-4254A5631AA8}" type="slidenum">
              <a:rPr lang="en-US">
                <a:solidFill>
                  <a:prstClr val="black"/>
                </a:solidFill>
              </a:rPr>
              <a:pPr/>
              <a:t>10</a:t>
            </a:fld>
            <a:endParaRPr lang="en-US">
              <a:solidFill>
                <a:prstClr val="black"/>
              </a:solidFill>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4DD38-9994-4F02-8307-554CD19739C4}" type="slidenum">
              <a:rPr lang="en-US">
                <a:solidFill>
                  <a:prstClr val="black"/>
                </a:solidFill>
              </a:rPr>
              <a:pPr/>
              <a:t>11</a:t>
            </a:fld>
            <a:endParaRPr lang="en-US">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C3D960-B586-428E-AA6D-17C6F1E4E5D0}" type="slidenum">
              <a:rPr lang="en-US" smtClean="0"/>
              <a:pPr/>
              <a:t>91</a:t>
            </a:fld>
            <a:endParaRPr lang="en-US"/>
          </a:p>
        </p:txBody>
      </p:sp>
    </p:spTree>
    <p:extLst>
      <p:ext uri="{BB962C8B-B14F-4D97-AF65-F5344CB8AC3E}">
        <p14:creationId xmlns:p14="http://schemas.microsoft.com/office/powerpoint/2010/main" val="51976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05267B-B27B-4AE3-AFB5-9E170EDE4954}" type="slidenum">
              <a:rPr lang="en-US">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2810816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996703-D963-4B36-B84A-F83AB135CC20}" type="slidenum">
              <a:rPr lang="en-US" altLang="en-US"/>
              <a:pPr/>
              <a:t>109</a:t>
            </a:fld>
            <a:endParaRPr lang="en-US" altLang="en-US"/>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p:txBody>
          <a:bodyPr/>
          <a:lstStyle/>
          <a:p>
            <a:r>
              <a:rPr lang="en-US" altLang="en-US"/>
              <a:t>Top right picture shows bifurcated vascular canals in partially demineralized cortical bone.</a:t>
            </a:r>
          </a:p>
          <a:p>
            <a:r>
              <a:rPr lang="en-US" altLang="en-US"/>
              <a:t>Bottom right picture shows branched transparent vessels with “cells” inside.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B86EF8-FB37-4CBC-AA46-7E1FBA08EE0B}" type="slidenum">
              <a:rPr lang="en-US" altLang="en-US"/>
              <a:pPr/>
              <a:t>110</a:t>
            </a:fld>
            <a:endParaRPr lang="en-US" altLang="en-US"/>
          </a:p>
        </p:txBody>
      </p:sp>
      <p:sp>
        <p:nvSpPr>
          <p:cNvPr id="600066" name="Rectangle 1026"/>
          <p:cNvSpPr>
            <a:spLocks noGrp="1" noRot="1" noChangeAspect="1" noChangeArrowheads="1" noTextEdit="1"/>
          </p:cNvSpPr>
          <p:nvPr>
            <p:ph type="sldImg"/>
          </p:nvPr>
        </p:nvSpPr>
        <p:spPr>
          <a:ln/>
        </p:spPr>
      </p:sp>
      <p:sp>
        <p:nvSpPr>
          <p:cNvPr id="600067" name="Rectangle 1027"/>
          <p:cNvSpPr>
            <a:spLocks noGrp="1" noChangeArrowheads="1"/>
          </p:cNvSpPr>
          <p:nvPr>
            <p:ph type="body" idx="1"/>
          </p:nvPr>
        </p:nvSpPr>
        <p:spPr/>
        <p:txBody>
          <a:bodyPr/>
          <a:lstStyle/>
          <a:p>
            <a:r>
              <a:rPr lang="en-US" altLang="en-US"/>
              <a:t>Left image:  Comparison of isolated T. rex “osteocyte” (left sides) with modern ostrich osteocyte images (top = light microscope, bottom = scanning electrom microscope).</a:t>
            </a:r>
          </a:p>
          <a:p>
            <a:r>
              <a:rPr lang="en-US" altLang="en-US"/>
              <a:t>Top right image:  Hollow blood vessel with possible red blood cell inside.</a:t>
            </a:r>
          </a:p>
          <a:p>
            <a:r>
              <a:rPr lang="en-US" altLang="en-US"/>
              <a:t>Bottom right image:  Vessels showing endothelial cell nuclei.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338264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71394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white"/>
              </a:solidFill>
              <a:latin typeface="Times" pitchFamily="68" charset="0"/>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62779204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85611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1921019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575796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787633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99192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869995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561435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14188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80691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FFD0B82-A14E-4A7B-B2B5-43B30B0FE0C6}"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75786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8797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151401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361016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014841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338775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Tree>
    <p:extLst>
      <p:ext uri="{BB962C8B-B14F-4D97-AF65-F5344CB8AC3E}">
        <p14:creationId xmlns:p14="http://schemas.microsoft.com/office/powerpoint/2010/main" val="50757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858888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533486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83052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33524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667902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919782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337AA104-55E7-43C6-82F2-00786C5E57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1498999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CB2E382F-8D0C-4A62-AF58-4A7034C5D0DD}"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72027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7E32269E-8052-4E70-8E00-44CB692E287C}"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22135324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941C109-F6F5-4672-9413-38E10C7C0900}"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4380212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794897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899421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4165184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4298258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76551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A8498E70-0934-4E92-87BE-6C5AD1F716C1}"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3902857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E366ED8A-9870-4A2C-8AFC-2B24C8E01B03}" type="slidenum">
              <a:rPr lang="en-US" smtClean="0">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978996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solidFill>
                <a:srgbClr val="F0A22E">
                  <a:shade val="75000"/>
                </a:srgbClr>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F0A22E">
                  <a:shade val="75000"/>
                </a:srgbClr>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C0C6BF5-6F37-4DF4-9011-9D756DEAF044}" type="slidenum">
              <a:rPr lang="en-US">
                <a:solidFill>
                  <a:srgbClr val="F0A22E">
                    <a:shade val="75000"/>
                  </a:srgbClr>
                </a:solidFill>
              </a:rPr>
              <a:pPr/>
              <a:t>‹#›</a:t>
            </a:fld>
            <a:endParaRPr lang="en-US">
              <a:solidFill>
                <a:srgbClr val="F0A22E">
                  <a:shade val="75000"/>
                </a:srgbClr>
              </a:solidFill>
            </a:endParaRPr>
          </a:p>
        </p:txBody>
      </p:sp>
    </p:spTree>
    <p:extLst>
      <p:ext uri="{BB962C8B-B14F-4D97-AF65-F5344CB8AC3E}">
        <p14:creationId xmlns:p14="http://schemas.microsoft.com/office/powerpoint/2010/main" val="227972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D9F89D20-B7E4-40A0-A97D-964EFA39AE6E}"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663018EA-E0AD-4DA9-A7AA-23DA1FE86BD5}"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5A917A4-0D4B-4B16-8E2F-662447E48839}"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19375A97-C9AF-4B55-8FCD-FFC4EC7E13A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D00F9C52-DCC1-4BB6-8888-3B39E39A4D33}"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BE0F2C6-B2EA-43E6-A8EA-C2A88E9DEA33}" type="datetimeFigureOut">
              <a:rPr lang="en-US" smtClean="0"/>
              <a:pPr/>
              <a:t>7/10/2017</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37F413C-FAE4-4696-9FAB-350CFF9481DC}"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fontAlgn="base">
              <a:spcBef>
                <a:spcPct val="0"/>
              </a:spcBef>
              <a:spcAft>
                <a:spcPct val="0"/>
              </a:spcAft>
            </a:pPr>
            <a:endParaRPr lang="en-US">
              <a:solidFill>
                <a:srgbClr val="F0A22E">
                  <a:shade val="75000"/>
                </a:srgbClr>
              </a:solidFill>
              <a:latin typeface="Times" pitchFamily="68" charset="0"/>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endParaRPr lang="en-US">
              <a:solidFill>
                <a:srgbClr val="F0A22E">
                  <a:shade val="75000"/>
                </a:srgbClr>
              </a:solidFill>
              <a:latin typeface="Times" pitchFamily="68" charset="0"/>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fontAlgn="base">
              <a:spcBef>
                <a:spcPct val="0"/>
              </a:spcBef>
              <a:spcAft>
                <a:spcPct val="0"/>
              </a:spcAft>
            </a:pPr>
            <a:fld id="{D16023E1-5466-4522-B2EC-BE30C3456F06}" type="slidenum">
              <a:rPr lang="en-US" smtClean="0">
                <a:solidFill>
                  <a:srgbClr val="F0A22E">
                    <a:shade val="75000"/>
                  </a:srgbClr>
                </a:solidFill>
                <a:latin typeface="Times" pitchFamily="68" charset="0"/>
              </a:rPr>
              <a:pPr fontAlgn="base">
                <a:spcBef>
                  <a:spcPct val="0"/>
                </a:spcBef>
                <a:spcAft>
                  <a:spcPct val="0"/>
                </a:spcAft>
              </a:pPr>
              <a:t>‹#›</a:t>
            </a:fld>
            <a:endParaRPr lang="en-US">
              <a:solidFill>
                <a:srgbClr val="F0A22E">
                  <a:shade val="75000"/>
                </a:srgbClr>
              </a:solidFill>
              <a:latin typeface="Times" pitchFamily="68" charset="0"/>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63944145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BE0F2C6-B2EA-43E6-A8EA-C2A88E9DEA33}" type="datetimeFigureOut">
              <a:rPr lang="en-US" smtClean="0">
                <a:solidFill>
                  <a:srgbClr val="F0A22E">
                    <a:shade val="75000"/>
                  </a:srgbClr>
                </a:solidFill>
              </a:rPr>
              <a:pPr/>
              <a:t>7/10/2017</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37F413C-FAE4-4696-9FAB-350CFF9481DC}"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Tree>
    <p:extLst>
      <p:ext uri="{BB962C8B-B14F-4D97-AF65-F5344CB8AC3E}">
        <p14:creationId xmlns:p14="http://schemas.microsoft.com/office/powerpoint/2010/main" val="1044281979"/>
      </p:ext>
    </p:extLst>
  </p:cSld>
  <p:clrMap bg1="dk1" tx1="lt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BE0F2C6-B2EA-43E6-A8EA-C2A88E9DEA33}" type="datetimeFigureOut">
              <a:rPr lang="en-US" smtClean="0">
                <a:solidFill>
                  <a:srgbClr val="F0A22E">
                    <a:shade val="75000"/>
                  </a:srgbClr>
                </a:solidFill>
              </a:rPr>
              <a:pPr/>
              <a:t>7/10/2017</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337F413C-FAE4-4696-9FAB-350CFF9481DC}" type="slidenum">
              <a:rPr lang="en-US" smtClean="0">
                <a:solidFill>
                  <a:srgbClr val="F0A22E">
                    <a:shade val="75000"/>
                  </a:srgbClr>
                </a:solidFill>
              </a:rPr>
              <a:pPr/>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97454748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trueorigin.org/whales.asp#10"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43.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Microsoft_Excel_97-2003_Worksheet2.xls"/><Relationship Id="rId2" Type="http://schemas.openxmlformats.org/officeDocument/2006/relationships/slideLayout" Target="../slideLayouts/slideLayout43.xml"/><Relationship Id="rId1" Type="http://schemas.openxmlformats.org/officeDocument/2006/relationships/vmlDrawing" Target="../drawings/vmlDrawing2.vml"/><Relationship Id="rId4" Type="http://schemas.openxmlformats.org/officeDocument/2006/relationships/image" Target="../media/image12.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43.xml"/><Relationship Id="rId1" Type="http://schemas.openxmlformats.org/officeDocument/2006/relationships/vmlDrawing" Target="../drawings/vmlDrawing3.vml"/><Relationship Id="rId4" Type="http://schemas.openxmlformats.org/officeDocument/2006/relationships/image" Target="../media/image13.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43.xml"/><Relationship Id="rId1" Type="http://schemas.openxmlformats.org/officeDocument/2006/relationships/vmlDrawing" Target="../drawings/vmlDrawing4.vml"/><Relationship Id="rId4" Type="http://schemas.openxmlformats.org/officeDocument/2006/relationships/image" Target="../media/image14.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Microsoft_Excel_97-2003_Worksheet5.xls"/><Relationship Id="rId2" Type="http://schemas.openxmlformats.org/officeDocument/2006/relationships/slideLayout" Target="../slideLayouts/slideLayout43.xml"/><Relationship Id="rId1" Type="http://schemas.openxmlformats.org/officeDocument/2006/relationships/vmlDrawing" Target="../drawings/vmlDrawing5.vml"/><Relationship Id="rId4" Type="http://schemas.openxmlformats.org/officeDocument/2006/relationships/image" Target="../media/image15.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Microsoft_Excel_97-2003_Worksheet6.xls"/><Relationship Id="rId2" Type="http://schemas.openxmlformats.org/officeDocument/2006/relationships/slideLayout" Target="../slideLayouts/slideLayout43.xml"/><Relationship Id="rId1" Type="http://schemas.openxmlformats.org/officeDocument/2006/relationships/vmlDrawing" Target="../drawings/vmlDrawing6.vml"/><Relationship Id="rId4" Type="http://schemas.openxmlformats.org/officeDocument/2006/relationships/image" Target="../media/image16.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Excel_97-2003_Worksheet7.xls"/><Relationship Id="rId2" Type="http://schemas.openxmlformats.org/officeDocument/2006/relationships/slideLayout" Target="../slideLayouts/slideLayout43.xml"/><Relationship Id="rId1" Type="http://schemas.openxmlformats.org/officeDocument/2006/relationships/vmlDrawing" Target="../drawings/vmlDrawing7.vml"/><Relationship Id="rId4" Type="http://schemas.openxmlformats.org/officeDocument/2006/relationships/image" Target="../media/image17.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Microsoft_Excel_97-2003_Worksheet8.xls"/><Relationship Id="rId2" Type="http://schemas.openxmlformats.org/officeDocument/2006/relationships/slideLayout" Target="../slideLayouts/slideLayout43.xml"/><Relationship Id="rId1" Type="http://schemas.openxmlformats.org/officeDocument/2006/relationships/vmlDrawing" Target="../drawings/vmlDrawing8.vml"/><Relationship Id="rId4" Type="http://schemas.openxmlformats.org/officeDocument/2006/relationships/image" Target="../media/image18.wmf"/></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3.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74.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78.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79.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56.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81.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82.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83.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84.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85.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86.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87.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64.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88.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89.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63.xml"/><Relationship Id="rId3" Type="http://schemas.openxmlformats.org/officeDocument/2006/relationships/slide" Target="slide52.xml"/><Relationship Id="rId7" Type="http://schemas.openxmlformats.org/officeDocument/2006/relationships/slide" Target="slide35.xml"/><Relationship Id="rId12" Type="http://schemas.openxmlformats.org/officeDocument/2006/relationships/slide" Target="slide62.xml"/><Relationship Id="rId2" Type="http://schemas.openxmlformats.org/officeDocument/2006/relationships/image" Target="../media/image66.jpeg"/><Relationship Id="rId1" Type="http://schemas.openxmlformats.org/officeDocument/2006/relationships/slideLayout" Target="../slideLayouts/slideLayout1.xml"/><Relationship Id="rId6" Type="http://schemas.openxmlformats.org/officeDocument/2006/relationships/slide" Target="slide56.xml"/><Relationship Id="rId11" Type="http://schemas.openxmlformats.org/officeDocument/2006/relationships/slide" Target="slide61.xml"/><Relationship Id="rId5" Type="http://schemas.openxmlformats.org/officeDocument/2006/relationships/slide" Target="slide55.xml"/><Relationship Id="rId15" Type="http://schemas.openxmlformats.org/officeDocument/2006/relationships/slide" Target="slide65.xml"/><Relationship Id="rId10" Type="http://schemas.openxmlformats.org/officeDocument/2006/relationships/slide" Target="slide60.xml"/><Relationship Id="rId4" Type="http://schemas.openxmlformats.org/officeDocument/2006/relationships/slide" Target="slide53.xml"/><Relationship Id="rId9" Type="http://schemas.openxmlformats.org/officeDocument/2006/relationships/slide" Target="slide59.xml"/><Relationship Id="rId14" Type="http://schemas.openxmlformats.org/officeDocument/2006/relationships/slide" Target="slide6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a:xfrm>
            <a:off x="381000" y="188976"/>
            <a:ext cx="8686800" cy="841248"/>
          </a:xfrm>
          <a:prstGeom prst="rect">
            <a:avLst/>
          </a:prstGeom>
        </p:spPr>
        <p:txBody>
          <a:bodyPr vert="horz" anchor="ctr">
            <a:normAutofit fontScale="97500"/>
          </a:bodyPr>
          <a:lstStyle/>
          <a:p>
            <a:pPr algn="ctr">
              <a:spcBef>
                <a:spcPct val="0"/>
              </a:spcBef>
              <a:defRPr/>
            </a:pPr>
            <a:endParaRPr lang="en-US" sz="4000" b="1" i="1" cap="all" dirty="0">
              <a:solidFill>
                <a:srgbClr val="FFFF00"/>
              </a:solidFill>
              <a:effectLst>
                <a:reflection blurRad="12700" stA="48000" endA="300" endPos="55000" dir="5400000" sy="-90000" algn="bl" rotWithShape="0"/>
              </a:effectLst>
              <a:latin typeface="Arial" pitchFamily="34" charset="0"/>
              <a:cs typeface="Arial" pitchFamily="34" charset="0"/>
            </a:endParaRPr>
          </a:p>
        </p:txBody>
      </p:sp>
      <p:sp>
        <p:nvSpPr>
          <p:cNvPr id="7" name="TextBox 6"/>
          <p:cNvSpPr txBox="1"/>
          <p:nvPr/>
        </p:nvSpPr>
        <p:spPr>
          <a:xfrm>
            <a:off x="1371600" y="2362200"/>
            <a:ext cx="269626" cy="461665"/>
          </a:xfrm>
          <a:prstGeom prst="rect">
            <a:avLst/>
          </a:prstGeom>
          <a:noFill/>
        </p:spPr>
        <p:txBody>
          <a:bodyPr wrap="none" rtlCol="0">
            <a:spAutoFit/>
          </a:bodyPr>
          <a:lstStyle/>
          <a:p>
            <a:pPr eaLnBrk="0" fontAlgn="base" hangingPunct="0">
              <a:spcBef>
                <a:spcPct val="0"/>
              </a:spcBef>
              <a:spcAft>
                <a:spcPct val="0"/>
              </a:spcAft>
            </a:pPr>
            <a:r>
              <a:rPr lang="en-US" sz="2400" dirty="0" smtClean="0">
                <a:solidFill>
                  <a:prstClr val="white"/>
                </a:solidFill>
                <a:latin typeface="Times" pitchFamily="68" charset="0"/>
              </a:rPr>
              <a:t> </a:t>
            </a:r>
            <a:endParaRPr lang="en-US" sz="2400" dirty="0">
              <a:solidFill>
                <a:prstClr val="black"/>
              </a:solidFill>
              <a:latin typeface="Times" pitchFamily="68" charset="0"/>
            </a:endParaRPr>
          </a:p>
        </p:txBody>
      </p:sp>
      <p:sp>
        <p:nvSpPr>
          <p:cNvPr id="9" name="Title 7"/>
          <p:cNvSpPr>
            <a:spLocks noGrp="1"/>
          </p:cNvSpPr>
          <p:nvPr>
            <p:ph type="title"/>
          </p:nvPr>
        </p:nvSpPr>
        <p:spPr>
          <a:xfrm>
            <a:off x="0" y="381000"/>
            <a:ext cx="9144000" cy="841248"/>
          </a:xfrm>
        </p:spPr>
        <p:txBody>
          <a:bodyPr>
            <a:normAutofit fontScale="90000"/>
          </a:bodyPr>
          <a:lstStyle/>
          <a:p>
            <a:pPr lvl="0">
              <a:defRPr/>
            </a:pPr>
            <a:r>
              <a:rPr lang="en-US" b="1" dirty="0" smtClean="0">
                <a:solidFill>
                  <a:srgbClr val="002060"/>
                </a:solidFill>
              </a:rPr>
              <a:t>Looking for time in all the wrong </a:t>
            </a:r>
            <a:r>
              <a:rPr lang="en-US" b="1" dirty="0" smtClean="0">
                <a:solidFill>
                  <a:srgbClr val="002060"/>
                </a:solidFill>
              </a:rPr>
              <a:t>places</a:t>
            </a:r>
            <a:r>
              <a:rPr lang="en-US" b="1" dirty="0" smtClean="0">
                <a:solidFill>
                  <a:srgbClr val="002060"/>
                </a:solidFill>
              </a:rPr>
              <a:t/>
            </a:r>
            <a:br>
              <a:rPr lang="en-US" b="1" dirty="0" smtClean="0">
                <a:solidFill>
                  <a:srgbClr val="002060"/>
                </a:solidFill>
              </a:rPr>
            </a:br>
            <a:r>
              <a:rPr lang="en-US" b="1" i="1" dirty="0" smtClean="0">
                <a:solidFill>
                  <a:srgbClr val="FFFF00"/>
                </a:solidFill>
                <a:latin typeface="Arial" pitchFamily="34" charset="0"/>
                <a:cs typeface="Arial" pitchFamily="34" charset="0"/>
              </a:rPr>
              <a:t/>
            </a:r>
            <a:br>
              <a:rPr lang="en-US" b="1" i="1" dirty="0" smtClean="0">
                <a:solidFill>
                  <a:srgbClr val="FFFF00"/>
                </a:solidFill>
                <a:latin typeface="Arial" pitchFamily="34" charset="0"/>
                <a:cs typeface="Arial" pitchFamily="34" charset="0"/>
              </a:rPr>
            </a:br>
            <a:endParaRPr lang="en-US" dirty="0"/>
          </a:p>
        </p:txBody>
      </p:sp>
    </p:spTree>
    <p:extLst>
      <p:ext uri="{BB962C8B-B14F-4D97-AF65-F5344CB8AC3E}">
        <p14:creationId xmlns:p14="http://schemas.microsoft.com/office/powerpoint/2010/main" val="3201276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7" name="Rectangle 3"/>
          <p:cNvSpPr>
            <a:spLocks noGrp="1" noChangeArrowheads="1"/>
          </p:cNvSpPr>
          <p:nvPr>
            <p:ph type="title"/>
          </p:nvPr>
        </p:nvSpPr>
        <p:spPr>
          <a:xfrm>
            <a:off x="304800" y="304800"/>
            <a:ext cx="8686800" cy="841248"/>
          </a:xfrm>
        </p:spPr>
        <p:txBody>
          <a:bodyPr/>
          <a:lstStyle/>
          <a:p>
            <a:r>
              <a:rPr lang="en-US" dirty="0">
                <a:solidFill>
                  <a:srgbClr val="FF0000"/>
                </a:solidFill>
              </a:rPr>
              <a:t>Simple Geologic Time Scale</a:t>
            </a:r>
          </a:p>
        </p:txBody>
      </p:sp>
      <p:pic>
        <p:nvPicPr>
          <p:cNvPr id="4" name="Picture 2" descr="FIG08_008"/>
          <p:cNvPicPr>
            <a:picLocks noChangeAspect="1" noChangeArrowheads="1"/>
          </p:cNvPicPr>
          <p:nvPr/>
        </p:nvPicPr>
        <p:blipFill>
          <a:blip r:embed="rId3"/>
          <a:srcRect/>
          <a:stretch>
            <a:fillRect/>
          </a:stretch>
        </p:blipFill>
        <p:spPr bwMode="auto">
          <a:xfrm>
            <a:off x="533400" y="1143000"/>
            <a:ext cx="7620000" cy="5715000"/>
          </a:xfrm>
          <a:prstGeom prst="rect">
            <a:avLst/>
          </a:prstGeom>
          <a:noFill/>
        </p:spPr>
      </p:pic>
    </p:spTree>
    <p:extLst>
      <p:ext uri="{BB962C8B-B14F-4D97-AF65-F5344CB8AC3E}">
        <p14:creationId xmlns:p14="http://schemas.microsoft.com/office/powerpoint/2010/main" val="4147824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endParaRPr lang="en-US" smtClean="0"/>
          </a:p>
        </p:txBody>
      </p:sp>
      <p:sp>
        <p:nvSpPr>
          <p:cNvPr id="52227" name="Content Placeholder 2"/>
          <p:cNvSpPr>
            <a:spLocks noGrp="1"/>
          </p:cNvSpPr>
          <p:nvPr>
            <p:ph idx="1"/>
          </p:nvPr>
        </p:nvSpPr>
        <p:spPr>
          <a:xfrm>
            <a:off x="457200" y="1219200"/>
            <a:ext cx="8229600" cy="4937125"/>
          </a:xfrm>
        </p:spPr>
        <p:txBody>
          <a:bodyPr/>
          <a:lstStyle/>
          <a:p>
            <a:endParaRPr lang="en-US" smtClean="0"/>
          </a:p>
        </p:txBody>
      </p:sp>
      <p:pic>
        <p:nvPicPr>
          <p:cNvPr id="52228" name="Picture 2"/>
          <p:cNvPicPr>
            <a:picLocks noChangeAspect="1" noChangeArrowheads="1"/>
          </p:cNvPicPr>
          <p:nvPr/>
        </p:nvPicPr>
        <p:blipFill>
          <a:blip r:embed="rId2" cstate="print"/>
          <a:srcRect/>
          <a:stretch>
            <a:fillRect/>
          </a:stretch>
        </p:blipFill>
        <p:spPr bwMode="auto">
          <a:xfrm>
            <a:off x="0" y="0"/>
            <a:ext cx="10696575" cy="7134225"/>
          </a:xfrm>
          <a:prstGeom prst="rect">
            <a:avLst/>
          </a:prstGeom>
          <a:noFill/>
          <a:ln w="9525">
            <a:noFill/>
            <a:miter lim="800000"/>
            <a:headEnd/>
            <a:tailEnd/>
          </a:ln>
        </p:spPr>
      </p:pic>
      <p:sp>
        <p:nvSpPr>
          <p:cNvPr id="5" name="TextBox 4"/>
          <p:cNvSpPr txBox="1"/>
          <p:nvPr/>
        </p:nvSpPr>
        <p:spPr>
          <a:xfrm>
            <a:off x="3303037" y="482600"/>
            <a:ext cx="2325688" cy="584200"/>
          </a:xfrm>
          <a:prstGeom prst="rect">
            <a:avLst/>
          </a:prstGeom>
          <a:solidFill>
            <a:schemeClr val="accent5">
              <a:lumMod val="75000"/>
            </a:schemeClr>
          </a:solidFill>
        </p:spPr>
        <p:txBody>
          <a:bodyPr wrap="none">
            <a:spAutoFit/>
          </a:bodyPr>
          <a:lstStyle/>
          <a:p>
            <a:pPr>
              <a:defRPr/>
            </a:pPr>
            <a:r>
              <a:rPr lang="en-US" sz="3200" b="1" dirty="0" err="1">
                <a:solidFill>
                  <a:prstClr val="white"/>
                </a:solidFill>
              </a:rPr>
              <a:t>Shinarump</a:t>
            </a:r>
            <a:endParaRPr lang="en-US" sz="3200" b="1" dirty="0">
              <a:solidFill>
                <a:prstClr val="white"/>
              </a:solidFill>
            </a:endParaRPr>
          </a:p>
        </p:txBody>
      </p:sp>
      <p:sp>
        <p:nvSpPr>
          <p:cNvPr id="6" name="TextBox 5"/>
          <p:cNvSpPr txBox="1"/>
          <p:nvPr/>
        </p:nvSpPr>
        <p:spPr>
          <a:xfrm>
            <a:off x="3352800" y="2133600"/>
            <a:ext cx="2133600" cy="584200"/>
          </a:xfrm>
          <a:prstGeom prst="rect">
            <a:avLst/>
          </a:prstGeom>
          <a:solidFill>
            <a:schemeClr val="accent5">
              <a:lumMod val="75000"/>
            </a:schemeClr>
          </a:solidFill>
        </p:spPr>
        <p:txBody>
          <a:bodyPr>
            <a:spAutoFit/>
          </a:bodyPr>
          <a:lstStyle/>
          <a:p>
            <a:pPr>
              <a:defRPr/>
            </a:pPr>
            <a:r>
              <a:rPr lang="en-US" sz="3200" b="1" dirty="0">
                <a:solidFill>
                  <a:prstClr val="white"/>
                </a:solidFill>
              </a:rPr>
              <a:t>Moenkopi</a:t>
            </a:r>
          </a:p>
        </p:txBody>
      </p:sp>
      <p:sp>
        <p:nvSpPr>
          <p:cNvPr id="52231" name="TextBox 6"/>
          <p:cNvSpPr txBox="1">
            <a:spLocks noChangeArrowheads="1"/>
          </p:cNvSpPr>
          <p:nvPr/>
        </p:nvSpPr>
        <p:spPr bwMode="auto">
          <a:xfrm>
            <a:off x="6248400" y="381000"/>
            <a:ext cx="2058577" cy="584775"/>
          </a:xfrm>
          <a:prstGeom prst="rect">
            <a:avLst/>
          </a:prstGeom>
          <a:solidFill>
            <a:schemeClr val="accent2"/>
          </a:solidFill>
          <a:ln w="9525">
            <a:noFill/>
            <a:miter lim="800000"/>
            <a:headEnd/>
            <a:tailEnd/>
          </a:ln>
        </p:spPr>
        <p:txBody>
          <a:bodyPr wrap="none">
            <a:spAutoFit/>
          </a:bodyPr>
          <a:lstStyle/>
          <a:p>
            <a:r>
              <a:rPr lang="en-US" sz="3200" b="1" dirty="0">
                <a:solidFill>
                  <a:prstClr val="white"/>
                </a:solidFill>
              </a:rPr>
              <a:t>Load casts</a:t>
            </a:r>
          </a:p>
        </p:txBody>
      </p:sp>
      <p:sp>
        <p:nvSpPr>
          <p:cNvPr id="9" name="Down Arrow 8"/>
          <p:cNvSpPr/>
          <p:nvPr/>
        </p:nvSpPr>
        <p:spPr>
          <a:xfrm>
            <a:off x="6858000" y="1117600"/>
            <a:ext cx="484188"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TextBox 6"/>
          <p:cNvSpPr txBox="1">
            <a:spLocks noChangeArrowheads="1"/>
          </p:cNvSpPr>
          <p:nvPr/>
        </p:nvSpPr>
        <p:spPr bwMode="auto">
          <a:xfrm>
            <a:off x="0" y="1168400"/>
            <a:ext cx="1709738" cy="584200"/>
          </a:xfrm>
          <a:prstGeom prst="rect">
            <a:avLst/>
          </a:prstGeom>
          <a:solidFill>
            <a:schemeClr val="accent2"/>
          </a:solidFill>
          <a:ln w="9525">
            <a:noFill/>
            <a:miter lim="800000"/>
            <a:headEnd/>
            <a:tailEnd/>
          </a:ln>
        </p:spPr>
        <p:txBody>
          <a:bodyPr wrap="none">
            <a:spAutoFit/>
          </a:bodyPr>
          <a:lstStyle/>
          <a:p>
            <a:r>
              <a:rPr lang="en-US" sz="3200" b="1" dirty="0">
                <a:solidFill>
                  <a:prstClr val="white"/>
                </a:solidFill>
              </a:rPr>
              <a:t>Contact</a:t>
            </a:r>
          </a:p>
        </p:txBody>
      </p:sp>
    </p:spTree>
    <p:extLst>
      <p:ext uri="{BB962C8B-B14F-4D97-AF65-F5344CB8AC3E}">
        <p14:creationId xmlns:p14="http://schemas.microsoft.com/office/powerpoint/2010/main" val="898728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04800"/>
            <a:ext cx="9144000" cy="6858000"/>
          </a:xfrm>
        </p:spPr>
      </p:pic>
      <p:sp>
        <p:nvSpPr>
          <p:cNvPr id="7" name="Down Arrow 6"/>
          <p:cNvSpPr/>
          <p:nvPr/>
        </p:nvSpPr>
        <p:spPr>
          <a:xfrm>
            <a:off x="6553200" y="2161032"/>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Down Arrow 7"/>
          <p:cNvSpPr/>
          <p:nvPr/>
        </p:nvSpPr>
        <p:spPr>
          <a:xfrm>
            <a:off x="3643884" y="1905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own Arrow 8"/>
          <p:cNvSpPr/>
          <p:nvPr/>
        </p:nvSpPr>
        <p:spPr>
          <a:xfrm>
            <a:off x="1295400" y="16764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2"/>
          <p:cNvSpPr txBox="1">
            <a:spLocks noChangeArrowheads="1"/>
          </p:cNvSpPr>
          <p:nvPr/>
        </p:nvSpPr>
        <p:spPr>
          <a:xfrm>
            <a:off x="1295400" y="990600"/>
            <a:ext cx="7696200"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smtClean="0">
                <a:solidFill>
                  <a:srgbClr val="C00000"/>
                </a:solidFill>
              </a:rPr>
              <a:t>Moenkopi – </a:t>
            </a:r>
            <a:r>
              <a:rPr lang="en-US" dirty="0" err="1" smtClean="0">
                <a:solidFill>
                  <a:srgbClr val="C00000"/>
                </a:solidFill>
              </a:rPr>
              <a:t>Shinarump</a:t>
            </a:r>
            <a:r>
              <a:rPr lang="en-US" dirty="0" smtClean="0">
                <a:solidFill>
                  <a:srgbClr val="C00000"/>
                </a:solidFill>
              </a:rPr>
              <a:t> Contact</a:t>
            </a:r>
          </a:p>
        </p:txBody>
      </p:sp>
      <p:sp>
        <p:nvSpPr>
          <p:cNvPr id="3" name="Right Arrow 2"/>
          <p:cNvSpPr/>
          <p:nvPr/>
        </p:nvSpPr>
        <p:spPr>
          <a:xfrm>
            <a:off x="7543800" y="2971800"/>
            <a:ext cx="673608" cy="3352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6425545" y="3307080"/>
            <a:ext cx="2236510" cy="369332"/>
          </a:xfrm>
          <a:prstGeom prst="rect">
            <a:avLst/>
          </a:prstGeom>
          <a:noFill/>
        </p:spPr>
        <p:txBody>
          <a:bodyPr wrap="none" rtlCol="0">
            <a:spAutoFit/>
          </a:bodyPr>
          <a:lstStyle/>
          <a:p>
            <a:r>
              <a:rPr lang="en-US" b="1" dirty="0" err="1" smtClean="0">
                <a:solidFill>
                  <a:prstClr val="black"/>
                </a:solidFill>
                <a:latin typeface="Arial" panose="020B0604020202020204" pitchFamily="34" charset="0"/>
                <a:cs typeface="Arial" panose="020B0604020202020204" pitchFamily="34" charset="0"/>
              </a:rPr>
              <a:t>Porcellanous</a:t>
            </a:r>
            <a:r>
              <a:rPr lang="en-US" b="1" dirty="0" smtClean="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layer</a:t>
            </a:r>
          </a:p>
        </p:txBody>
      </p:sp>
    </p:spTree>
    <p:extLst>
      <p:ext uri="{BB962C8B-B14F-4D97-AF65-F5344CB8AC3E}">
        <p14:creationId xmlns:p14="http://schemas.microsoft.com/office/powerpoint/2010/main" val="2725158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633" y="0"/>
            <a:ext cx="9173633" cy="6880225"/>
          </a:xfrm>
        </p:spPr>
      </p:pic>
      <p:sp>
        <p:nvSpPr>
          <p:cNvPr id="5" name="Right Arrow 4"/>
          <p:cNvSpPr/>
          <p:nvPr/>
        </p:nvSpPr>
        <p:spPr>
          <a:xfrm>
            <a:off x="990600" y="1877568"/>
            <a:ext cx="826008" cy="2423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63409" y="2131552"/>
            <a:ext cx="2236510" cy="369332"/>
          </a:xfrm>
          <a:prstGeom prst="rect">
            <a:avLst/>
          </a:prstGeom>
          <a:noFill/>
        </p:spPr>
        <p:txBody>
          <a:bodyPr wrap="none" rtlCol="0">
            <a:spAutoFit/>
          </a:bodyPr>
          <a:lstStyle/>
          <a:p>
            <a:r>
              <a:rPr lang="en-US" b="1" dirty="0" err="1" smtClean="0">
                <a:solidFill>
                  <a:prstClr val="white"/>
                </a:solidFill>
                <a:latin typeface="Arial" panose="020B0604020202020204" pitchFamily="34" charset="0"/>
                <a:cs typeface="Arial" panose="020B0604020202020204" pitchFamily="34" charset="0"/>
              </a:rPr>
              <a:t>Porcellanous</a:t>
            </a:r>
            <a:r>
              <a:rPr lang="en-US" b="1" dirty="0" smtClean="0">
                <a:solidFill>
                  <a:prstClr val="white"/>
                </a:solidFill>
                <a:latin typeface="Arial" panose="020B0604020202020204" pitchFamily="34" charset="0"/>
                <a:cs typeface="Arial" panose="020B0604020202020204" pitchFamily="34" charset="0"/>
              </a:rPr>
              <a:t> layer</a:t>
            </a:r>
            <a:endParaRPr lang="en-US"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077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6991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748876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Episodes of non-deposition</a:t>
            </a:r>
            <a:endParaRPr lang="en-US" dirty="0"/>
          </a:p>
        </p:txBody>
      </p:sp>
      <p:sp>
        <p:nvSpPr>
          <p:cNvPr id="3" name="Content Placeholder 2"/>
          <p:cNvSpPr>
            <a:spLocks noGrp="1"/>
          </p:cNvSpPr>
          <p:nvPr>
            <p:ph idx="1"/>
          </p:nvPr>
        </p:nvSpPr>
        <p:spPr>
          <a:xfrm>
            <a:off x="152400" y="1143000"/>
            <a:ext cx="8839200" cy="5410200"/>
          </a:xfrm>
        </p:spPr>
        <p:txBody>
          <a:bodyPr>
            <a:normAutofit fontScale="92500" lnSpcReduction="10000"/>
          </a:bodyPr>
          <a:lstStyle/>
          <a:p>
            <a:r>
              <a:rPr lang="en-US" dirty="0" smtClean="0"/>
              <a:t>Clearly the Moenkopi did not sit for 10-35 million years without erosion, or deposition, or lithification</a:t>
            </a:r>
            <a:r>
              <a:rPr lang="en-US" dirty="0"/>
              <a:t>.</a:t>
            </a:r>
            <a:endParaRPr lang="en-US" dirty="0" smtClean="0"/>
          </a:p>
          <a:p>
            <a:r>
              <a:rPr lang="en-US" dirty="0" smtClean="0"/>
              <a:t>This is not an isolated example. Frequently, periods of non-deposition are invoked to explain radiometric discrepancies or fossil gaps in the geologic column. The example just considered is minor compared to some such as the Cambrian to Mississippian hiatus in Grand Canyon presumed to represent 140 million years.</a:t>
            </a:r>
          </a:p>
          <a:p>
            <a:r>
              <a:rPr lang="en-US" dirty="0" smtClean="0"/>
              <a:t>These episodes of non-deposition are most readily explained by a model of rapid </a:t>
            </a:r>
            <a:r>
              <a:rPr lang="en-US" dirty="0"/>
              <a:t>deposition and burial, consistent with short time.</a:t>
            </a:r>
          </a:p>
          <a:p>
            <a:endParaRPr lang="en-US" dirty="0"/>
          </a:p>
        </p:txBody>
      </p:sp>
    </p:spTree>
    <p:extLst>
      <p:ext uri="{BB962C8B-B14F-4D97-AF65-F5344CB8AC3E}">
        <p14:creationId xmlns:p14="http://schemas.microsoft.com/office/powerpoint/2010/main" val="1655369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1000" y="0"/>
            <a:ext cx="8610600" cy="1066800"/>
          </a:xfrm>
        </p:spPr>
        <p:txBody>
          <a:bodyPr lIns="57150" tIns="28575" rIns="57150" bIns="28575">
            <a:normAutofit/>
          </a:bodyPr>
          <a:lstStyle/>
          <a:p>
            <a:r>
              <a:rPr lang="en-US" dirty="0" smtClean="0"/>
              <a:t>Erosion – Continents are still here</a:t>
            </a:r>
            <a:endParaRPr lang="en-US" dirty="0"/>
          </a:p>
        </p:txBody>
      </p:sp>
      <p:sp>
        <p:nvSpPr>
          <p:cNvPr id="3" name="Content Placeholder 2"/>
          <p:cNvSpPr>
            <a:spLocks noGrp="1"/>
          </p:cNvSpPr>
          <p:nvPr>
            <p:ph idx="1"/>
          </p:nvPr>
        </p:nvSpPr>
        <p:spPr>
          <a:xfrm>
            <a:off x="0" y="1143000"/>
            <a:ext cx="8991600" cy="5791200"/>
          </a:xfrm>
        </p:spPr>
        <p:txBody>
          <a:bodyPr lIns="57150" tIns="28575" rIns="57150" bIns="28575">
            <a:noAutofit/>
          </a:bodyPr>
          <a:lstStyle/>
          <a:p>
            <a:r>
              <a:rPr lang="en-US" dirty="0" smtClean="0"/>
              <a:t>Erosional Rates</a:t>
            </a:r>
          </a:p>
          <a:p>
            <a:pPr lvl="1"/>
            <a:r>
              <a:rPr lang="en-US" dirty="0" smtClean="0"/>
              <a:t>Modern erosion rates on active margins (California coastline, </a:t>
            </a:r>
            <a:r>
              <a:rPr lang="en-US" dirty="0" err="1" smtClean="0"/>
              <a:t>etc</a:t>
            </a:r>
            <a:r>
              <a:rPr lang="en-US" dirty="0" smtClean="0"/>
              <a:t>) are .75 to 1.5 </a:t>
            </a:r>
            <a:r>
              <a:rPr lang="en-US" dirty="0" err="1" smtClean="0"/>
              <a:t>ft</a:t>
            </a:r>
            <a:r>
              <a:rPr lang="en-US" dirty="0" smtClean="0"/>
              <a:t> eastward per year.  Similar rates apply elsewhere.</a:t>
            </a:r>
          </a:p>
          <a:p>
            <a:pPr lvl="1"/>
            <a:r>
              <a:rPr lang="en-US" dirty="0" smtClean="0"/>
              <a:t>At this rate, California beaches will be in Florida in less than 15 million years.</a:t>
            </a:r>
          </a:p>
          <a:p>
            <a:pPr lvl="1"/>
            <a:r>
              <a:rPr lang="en-US" dirty="0" smtClean="0"/>
              <a:t>Conservative and realistic rates of continental erosion based on modern erosion rates, suggest all of North America will be eroded to sea level in 10 to 33 million years (latter allowing for </a:t>
            </a:r>
            <a:r>
              <a:rPr lang="en-US" dirty="0" err="1" smtClean="0"/>
              <a:t>isostatic</a:t>
            </a:r>
            <a:r>
              <a:rPr lang="en-US" dirty="0" smtClean="0"/>
              <a:t> rebound)*. </a:t>
            </a:r>
            <a:endParaRPr lang="en-US" dirty="0"/>
          </a:p>
          <a:p>
            <a:pPr lvl="1"/>
            <a:r>
              <a:rPr lang="en-US" sz="2000" dirty="0"/>
              <a:t>*</a:t>
            </a:r>
            <a:r>
              <a:rPr lang="en-US" sz="2000" dirty="0" err="1"/>
              <a:t>Gilluly</a:t>
            </a:r>
            <a:r>
              <a:rPr lang="en-US" sz="2000" dirty="0"/>
              <a:t>, James, 1955, Geologic contrasts between continents and ocean basins : Geol. Soc. America Special Paper 62, p. 7-18.</a:t>
            </a:r>
          </a:p>
        </p:txBody>
      </p:sp>
    </p:spTree>
    <p:extLst>
      <p:ext uri="{BB962C8B-B14F-4D97-AF65-F5344CB8AC3E}">
        <p14:creationId xmlns:p14="http://schemas.microsoft.com/office/powerpoint/2010/main" val="511653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89037"/>
            <a:ext cx="8229600" cy="4906963"/>
          </a:xfrm>
        </p:spPr>
        <p:txBody>
          <a:bodyPr>
            <a:noAutofit/>
          </a:bodyPr>
          <a:lstStyle/>
          <a:p>
            <a:pPr lvl="1"/>
            <a:r>
              <a:rPr lang="en-US" sz="3200" dirty="0" smtClean="0"/>
              <a:t>Current erosion rates determined by a wide variety of indicators would have North America eroded to sea level 20-60 times in 600 million radiometric years that life is supposed to have been on the earth</a:t>
            </a:r>
          </a:p>
          <a:p>
            <a:pPr lvl="1"/>
            <a:r>
              <a:rPr lang="en-US" sz="3200" dirty="0" smtClean="0"/>
              <a:t>Has not happened even once – the presence of the geologic column in many places in North America and around the world evidences this.</a:t>
            </a:r>
          </a:p>
          <a:p>
            <a:pPr lvl="1"/>
            <a:r>
              <a:rPr lang="en-US" sz="3200" dirty="0" smtClean="0"/>
              <a:t>Most easily explained in short time</a:t>
            </a:r>
            <a:endParaRPr lang="en-US" sz="3200" dirty="0"/>
          </a:p>
        </p:txBody>
      </p:sp>
      <p:sp>
        <p:nvSpPr>
          <p:cNvPr id="5" name="Title 1"/>
          <p:cNvSpPr>
            <a:spLocks noGrp="1"/>
          </p:cNvSpPr>
          <p:nvPr>
            <p:ph type="title"/>
          </p:nvPr>
        </p:nvSpPr>
        <p:spPr>
          <a:xfrm>
            <a:off x="457200" y="-76200"/>
            <a:ext cx="8229600" cy="1143000"/>
          </a:xfrm>
        </p:spPr>
        <p:txBody>
          <a:bodyPr>
            <a:normAutofit fontScale="90000"/>
          </a:bodyPr>
          <a:lstStyle/>
          <a:p>
            <a:r>
              <a:rPr lang="en-US" dirty="0" smtClean="0"/>
              <a:t>Erosion – Continents are still here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Survival of biomolecules</a:t>
            </a:r>
            <a:endParaRPr lang="en-US" dirty="0"/>
          </a:p>
        </p:txBody>
      </p:sp>
      <p:sp>
        <p:nvSpPr>
          <p:cNvPr id="3" name="Content Placeholder 2"/>
          <p:cNvSpPr>
            <a:spLocks noGrp="1"/>
          </p:cNvSpPr>
          <p:nvPr>
            <p:ph idx="1"/>
          </p:nvPr>
        </p:nvSpPr>
        <p:spPr/>
        <p:txBody>
          <a:bodyPr>
            <a:normAutofit/>
          </a:bodyPr>
          <a:lstStyle/>
          <a:p>
            <a:r>
              <a:rPr lang="en-US" sz="2800" dirty="0" smtClean="0"/>
              <a:t>Current status based on work of Mary Schweitzer</a:t>
            </a:r>
          </a:p>
          <a:p>
            <a:r>
              <a:rPr lang="en-US" sz="2800" dirty="0" smtClean="0"/>
              <a:t>Documented existence of tissues, proteins, blood cells in bones supposed to be 65 million years old.</a:t>
            </a:r>
          </a:p>
          <a:p>
            <a:r>
              <a:rPr lang="en-US" sz="2800" dirty="0" smtClean="0"/>
              <a:t>Many other examples of biomolecules lasting far beyond their physical chemical determined limits.</a:t>
            </a:r>
          </a:p>
          <a:p>
            <a:endParaRPr lang="en-US" sz="2800" dirty="0"/>
          </a:p>
        </p:txBody>
      </p:sp>
    </p:spTree>
    <p:extLst>
      <p:ext uri="{BB962C8B-B14F-4D97-AF65-F5344CB8AC3E}">
        <p14:creationId xmlns:p14="http://schemas.microsoft.com/office/powerpoint/2010/main" val="2235022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a:xfrm>
            <a:off x="685800" y="76200"/>
            <a:ext cx="7772400" cy="762000"/>
          </a:xfrm>
        </p:spPr>
        <p:txBody>
          <a:bodyPr/>
          <a:lstStyle/>
          <a:p>
            <a:pPr algn="ctr"/>
            <a:r>
              <a:rPr lang="en-US" altLang="en-US" sz="3200" b="1">
                <a:latin typeface="Optima" pitchFamily="64" charset="0"/>
              </a:rPr>
              <a:t>T. rex </a:t>
            </a:r>
            <a:r>
              <a:rPr lang="en-US" altLang="en-US" sz="3200" b="1" i="0">
                <a:latin typeface="Optima" pitchFamily="64" charset="0"/>
              </a:rPr>
              <a:t>Tissue Examples</a:t>
            </a:r>
          </a:p>
        </p:txBody>
      </p:sp>
      <p:pic>
        <p:nvPicPr>
          <p:cNvPr id="597005" name="Picture 13" descr="Elastic 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68425"/>
            <a:ext cx="5484813" cy="4119563"/>
          </a:xfrm>
          <a:prstGeom prst="rect">
            <a:avLst/>
          </a:prstGeom>
          <a:noFill/>
          <a:extLst>
            <a:ext uri="{909E8E84-426E-40DD-AFC4-6F175D3DCCD1}">
              <a14:hiddenFill xmlns:a14="http://schemas.microsoft.com/office/drawing/2010/main">
                <a:solidFill>
                  <a:srgbClr val="FFFFFF"/>
                </a:solidFill>
              </a14:hiddenFill>
            </a:ext>
          </a:extLst>
        </p:spPr>
      </p:pic>
      <p:pic>
        <p:nvPicPr>
          <p:cNvPr id="597006" name="Picture 14" desc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990600"/>
            <a:ext cx="2741613" cy="2497138"/>
          </a:xfrm>
          <a:prstGeom prst="rect">
            <a:avLst/>
          </a:prstGeom>
          <a:noFill/>
          <a:extLst>
            <a:ext uri="{909E8E84-426E-40DD-AFC4-6F175D3DCCD1}">
              <a14:hiddenFill xmlns:a14="http://schemas.microsoft.com/office/drawing/2010/main">
                <a:solidFill>
                  <a:srgbClr val="FFFFFF"/>
                </a:solidFill>
              </a14:hiddenFill>
            </a:ext>
          </a:extLst>
        </p:spPr>
      </p:pic>
      <p:pic>
        <p:nvPicPr>
          <p:cNvPr id="597007" name="Picture 15" desc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792538"/>
            <a:ext cx="2741613" cy="2192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862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152400"/>
            <a:ext cx="9144000" cy="990600"/>
          </a:xfrm>
        </p:spPr>
        <p:txBody>
          <a:bodyPr>
            <a:normAutofit fontScale="90000"/>
          </a:bodyPr>
          <a:lstStyle/>
          <a:p>
            <a:r>
              <a:rPr lang="en-US" sz="4400" dirty="0" smtClean="0">
                <a:solidFill>
                  <a:schemeClr val="tx1"/>
                </a:solidFill>
                <a:cs typeface="Times" pitchFamily="68" charset="0"/>
              </a:rPr>
              <a:t>“The present is The </a:t>
            </a:r>
            <a:r>
              <a:rPr lang="en-US" sz="4400" dirty="0">
                <a:solidFill>
                  <a:schemeClr val="tx1"/>
                </a:solidFill>
                <a:cs typeface="Times" pitchFamily="68" charset="0"/>
              </a:rPr>
              <a:t>Key to the </a:t>
            </a:r>
            <a:r>
              <a:rPr lang="en-US" sz="4400" dirty="0" smtClean="0">
                <a:solidFill>
                  <a:schemeClr val="tx1"/>
                </a:solidFill>
                <a:cs typeface="Times" pitchFamily="68" charset="0"/>
              </a:rPr>
              <a:t>Past”</a:t>
            </a:r>
            <a:endParaRPr lang="en-US" dirty="0">
              <a:solidFill>
                <a:schemeClr val="tx1"/>
              </a:solidFill>
              <a:cs typeface="Times" pitchFamily="68" charset="0"/>
            </a:endParaRPr>
          </a:p>
        </p:txBody>
      </p:sp>
      <p:sp>
        <p:nvSpPr>
          <p:cNvPr id="100355" name="Rectangle 3"/>
          <p:cNvSpPr>
            <a:spLocks noGrp="1" noChangeArrowheads="1"/>
          </p:cNvSpPr>
          <p:nvPr>
            <p:ph idx="1"/>
          </p:nvPr>
        </p:nvSpPr>
        <p:spPr>
          <a:xfrm>
            <a:off x="457200" y="1371600"/>
            <a:ext cx="7848600" cy="4572000"/>
          </a:xfrm>
        </p:spPr>
        <p:txBody>
          <a:bodyPr>
            <a:normAutofit lnSpcReduction="10000"/>
          </a:bodyPr>
          <a:lstStyle/>
          <a:p>
            <a:pPr>
              <a:lnSpc>
                <a:spcPct val="90000"/>
              </a:lnSpc>
              <a:buFontTx/>
              <a:buNone/>
            </a:pPr>
            <a:r>
              <a:rPr lang="en-US" sz="4100" dirty="0" smtClean="0">
                <a:cs typeface="Times" pitchFamily="68" charset="0"/>
              </a:rPr>
              <a:t>“</a:t>
            </a:r>
            <a:r>
              <a:rPr lang="en-US" sz="4100" dirty="0" smtClean="0">
                <a:solidFill>
                  <a:schemeClr val="tx2">
                    <a:lumMod val="75000"/>
                  </a:schemeClr>
                </a:solidFill>
                <a:cs typeface="Times" pitchFamily="68" charset="0"/>
              </a:rPr>
              <a:t>Relative” </a:t>
            </a:r>
            <a:r>
              <a:rPr lang="en-US" sz="4100" dirty="0">
                <a:solidFill>
                  <a:schemeClr val="tx2">
                    <a:lumMod val="75000"/>
                  </a:schemeClr>
                </a:solidFill>
                <a:cs typeface="Times" pitchFamily="68" charset="0"/>
              </a:rPr>
              <a:t>Time</a:t>
            </a:r>
          </a:p>
          <a:p>
            <a:pPr>
              <a:lnSpc>
                <a:spcPct val="90000"/>
              </a:lnSpc>
            </a:pPr>
            <a:r>
              <a:rPr lang="en-US" sz="2700" dirty="0">
                <a:solidFill>
                  <a:schemeClr val="tx2">
                    <a:lumMod val="75000"/>
                  </a:schemeClr>
                </a:solidFill>
                <a:cs typeface="Times" pitchFamily="68" charset="0"/>
              </a:rPr>
              <a:t>Principles Used to Determine </a:t>
            </a:r>
            <a:r>
              <a:rPr lang="en-US" sz="2700" dirty="0" smtClean="0">
                <a:solidFill>
                  <a:schemeClr val="tx2">
                    <a:lumMod val="75000"/>
                  </a:schemeClr>
                </a:solidFill>
                <a:cs typeface="Times" pitchFamily="68" charset="0"/>
              </a:rPr>
              <a:t>“Relative Age”</a:t>
            </a:r>
          </a:p>
          <a:p>
            <a:pPr lvl="1">
              <a:lnSpc>
                <a:spcPct val="90000"/>
              </a:lnSpc>
            </a:pPr>
            <a:r>
              <a:rPr lang="en-US" sz="2300" dirty="0" smtClean="0">
                <a:solidFill>
                  <a:schemeClr val="tx2">
                    <a:lumMod val="75000"/>
                  </a:schemeClr>
                </a:solidFill>
                <a:cs typeface="Times" pitchFamily="68" charset="0"/>
              </a:rPr>
              <a:t>Principles of </a:t>
            </a:r>
            <a:r>
              <a:rPr lang="en-US" sz="2300" dirty="0" err="1" smtClean="0">
                <a:solidFill>
                  <a:schemeClr val="tx2">
                    <a:lumMod val="75000"/>
                  </a:schemeClr>
                </a:solidFill>
                <a:cs typeface="Times" pitchFamily="68" charset="0"/>
              </a:rPr>
              <a:t>stratigraphy</a:t>
            </a:r>
            <a:endParaRPr lang="en-US" sz="2300" dirty="0">
              <a:solidFill>
                <a:schemeClr val="tx2">
                  <a:lumMod val="75000"/>
                </a:schemeClr>
              </a:solidFill>
              <a:cs typeface="Times" pitchFamily="68" charset="0"/>
            </a:endParaRPr>
          </a:p>
          <a:p>
            <a:pPr lvl="1">
              <a:lnSpc>
                <a:spcPct val="90000"/>
              </a:lnSpc>
            </a:pPr>
            <a:r>
              <a:rPr lang="en-US" sz="2300" dirty="0">
                <a:solidFill>
                  <a:schemeClr val="tx2">
                    <a:lumMod val="75000"/>
                  </a:schemeClr>
                </a:solidFill>
                <a:cs typeface="Times" pitchFamily="68" charset="0"/>
              </a:rPr>
              <a:t>Unconformities</a:t>
            </a:r>
          </a:p>
          <a:p>
            <a:pPr lvl="1">
              <a:lnSpc>
                <a:spcPct val="90000"/>
              </a:lnSpc>
            </a:pPr>
            <a:r>
              <a:rPr lang="en-US" sz="2300" dirty="0">
                <a:solidFill>
                  <a:schemeClr val="tx2">
                    <a:lumMod val="75000"/>
                  </a:schemeClr>
                </a:solidFill>
                <a:cs typeface="Times" pitchFamily="68" charset="0"/>
              </a:rPr>
              <a:t>Correlation</a:t>
            </a:r>
          </a:p>
          <a:p>
            <a:pPr lvl="1">
              <a:lnSpc>
                <a:spcPct val="90000"/>
              </a:lnSpc>
            </a:pPr>
            <a:r>
              <a:rPr lang="en-US" sz="2300" dirty="0">
                <a:solidFill>
                  <a:schemeClr val="tx2">
                    <a:lumMod val="75000"/>
                  </a:schemeClr>
                </a:solidFill>
                <a:cs typeface="Times" pitchFamily="68" charset="0"/>
              </a:rPr>
              <a:t>The Standard Geologic Time Scale</a:t>
            </a:r>
          </a:p>
          <a:p>
            <a:pPr>
              <a:lnSpc>
                <a:spcPct val="90000"/>
              </a:lnSpc>
              <a:buFontTx/>
              <a:buNone/>
            </a:pPr>
            <a:r>
              <a:rPr lang="en-US" sz="4100" dirty="0" smtClean="0">
                <a:solidFill>
                  <a:schemeClr val="tx2">
                    <a:lumMod val="75000"/>
                  </a:schemeClr>
                </a:solidFill>
                <a:cs typeface="Times" pitchFamily="68" charset="0"/>
              </a:rPr>
              <a:t>“Absolute” </a:t>
            </a:r>
            <a:r>
              <a:rPr lang="en-US" sz="4100" dirty="0">
                <a:solidFill>
                  <a:schemeClr val="tx2">
                    <a:lumMod val="75000"/>
                  </a:schemeClr>
                </a:solidFill>
                <a:cs typeface="Times" pitchFamily="68" charset="0"/>
              </a:rPr>
              <a:t>Time</a:t>
            </a:r>
          </a:p>
          <a:p>
            <a:pPr>
              <a:lnSpc>
                <a:spcPct val="90000"/>
              </a:lnSpc>
            </a:pPr>
            <a:r>
              <a:rPr lang="en-US" sz="2700" dirty="0">
                <a:solidFill>
                  <a:schemeClr val="tx2">
                    <a:lumMod val="75000"/>
                  </a:schemeClr>
                </a:solidFill>
                <a:cs typeface="Times" pitchFamily="68" charset="0"/>
              </a:rPr>
              <a:t>Principles of radioactive decay</a:t>
            </a:r>
          </a:p>
          <a:p>
            <a:pPr lvl="1">
              <a:lnSpc>
                <a:spcPct val="90000"/>
              </a:lnSpc>
            </a:pPr>
            <a:r>
              <a:rPr lang="en-US" sz="2300" dirty="0">
                <a:solidFill>
                  <a:schemeClr val="tx2">
                    <a:lumMod val="75000"/>
                  </a:schemeClr>
                </a:solidFill>
                <a:cs typeface="Times" pitchFamily="68" charset="0"/>
              </a:rPr>
              <a:t>Instruments </a:t>
            </a:r>
            <a:endParaRPr lang="en-US" sz="2300" dirty="0" smtClean="0">
              <a:solidFill>
                <a:schemeClr val="tx2">
                  <a:lumMod val="75000"/>
                </a:schemeClr>
              </a:solidFill>
              <a:cs typeface="Times" pitchFamily="68" charset="0"/>
            </a:endParaRPr>
          </a:p>
          <a:p>
            <a:pPr lvl="1">
              <a:lnSpc>
                <a:spcPct val="90000"/>
              </a:lnSpc>
            </a:pPr>
            <a:r>
              <a:rPr lang="en-US" sz="2300" dirty="0" smtClean="0">
                <a:solidFill>
                  <a:schemeClr val="tx2">
                    <a:lumMod val="75000"/>
                  </a:schemeClr>
                </a:solidFill>
                <a:cs typeface="Times" pitchFamily="68" charset="0"/>
              </a:rPr>
              <a:t>Assumptions</a:t>
            </a:r>
            <a:endParaRPr lang="en-US" sz="2300" dirty="0">
              <a:solidFill>
                <a:schemeClr val="tx2">
                  <a:lumMod val="75000"/>
                </a:schemeClr>
              </a:solidFill>
              <a:cs typeface="Times" pitchFamily="68" charset="0"/>
            </a:endParaRPr>
          </a:p>
          <a:p>
            <a:pPr>
              <a:lnSpc>
                <a:spcPct val="90000"/>
              </a:lnSpc>
            </a:pPr>
            <a:r>
              <a:rPr lang="en-US" sz="2700" dirty="0">
                <a:solidFill>
                  <a:schemeClr val="tx2">
                    <a:lumMod val="75000"/>
                  </a:schemeClr>
                </a:solidFill>
                <a:cs typeface="Times" pitchFamily="68" charset="0"/>
              </a:rPr>
              <a:t>The age of the Earth</a:t>
            </a:r>
            <a:endParaRPr lang="en-US" sz="2700" dirty="0">
              <a:solidFill>
                <a:schemeClr val="tx2">
                  <a:lumMod val="75000"/>
                </a:schemeClr>
              </a:solidFill>
            </a:endParaRPr>
          </a:p>
        </p:txBody>
      </p:sp>
    </p:spTree>
    <p:extLst>
      <p:ext uri="{BB962C8B-B14F-4D97-AF65-F5344CB8AC3E}">
        <p14:creationId xmlns:p14="http://schemas.microsoft.com/office/powerpoint/2010/main" val="2192636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Effect transition="in" filter="wipe(left)">
                                      <p:cBhvr>
                                        <p:cTn id="7" dur="500"/>
                                        <p:tgtEl>
                                          <p:spTgt spid="100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0355">
                                            <p:txEl>
                                              <p:pRg st="1" end="1"/>
                                            </p:txEl>
                                          </p:spTgt>
                                        </p:tgtEl>
                                        <p:attrNameLst>
                                          <p:attrName>style.visibility</p:attrName>
                                        </p:attrNameLst>
                                      </p:cBhvr>
                                      <p:to>
                                        <p:strVal val="visible"/>
                                      </p:to>
                                    </p:set>
                                    <p:animEffect transition="in" filter="wipe(left)">
                                      <p:cBhvr>
                                        <p:cTn id="12" dur="500"/>
                                        <p:tgtEl>
                                          <p:spTgt spid="100355">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0355">
                                            <p:txEl>
                                              <p:pRg st="2" end="2"/>
                                            </p:txEl>
                                          </p:spTgt>
                                        </p:tgtEl>
                                        <p:attrNameLst>
                                          <p:attrName>style.visibility</p:attrName>
                                        </p:attrNameLst>
                                      </p:cBhvr>
                                      <p:to>
                                        <p:strVal val="visible"/>
                                      </p:to>
                                    </p:set>
                                    <p:animEffect transition="in" filter="wipe(left)">
                                      <p:cBhvr>
                                        <p:cTn id="15" dur="500"/>
                                        <p:tgtEl>
                                          <p:spTgt spid="10035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0355">
                                            <p:txEl>
                                              <p:pRg st="3" end="3"/>
                                            </p:txEl>
                                          </p:spTgt>
                                        </p:tgtEl>
                                        <p:attrNameLst>
                                          <p:attrName>style.visibility</p:attrName>
                                        </p:attrNameLst>
                                      </p:cBhvr>
                                      <p:to>
                                        <p:strVal val="visible"/>
                                      </p:to>
                                    </p:set>
                                    <p:animEffect transition="in" filter="wipe(left)">
                                      <p:cBhvr>
                                        <p:cTn id="18" dur="500"/>
                                        <p:tgtEl>
                                          <p:spTgt spid="100355">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0355">
                                            <p:txEl>
                                              <p:pRg st="4" end="4"/>
                                            </p:txEl>
                                          </p:spTgt>
                                        </p:tgtEl>
                                        <p:attrNameLst>
                                          <p:attrName>style.visibility</p:attrName>
                                        </p:attrNameLst>
                                      </p:cBhvr>
                                      <p:to>
                                        <p:strVal val="visible"/>
                                      </p:to>
                                    </p:set>
                                    <p:animEffect transition="in" filter="wipe(left)">
                                      <p:cBhvr>
                                        <p:cTn id="21" dur="500"/>
                                        <p:tgtEl>
                                          <p:spTgt spid="100355">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0355">
                                            <p:txEl>
                                              <p:pRg st="5" end="5"/>
                                            </p:txEl>
                                          </p:spTgt>
                                        </p:tgtEl>
                                        <p:attrNameLst>
                                          <p:attrName>style.visibility</p:attrName>
                                        </p:attrNameLst>
                                      </p:cBhvr>
                                      <p:to>
                                        <p:strVal val="visible"/>
                                      </p:to>
                                    </p:set>
                                    <p:animEffect transition="in" filter="wipe(left)">
                                      <p:cBhvr>
                                        <p:cTn id="24" dur="500"/>
                                        <p:tgtEl>
                                          <p:spTgt spid="10035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0355">
                                            <p:txEl>
                                              <p:pRg st="6" end="6"/>
                                            </p:txEl>
                                          </p:spTgt>
                                        </p:tgtEl>
                                        <p:attrNameLst>
                                          <p:attrName>style.visibility</p:attrName>
                                        </p:attrNameLst>
                                      </p:cBhvr>
                                      <p:to>
                                        <p:strVal val="visible"/>
                                      </p:to>
                                    </p:set>
                                    <p:animEffect transition="in" filter="wipe(left)">
                                      <p:cBhvr>
                                        <p:cTn id="29" dur="500"/>
                                        <p:tgtEl>
                                          <p:spTgt spid="100355">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0355">
                                            <p:txEl>
                                              <p:pRg st="7" end="7"/>
                                            </p:txEl>
                                          </p:spTgt>
                                        </p:tgtEl>
                                        <p:attrNameLst>
                                          <p:attrName>style.visibility</p:attrName>
                                        </p:attrNameLst>
                                      </p:cBhvr>
                                      <p:to>
                                        <p:strVal val="visible"/>
                                      </p:to>
                                    </p:set>
                                    <p:animEffect transition="in" filter="wipe(left)">
                                      <p:cBhvr>
                                        <p:cTn id="34" dur="500"/>
                                        <p:tgtEl>
                                          <p:spTgt spid="100355">
                                            <p:txEl>
                                              <p:pRg st="7" end="7"/>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00355">
                                            <p:txEl>
                                              <p:pRg st="8" end="8"/>
                                            </p:txEl>
                                          </p:spTgt>
                                        </p:tgtEl>
                                        <p:attrNameLst>
                                          <p:attrName>style.visibility</p:attrName>
                                        </p:attrNameLst>
                                      </p:cBhvr>
                                      <p:to>
                                        <p:strVal val="visible"/>
                                      </p:to>
                                    </p:set>
                                    <p:animEffect transition="in" filter="wipe(left)">
                                      <p:cBhvr>
                                        <p:cTn id="37" dur="500"/>
                                        <p:tgtEl>
                                          <p:spTgt spid="100355">
                                            <p:txEl>
                                              <p:pRg st="8" end="8"/>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00355">
                                            <p:txEl>
                                              <p:pRg st="9" end="9"/>
                                            </p:txEl>
                                          </p:spTgt>
                                        </p:tgtEl>
                                        <p:attrNameLst>
                                          <p:attrName>style.visibility</p:attrName>
                                        </p:attrNameLst>
                                      </p:cBhvr>
                                      <p:to>
                                        <p:strVal val="visible"/>
                                      </p:to>
                                    </p:set>
                                    <p:animEffect transition="in" filter="wipe(left)">
                                      <p:cBhvr>
                                        <p:cTn id="40" dur="500"/>
                                        <p:tgtEl>
                                          <p:spTgt spid="100355">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0355">
                                            <p:txEl>
                                              <p:pRg st="10" end="10"/>
                                            </p:txEl>
                                          </p:spTgt>
                                        </p:tgtEl>
                                        <p:attrNameLst>
                                          <p:attrName>style.visibility</p:attrName>
                                        </p:attrNameLst>
                                      </p:cBhvr>
                                      <p:to>
                                        <p:strVal val="visible"/>
                                      </p:to>
                                    </p:set>
                                    <p:animEffect transition="in" filter="wipe(left)">
                                      <p:cBhvr>
                                        <p:cTn id="45" dur="500"/>
                                        <p:tgtEl>
                                          <p:spTgt spid="10035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a:xfrm>
            <a:off x="685800" y="76200"/>
            <a:ext cx="7772400" cy="762000"/>
          </a:xfrm>
        </p:spPr>
        <p:txBody>
          <a:bodyPr/>
          <a:lstStyle/>
          <a:p>
            <a:pPr algn="ctr"/>
            <a:r>
              <a:rPr lang="en-US" altLang="en-US" sz="3200" b="1">
                <a:latin typeface="Optima" pitchFamily="64" charset="0"/>
              </a:rPr>
              <a:t>T. rex </a:t>
            </a:r>
            <a:r>
              <a:rPr lang="en-US" altLang="en-US" sz="3200" b="1" i="0">
                <a:latin typeface="Optima" pitchFamily="64" charset="0"/>
              </a:rPr>
              <a:t>Tissue Examples</a:t>
            </a:r>
          </a:p>
        </p:txBody>
      </p:sp>
      <p:pic>
        <p:nvPicPr>
          <p:cNvPr id="599046" name="Picture 6" desc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90600"/>
            <a:ext cx="2741613" cy="2320925"/>
          </a:xfrm>
          <a:prstGeom prst="rect">
            <a:avLst/>
          </a:prstGeom>
          <a:noFill/>
          <a:extLst>
            <a:ext uri="{909E8E84-426E-40DD-AFC4-6F175D3DCCD1}">
              <a14:hiddenFill xmlns:a14="http://schemas.microsoft.com/office/drawing/2010/main">
                <a:solidFill>
                  <a:srgbClr val="FFFFFF"/>
                </a:solidFill>
              </a14:hiddenFill>
            </a:ext>
          </a:extLst>
        </p:spPr>
      </p:pic>
      <p:pic>
        <p:nvPicPr>
          <p:cNvPr id="599047" name="Picture 7" desc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581400"/>
            <a:ext cx="2741613" cy="2228850"/>
          </a:xfrm>
          <a:prstGeom prst="rect">
            <a:avLst/>
          </a:prstGeom>
          <a:noFill/>
          <a:extLst>
            <a:ext uri="{909E8E84-426E-40DD-AFC4-6F175D3DCCD1}">
              <a14:hiddenFill xmlns:a14="http://schemas.microsoft.com/office/drawing/2010/main">
                <a:solidFill>
                  <a:srgbClr val="FFFFFF"/>
                </a:solidFill>
              </a14:hiddenFill>
            </a:ext>
          </a:extLst>
        </p:spPr>
      </p:pic>
      <p:pic>
        <p:nvPicPr>
          <p:cNvPr id="599048" name="Picture 8" desc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9388"/>
            <a:ext cx="5484813" cy="395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15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686800" cy="5334000"/>
          </a:xfrm>
        </p:spPr>
        <p:txBody>
          <a:bodyPr>
            <a:normAutofit lnSpcReduction="10000"/>
          </a:bodyPr>
          <a:lstStyle/>
          <a:p>
            <a:r>
              <a:rPr lang="en-US" dirty="0" smtClean="0"/>
              <a:t>These discoveries make the conventional interpretation of the meaning of radioisotope ratios untenable.</a:t>
            </a:r>
          </a:p>
          <a:p>
            <a:r>
              <a:rPr lang="en-US" dirty="0" smtClean="0"/>
              <a:t>Continuing discoveries of biomolecules not only make conventional scientists uncomfortable, but require them to fight vigorously against their acceptance.</a:t>
            </a:r>
          </a:p>
          <a:p>
            <a:r>
              <a:rPr lang="en-US" dirty="0" smtClean="0"/>
              <a:t>The best understanding of this evidence is that current interpretations of the meaning of radioisotope ratios are wrong, and new explanations should be sought.</a:t>
            </a:r>
            <a:endParaRPr lang="en-US" dirty="0"/>
          </a:p>
        </p:txBody>
      </p:sp>
      <p:sp>
        <p:nvSpPr>
          <p:cNvPr id="4" name="Title 1"/>
          <p:cNvSpPr txBox="1">
            <a:spLocks/>
          </p:cNvSpPr>
          <p:nvPr/>
        </p:nvSpPr>
        <p:spPr>
          <a:xfrm>
            <a:off x="457200" y="176645"/>
            <a:ext cx="8686800"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smtClean="0"/>
              <a:t>Survival of biomolecules</a:t>
            </a:r>
            <a:endParaRPr lang="en-US" dirty="0"/>
          </a:p>
        </p:txBody>
      </p:sp>
    </p:spTree>
    <p:extLst>
      <p:ext uri="{BB962C8B-B14F-4D97-AF65-F5344CB8AC3E}">
        <p14:creationId xmlns:p14="http://schemas.microsoft.com/office/powerpoint/2010/main" val="168889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Conclusion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Sedimentology indicates by </a:t>
            </a:r>
            <a:r>
              <a:rPr lang="en-US" b="1" dirty="0" smtClean="0">
                <a:solidFill>
                  <a:schemeClr val="tx1"/>
                </a:solidFill>
              </a:rPr>
              <a:t>rates of deposition</a:t>
            </a:r>
            <a:r>
              <a:rPr lang="en-US" dirty="0" smtClean="0"/>
              <a:t>, general </a:t>
            </a:r>
            <a:r>
              <a:rPr lang="en-US" b="1" dirty="0" smtClean="0">
                <a:solidFill>
                  <a:schemeClr val="tx1"/>
                </a:solidFill>
              </a:rPr>
              <a:t>absence of </a:t>
            </a:r>
            <a:r>
              <a:rPr lang="en-US" b="1" dirty="0" err="1" smtClean="0">
                <a:solidFill>
                  <a:schemeClr val="tx1"/>
                </a:solidFill>
              </a:rPr>
              <a:t>bioturbation</a:t>
            </a:r>
            <a:r>
              <a:rPr lang="en-US" b="1" dirty="0" smtClean="0">
                <a:solidFill>
                  <a:schemeClr val="tx1"/>
                </a:solidFill>
              </a:rPr>
              <a:t> </a:t>
            </a:r>
            <a:r>
              <a:rPr lang="en-US" dirty="0" smtClean="0"/>
              <a:t>or </a:t>
            </a:r>
            <a:r>
              <a:rPr lang="en-US" dirty="0" err="1" smtClean="0"/>
              <a:t>interstratal</a:t>
            </a:r>
            <a:r>
              <a:rPr lang="en-US" dirty="0" smtClean="0"/>
              <a:t> erosion, </a:t>
            </a:r>
            <a:r>
              <a:rPr lang="en-US" b="1" dirty="0" smtClean="0">
                <a:solidFill>
                  <a:schemeClr val="tx1"/>
                </a:solidFill>
              </a:rPr>
              <a:t>absence of evidence for time</a:t>
            </a:r>
            <a:r>
              <a:rPr lang="en-US" dirty="0" smtClean="0">
                <a:solidFill>
                  <a:schemeClr val="tx1"/>
                </a:solidFill>
              </a:rPr>
              <a:t> </a:t>
            </a:r>
            <a:r>
              <a:rPr lang="en-US" dirty="0" smtClean="0"/>
              <a:t>between units and by </a:t>
            </a:r>
            <a:r>
              <a:rPr lang="en-US" b="1" dirty="0" smtClean="0">
                <a:solidFill>
                  <a:schemeClr val="tx1"/>
                </a:solidFill>
              </a:rPr>
              <a:t>other features </a:t>
            </a:r>
            <a:r>
              <a:rPr lang="en-US" dirty="0" smtClean="0"/>
              <a:t>that </a:t>
            </a:r>
            <a:r>
              <a:rPr lang="en-US" dirty="0" err="1" smtClean="0"/>
              <a:t>radiometrically</a:t>
            </a:r>
            <a:r>
              <a:rPr lang="en-US" dirty="0" smtClean="0"/>
              <a:t> determined time is not giving us correct values for real time. The </a:t>
            </a:r>
            <a:r>
              <a:rPr lang="en-US" b="1" dirty="0" smtClean="0">
                <a:solidFill>
                  <a:schemeClr val="tx1"/>
                </a:solidFill>
              </a:rPr>
              <a:t>survival of biomolecules </a:t>
            </a:r>
            <a:r>
              <a:rPr lang="en-US" dirty="0" smtClean="0"/>
              <a:t>far beyond experimental values likewise challenges the </a:t>
            </a:r>
            <a:r>
              <a:rPr lang="en-US" dirty="0" err="1" smtClean="0"/>
              <a:t>radiometrically</a:t>
            </a:r>
            <a:r>
              <a:rPr lang="en-US" dirty="0" smtClean="0"/>
              <a:t>-determined dates.</a:t>
            </a:r>
          </a:p>
          <a:p>
            <a:r>
              <a:rPr lang="en-US" dirty="0" smtClean="0"/>
              <a:t>The meaning of radioisotope distributions should be reevaluated.</a:t>
            </a:r>
            <a:endParaRPr lang="en-US" dirty="0"/>
          </a:p>
        </p:txBody>
      </p:sp>
    </p:spTree>
    <p:extLst>
      <p:ext uri="{BB962C8B-B14F-4D97-AF65-F5344CB8AC3E}">
        <p14:creationId xmlns:p14="http://schemas.microsoft.com/office/powerpoint/2010/main" val="688247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5307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a:bodyPr>
          <a:lstStyle/>
          <a:p>
            <a:r>
              <a:rPr lang="en-US" dirty="0" smtClean="0"/>
              <a:t>“Absolute” dating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“At </a:t>
            </a:r>
            <a:r>
              <a:rPr lang="en-US" dirty="0"/>
              <a:t>present, physical dates do not stand on their own. They must be compatible with stratigraphy. Stratigraphy has also served to highlight flaws and the relevance of unexpected factors in some physical procedures. So-called absolute dating is a misnomer, for physical dates provide numerical approximations, preferably considered within and constrained by a stratigraphic </a:t>
            </a:r>
            <a:r>
              <a:rPr lang="en-US" dirty="0" smtClean="0"/>
              <a:t>framework”</a:t>
            </a:r>
          </a:p>
          <a:p>
            <a:endParaRPr lang="en-US" sz="1300" dirty="0" smtClean="0"/>
          </a:p>
          <a:p>
            <a:r>
              <a:rPr lang="en-US" sz="2400" i="1" dirty="0"/>
              <a:t>''Canons'' </a:t>
            </a:r>
            <a:r>
              <a:rPr lang="en-US" sz="2400" i="1" dirty="0" smtClean="0"/>
              <a:t>revisited and </a:t>
            </a:r>
            <a:r>
              <a:rPr lang="en-US" sz="2400" i="1" dirty="0"/>
              <a:t>reviewed: Lester King's views of landscape </a:t>
            </a:r>
            <a:r>
              <a:rPr lang="en-US" sz="2400" i="1" dirty="0" smtClean="0"/>
              <a:t>evolution considered </a:t>
            </a:r>
            <a:r>
              <a:rPr lang="en-US" sz="2400" i="1" dirty="0"/>
              <a:t>50 years </a:t>
            </a:r>
            <a:r>
              <a:rPr lang="en-US" sz="2400" i="1" dirty="0" smtClean="0"/>
              <a:t>later</a:t>
            </a:r>
            <a:r>
              <a:rPr lang="en-US" sz="2400" dirty="0" smtClean="0"/>
              <a:t>. C. R. </a:t>
            </a:r>
            <a:r>
              <a:rPr lang="en-US" sz="2400" dirty="0" err="1" smtClean="0"/>
              <a:t>Twidale</a:t>
            </a:r>
            <a:r>
              <a:rPr lang="en-US" sz="2400" dirty="0" smtClean="0"/>
              <a:t>. </a:t>
            </a:r>
            <a:r>
              <a:rPr lang="en-US" sz="2200" i="1" dirty="0" smtClean="0"/>
              <a:t>Geological </a:t>
            </a:r>
            <a:r>
              <a:rPr lang="en-US" sz="2200" i="1" dirty="0"/>
              <a:t>Society of America Bulletin </a:t>
            </a:r>
            <a:r>
              <a:rPr lang="en-US" sz="2200" dirty="0"/>
              <a:t>2003;115, no. 10;1155-1172</a:t>
            </a:r>
          </a:p>
        </p:txBody>
      </p:sp>
    </p:spTree>
    <p:extLst>
      <p:ext uri="{BB962C8B-B14F-4D97-AF65-F5344CB8AC3E}">
        <p14:creationId xmlns:p14="http://schemas.microsoft.com/office/powerpoint/2010/main" val="1952651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New finding affects understanding of formation of the solar system</a:t>
            </a:r>
            <a:br>
              <a:rPr lang="en-US" dirty="0"/>
            </a:br>
            <a:endParaRPr lang="en-US" dirty="0"/>
          </a:p>
        </p:txBody>
      </p:sp>
      <p:sp>
        <p:nvSpPr>
          <p:cNvPr id="3" name="Content Placeholder 2"/>
          <p:cNvSpPr>
            <a:spLocks noGrp="1"/>
          </p:cNvSpPr>
          <p:nvPr>
            <p:ph idx="1"/>
          </p:nvPr>
        </p:nvSpPr>
        <p:spPr>
          <a:xfrm>
            <a:off x="304800" y="1295400"/>
            <a:ext cx="8686800" cy="4784725"/>
          </a:xfrm>
        </p:spPr>
        <p:txBody>
          <a:bodyPr>
            <a:normAutofit/>
          </a:bodyPr>
          <a:lstStyle/>
          <a:p>
            <a:r>
              <a:rPr lang="en-US" dirty="0" smtClean="0"/>
              <a:t>March </a:t>
            </a:r>
            <a:r>
              <a:rPr lang="en-US" dirty="0"/>
              <a:t>29, </a:t>
            </a:r>
            <a:r>
              <a:rPr lang="en-US" dirty="0" smtClean="0"/>
              <a:t>2012</a:t>
            </a:r>
            <a:endParaRPr lang="en-US" dirty="0"/>
          </a:p>
          <a:p>
            <a:r>
              <a:rPr lang="en-US" dirty="0" smtClean="0"/>
              <a:t> </a:t>
            </a:r>
            <a:r>
              <a:rPr lang="en-US" dirty="0"/>
              <a:t>A global collaboration including five University of Notre Dame researchers has revised the half-life of samarium-146 (146Sm), reducing it to 68 million years from 103 million years. Their finding is published in the journal Science today</a:t>
            </a:r>
          </a:p>
          <a:p>
            <a:endParaRPr lang="en-US" dirty="0"/>
          </a:p>
        </p:txBody>
      </p:sp>
    </p:spTree>
    <p:extLst>
      <p:ext uri="{BB962C8B-B14F-4D97-AF65-F5344CB8AC3E}">
        <p14:creationId xmlns:p14="http://schemas.microsoft.com/office/powerpoint/2010/main" val="1539134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dirty="0" smtClean="0"/>
              <a:t>Richard Dawkins on “Designed”</a:t>
            </a:r>
            <a:endParaRPr lang="en-US" dirty="0"/>
          </a:p>
        </p:txBody>
      </p:sp>
      <p:sp>
        <p:nvSpPr>
          <p:cNvPr id="3" name="Content Placeholder 2"/>
          <p:cNvSpPr>
            <a:spLocks noGrp="1"/>
          </p:cNvSpPr>
          <p:nvPr>
            <p:ph idx="1"/>
          </p:nvPr>
        </p:nvSpPr>
        <p:spPr>
          <a:xfrm>
            <a:off x="0" y="1143000"/>
            <a:ext cx="8991600" cy="5715000"/>
          </a:xfrm>
        </p:spPr>
        <p:txBody>
          <a:bodyPr>
            <a:normAutofit/>
          </a:bodyPr>
          <a:lstStyle/>
          <a:p>
            <a:r>
              <a:rPr lang="en-US" dirty="0" smtClean="0"/>
              <a:t>“Its </a:t>
            </a:r>
            <a:r>
              <a:rPr lang="en-US" dirty="0"/>
              <a:t>terribly </a:t>
            </a:r>
            <a:r>
              <a:rPr lang="en-US" dirty="0" err="1" smtClean="0"/>
              <a:t>terribly</a:t>
            </a:r>
            <a:r>
              <a:rPr lang="en-US" dirty="0" smtClean="0"/>
              <a:t> </a:t>
            </a:r>
            <a:r>
              <a:rPr lang="en-US" dirty="0"/>
              <a:t>tempting to use the word designed, time and again I have to bite my tongue</a:t>
            </a:r>
            <a:r>
              <a:rPr lang="en-US" dirty="0" smtClean="0"/>
              <a:t>, </a:t>
            </a:r>
            <a:r>
              <a:rPr lang="en-US" dirty="0"/>
              <a:t>and stop </a:t>
            </a:r>
            <a:r>
              <a:rPr lang="en-US" dirty="0" smtClean="0"/>
              <a:t>myself. [...] </a:t>
            </a:r>
            <a:r>
              <a:rPr lang="en-US" dirty="0"/>
              <a:t>when talking to other biologists, we none of </a:t>
            </a:r>
            <a:r>
              <a:rPr lang="en-US" dirty="0" smtClean="0"/>
              <a:t>us </a:t>
            </a:r>
            <a:r>
              <a:rPr lang="en-US" dirty="0"/>
              <a:t>bother to bite our tongues, we just use the word </a:t>
            </a:r>
            <a:r>
              <a:rPr lang="en-US" dirty="0" smtClean="0"/>
              <a:t>designed.“</a:t>
            </a:r>
          </a:p>
          <a:p>
            <a:endParaRPr lang="en-US" sz="2400" dirty="0" smtClean="0"/>
          </a:p>
          <a:p>
            <a:r>
              <a:rPr lang="en-US" sz="2000" dirty="0" smtClean="0"/>
              <a:t>Richard </a:t>
            </a:r>
            <a:r>
              <a:rPr lang="en-US" sz="2000" dirty="0"/>
              <a:t>Dawkins, </a:t>
            </a:r>
            <a:r>
              <a:rPr lang="en-US" sz="2000" i="1" dirty="0" smtClean="0"/>
              <a:t>Waking </a:t>
            </a:r>
            <a:r>
              <a:rPr lang="en-US" sz="2000" i="1" dirty="0"/>
              <a:t>up in the </a:t>
            </a:r>
            <a:r>
              <a:rPr lang="en-US" sz="2000" i="1" dirty="0" smtClean="0"/>
              <a:t>Universe, </a:t>
            </a:r>
            <a:r>
              <a:rPr lang="en-US" sz="2000" dirty="0" smtClean="0"/>
              <a:t>1991 </a:t>
            </a:r>
            <a:r>
              <a:rPr lang="en-US" sz="2000" dirty="0"/>
              <a:t>Royal </a:t>
            </a:r>
            <a:r>
              <a:rPr lang="en-US" sz="2000" dirty="0" smtClean="0"/>
              <a:t>Institution </a:t>
            </a:r>
            <a:r>
              <a:rPr lang="en-US" sz="2000" dirty="0"/>
              <a:t>Christmas Lecture; 2nd lecture - </a:t>
            </a:r>
            <a:r>
              <a:rPr lang="en-US" sz="2000" i="1" dirty="0" smtClean="0"/>
              <a:t>Designed </a:t>
            </a:r>
            <a:r>
              <a:rPr lang="en-US" sz="2000" i="1" dirty="0"/>
              <a:t>and </a:t>
            </a:r>
            <a:r>
              <a:rPr lang="en-US" sz="2000" i="1" dirty="0" err="1"/>
              <a:t>designoid</a:t>
            </a:r>
            <a:r>
              <a:rPr lang="en-US" sz="2000" i="1" dirty="0"/>
              <a:t> </a:t>
            </a:r>
            <a:r>
              <a:rPr lang="en-US" sz="2000" i="1" dirty="0" smtClean="0"/>
              <a:t>objects</a:t>
            </a:r>
            <a:r>
              <a:rPr lang="en-US" sz="2800" dirty="0" smtClean="0"/>
              <a:t>.</a:t>
            </a:r>
            <a:endParaRPr lang="en-US" sz="2800" dirty="0"/>
          </a:p>
        </p:txBody>
      </p:sp>
    </p:spTree>
    <p:extLst>
      <p:ext uri="{BB962C8B-B14F-4D97-AF65-F5344CB8AC3E}">
        <p14:creationId xmlns:p14="http://schemas.microsoft.com/office/powerpoint/2010/main" val="3061420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Gee on meaning of fossil record</a:t>
            </a:r>
            <a:endParaRPr lang="en-US" dirty="0"/>
          </a:p>
        </p:txBody>
      </p:sp>
      <p:sp>
        <p:nvSpPr>
          <p:cNvPr id="3" name="Content Placeholder 2"/>
          <p:cNvSpPr>
            <a:spLocks noGrp="1"/>
          </p:cNvSpPr>
          <p:nvPr>
            <p:ph idx="1"/>
          </p:nvPr>
        </p:nvSpPr>
        <p:spPr>
          <a:xfrm>
            <a:off x="304800" y="1143000"/>
            <a:ext cx="8686800" cy="5562600"/>
          </a:xfrm>
        </p:spPr>
        <p:txBody>
          <a:bodyPr>
            <a:normAutofit fontScale="62500" lnSpcReduction="20000"/>
          </a:bodyPr>
          <a:lstStyle/>
          <a:p>
            <a:r>
              <a:rPr lang="en-US" sz="3600" dirty="0" smtClean="0"/>
              <a:t>“No </a:t>
            </a:r>
            <a:r>
              <a:rPr lang="en-US" sz="3600" dirty="0"/>
              <a:t>fossil is buried with its birth certificate. That, and the scarcity of fossils, means that it is effectively impossible to link fossils into chains of cause and effect in any valid way</a:t>
            </a:r>
            <a:r>
              <a:rPr lang="en-US" sz="3600" dirty="0" smtClean="0"/>
              <a:t>.”</a:t>
            </a:r>
            <a:endParaRPr lang="en-US" sz="3600" dirty="0"/>
          </a:p>
          <a:p>
            <a:r>
              <a:rPr lang="en-US" sz="3600" dirty="0"/>
              <a:t>According to </a:t>
            </a:r>
            <a:r>
              <a:rPr lang="en-US" sz="3600" dirty="0" smtClean="0"/>
              <a:t>Gee</a:t>
            </a:r>
            <a:r>
              <a:rPr lang="en-US" sz="3600" dirty="0"/>
              <a:t>, </a:t>
            </a:r>
            <a:r>
              <a:rPr lang="en-US" sz="3600" dirty="0" smtClean="0"/>
              <a:t>senior editor for Nature and a paleontologist by training, we </a:t>
            </a:r>
            <a:r>
              <a:rPr lang="en-US" sz="3600" dirty="0"/>
              <a:t>call new fossil discoveries missing </a:t>
            </a:r>
            <a:r>
              <a:rPr lang="en-US" sz="3600" dirty="0" smtClean="0"/>
              <a:t>links.</a:t>
            </a:r>
            <a:endParaRPr lang="en-US" sz="3600" dirty="0"/>
          </a:p>
          <a:p>
            <a:r>
              <a:rPr lang="en-US" sz="3600" dirty="0" smtClean="0"/>
              <a:t>“as </a:t>
            </a:r>
            <a:r>
              <a:rPr lang="en-US" sz="3600" dirty="0"/>
              <a:t>if the chain of ancestry and descent were a real object for our contemplation, and not what it really is: a completely human invention created after the fact, shaped to accord with human prejudices</a:t>
            </a:r>
            <a:r>
              <a:rPr lang="en-US" sz="3600" dirty="0" smtClean="0"/>
              <a:t>.”</a:t>
            </a:r>
            <a:endParaRPr lang="en-US" sz="3600" dirty="0"/>
          </a:p>
          <a:p>
            <a:r>
              <a:rPr lang="en-US" sz="3600" dirty="0"/>
              <a:t>He concludes:</a:t>
            </a:r>
          </a:p>
          <a:p>
            <a:r>
              <a:rPr lang="en-US" sz="3600" dirty="0" smtClean="0"/>
              <a:t>“To </a:t>
            </a:r>
            <a:r>
              <a:rPr lang="en-US" sz="3600" dirty="0"/>
              <a:t>take a line of fossils and claim that they represent a lineage is not a scientific hypothesis that can be tested, but an assertion that carries the same validity as a bedtime story—amusing, perhaps even instructive, but not scientific.” – Henry Gee, </a:t>
            </a:r>
            <a:r>
              <a:rPr lang="en-US" sz="3600" i="1" dirty="0"/>
              <a:t>In Search of Deep Time: Beyond the Fossil Record to a New History of Life (New York: The Free Press, 1999), pp. 32, 113-117.</a:t>
            </a:r>
            <a:endParaRPr lang="en-US" sz="3600" dirty="0"/>
          </a:p>
          <a:p>
            <a:endParaRPr lang="en-US" dirty="0"/>
          </a:p>
        </p:txBody>
      </p:sp>
    </p:spTree>
    <p:extLst>
      <p:ext uri="{BB962C8B-B14F-4D97-AF65-F5344CB8AC3E}">
        <p14:creationId xmlns:p14="http://schemas.microsoft.com/office/powerpoint/2010/main" val="2289481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Whale evolution</a:t>
            </a:r>
            <a:endParaRPr lang="en-US" dirty="0"/>
          </a:p>
        </p:txBody>
      </p:sp>
      <p:sp>
        <p:nvSpPr>
          <p:cNvPr id="3" name="Content Placeholder 2"/>
          <p:cNvSpPr>
            <a:spLocks noGrp="1"/>
          </p:cNvSpPr>
          <p:nvPr>
            <p:ph idx="1"/>
          </p:nvPr>
        </p:nvSpPr>
        <p:spPr>
          <a:xfrm>
            <a:off x="152400" y="1554162"/>
            <a:ext cx="8839200" cy="5151438"/>
          </a:xfrm>
        </p:spPr>
        <p:txBody>
          <a:bodyPr>
            <a:normAutofit fontScale="40000" lnSpcReduction="20000"/>
          </a:bodyPr>
          <a:lstStyle/>
          <a:p>
            <a:r>
              <a:rPr lang="en-US" sz="6300" dirty="0" err="1" smtClean="0"/>
              <a:t>Mesonychid</a:t>
            </a:r>
            <a:r>
              <a:rPr lang="en-US" sz="6300" dirty="0" smtClean="0"/>
              <a:t>: Robert Carroll - </a:t>
            </a:r>
            <a:r>
              <a:rPr lang="en-US" sz="6300" dirty="0"/>
              <a:t>“[</a:t>
            </a:r>
            <a:r>
              <a:rPr lang="en-US" sz="6300" dirty="0" err="1"/>
              <a:t>i</a:t>
            </a:r>
            <a:r>
              <a:rPr lang="en-US" sz="6300" dirty="0"/>
              <a:t>]t is not possible to identify a sequence of </a:t>
            </a:r>
            <a:r>
              <a:rPr lang="en-US" sz="6300" dirty="0" err="1"/>
              <a:t>mesonychids</a:t>
            </a:r>
            <a:r>
              <a:rPr lang="en-US" sz="6300" dirty="0"/>
              <a:t> leading directly to whales,” </a:t>
            </a:r>
            <a:r>
              <a:rPr lang="en-US" sz="6300" dirty="0" smtClean="0"/>
              <a:t> This statement understates </a:t>
            </a:r>
            <a:r>
              <a:rPr lang="en-US" sz="6300" dirty="0"/>
              <a:t>the problem.</a:t>
            </a:r>
            <a:r>
              <a:rPr lang="en-US" sz="6300" baseline="30000" dirty="0"/>
              <a:t>[</a:t>
            </a:r>
            <a:r>
              <a:rPr lang="en-US" sz="6300" dirty="0">
                <a:hlinkClick r:id="rId2"/>
              </a:rPr>
              <a:t>10</a:t>
            </a:r>
            <a:r>
              <a:rPr lang="en-US" sz="6300" dirty="0"/>
              <a:t>]  It is not even possible to identify a single ancestral species.  All known </a:t>
            </a:r>
            <a:r>
              <a:rPr lang="en-US" sz="6300" dirty="0" err="1"/>
              <a:t>mesonychids</a:t>
            </a:r>
            <a:r>
              <a:rPr lang="en-US" sz="6300" dirty="0"/>
              <a:t> are excluded from the actual chain of descent by the </a:t>
            </a:r>
            <a:r>
              <a:rPr lang="en-US" sz="6300" dirty="0" smtClean="0"/>
              <a:t>paleontologists’ </a:t>
            </a:r>
            <a:r>
              <a:rPr lang="en-US" sz="6300" dirty="0"/>
              <a:t>own criteria.</a:t>
            </a:r>
            <a:endParaRPr lang="en-US" sz="6300" dirty="0" smtClean="0"/>
          </a:p>
          <a:p>
            <a:r>
              <a:rPr lang="en-US" sz="6300" dirty="0" err="1" smtClean="0"/>
              <a:t>Pachycetus</a:t>
            </a:r>
            <a:r>
              <a:rPr lang="en-US" sz="6300" dirty="0" smtClean="0"/>
              <a:t>:</a:t>
            </a:r>
            <a:r>
              <a:rPr lang="en-US" sz="6300" dirty="0"/>
              <a:t> </a:t>
            </a:r>
            <a:r>
              <a:rPr lang="en-US" sz="6300" dirty="0" smtClean="0"/>
              <a:t> </a:t>
            </a:r>
            <a:r>
              <a:rPr lang="en-US" sz="6300" dirty="0" err="1" smtClean="0"/>
              <a:t>Gingerich</a:t>
            </a:r>
            <a:r>
              <a:rPr lang="en-US" sz="6300" dirty="0" smtClean="0"/>
              <a:t> - ‘In time and in its morphology,</a:t>
            </a:r>
            <a:r>
              <a:rPr lang="en-US" sz="6300" dirty="0"/>
              <a:t> </a:t>
            </a:r>
            <a:r>
              <a:rPr lang="en-US" sz="6300" i="1" dirty="0" err="1"/>
              <a:t>Pakicetus</a:t>
            </a:r>
            <a:r>
              <a:rPr lang="en-US" sz="6300" dirty="0"/>
              <a:t> is perfectly intermediate, a missing link between earlier land mammals and later, full-fledged whales.’ </a:t>
            </a:r>
            <a:endParaRPr lang="en-US" sz="6300" dirty="0" smtClean="0"/>
          </a:p>
          <a:p>
            <a:r>
              <a:rPr lang="en-US" sz="6300" dirty="0" smtClean="0"/>
              <a:t>de </a:t>
            </a:r>
            <a:r>
              <a:rPr lang="en-US" sz="6300" dirty="0" err="1" smtClean="0"/>
              <a:t>Muizon</a:t>
            </a:r>
            <a:r>
              <a:rPr lang="en-US" sz="6300" dirty="0" smtClean="0"/>
              <a:t> - ‘All </a:t>
            </a:r>
            <a:r>
              <a:rPr lang="en-US" sz="6300" dirty="0"/>
              <a:t>the postcranial bones indicate that </a:t>
            </a:r>
            <a:r>
              <a:rPr lang="en-US" sz="6300" dirty="0" err="1"/>
              <a:t>pakicetids</a:t>
            </a:r>
            <a:r>
              <a:rPr lang="en-US" sz="6300" dirty="0"/>
              <a:t> were land mammals, and … indicate that the animals were runners, with only their feet touching the ground</a:t>
            </a:r>
            <a:r>
              <a:rPr lang="en-US" sz="6300" dirty="0" smtClean="0"/>
              <a:t>.’</a:t>
            </a:r>
          </a:p>
          <a:p>
            <a:endParaRPr lang="en-US" sz="4000" dirty="0"/>
          </a:p>
          <a:p>
            <a:endParaRPr lang="en-US" sz="4000" dirty="0" smtClean="0"/>
          </a:p>
          <a:p>
            <a:r>
              <a:rPr lang="en-US" sz="1300" dirty="0" smtClean="0"/>
              <a:t>Robert </a:t>
            </a:r>
            <a:r>
              <a:rPr lang="en-US" sz="1300" dirty="0"/>
              <a:t>L. Carroll, </a:t>
            </a:r>
            <a:r>
              <a:rPr lang="en-US" sz="1300" i="1" dirty="0"/>
              <a:t>Patterns and Processes of Vertebrate Evolution</a:t>
            </a:r>
            <a:r>
              <a:rPr lang="en-US" sz="1300" dirty="0"/>
              <a:t> (Cambridge: University Press, 1997), 329.</a:t>
            </a:r>
            <a:r>
              <a:rPr lang="en-US" sz="1300" b="1" dirty="0"/>
              <a:t> </a:t>
            </a:r>
            <a:endParaRPr lang="en-US" sz="1400" dirty="0"/>
          </a:p>
          <a:p>
            <a:r>
              <a:rPr lang="en-US" sz="1300" dirty="0" err="1"/>
              <a:t>Gingerich</a:t>
            </a:r>
            <a:r>
              <a:rPr lang="en-US" sz="1300" dirty="0"/>
              <a:t>, P.D., The whales of Tethys, </a:t>
            </a:r>
            <a:r>
              <a:rPr lang="en-US" sz="1300" i="1" dirty="0"/>
              <a:t>Natural History,</a:t>
            </a:r>
            <a:r>
              <a:rPr lang="en-US" sz="1300" dirty="0"/>
              <a:t> p. 86, April 1994.</a:t>
            </a:r>
          </a:p>
          <a:p>
            <a:endParaRPr lang="en-US" sz="1300" dirty="0" smtClean="0"/>
          </a:p>
          <a:p>
            <a:r>
              <a:rPr lang="en-US" sz="1300" dirty="0"/>
              <a:t>de </a:t>
            </a:r>
            <a:r>
              <a:rPr lang="en-US" sz="1300" dirty="0" err="1"/>
              <a:t>Muizon</a:t>
            </a:r>
            <a:r>
              <a:rPr lang="en-US" sz="1300" dirty="0"/>
              <a:t>, C., Walking with whales, </a:t>
            </a:r>
            <a:r>
              <a:rPr lang="en-US" sz="1300" i="1" dirty="0"/>
              <a:t>Nature</a:t>
            </a:r>
            <a:r>
              <a:rPr lang="en-US" sz="1300" dirty="0"/>
              <a:t> </a:t>
            </a:r>
            <a:r>
              <a:rPr lang="en-US" sz="1300" b="1" dirty="0"/>
              <a:t>413</a:t>
            </a:r>
            <a:r>
              <a:rPr lang="en-US" sz="1300" dirty="0"/>
              <a:t>(6853):259–260, 20 Sep. 2001.</a:t>
            </a:r>
          </a:p>
          <a:p>
            <a:endParaRPr lang="en-US" sz="900" dirty="0"/>
          </a:p>
        </p:txBody>
      </p:sp>
      <p:pic>
        <p:nvPicPr>
          <p:cNvPr id="11266" name="Picture 2" descr="Skull frag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11150"/>
            <a:ext cx="2390775"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385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38200"/>
          </a:xfrm>
        </p:spPr>
        <p:txBody>
          <a:bodyPr/>
          <a:lstStyle/>
          <a:p>
            <a:r>
              <a:rPr lang="en-US" dirty="0" smtClean="0"/>
              <a:t>Richard Dawkins on “Junk DNA”</a:t>
            </a:r>
            <a:endParaRPr lang="en-US" dirty="0"/>
          </a:p>
        </p:txBody>
      </p:sp>
      <p:sp>
        <p:nvSpPr>
          <p:cNvPr id="3" name="Content Placeholder 2"/>
          <p:cNvSpPr>
            <a:spLocks noGrp="1"/>
          </p:cNvSpPr>
          <p:nvPr>
            <p:ph idx="1"/>
          </p:nvPr>
        </p:nvSpPr>
        <p:spPr>
          <a:xfrm>
            <a:off x="0" y="1143000"/>
            <a:ext cx="8991600" cy="5715000"/>
          </a:xfrm>
        </p:spPr>
        <p:txBody>
          <a:bodyPr>
            <a:normAutofit fontScale="70000" lnSpcReduction="20000"/>
          </a:bodyPr>
          <a:lstStyle/>
          <a:p>
            <a:r>
              <a:rPr lang="en-US" dirty="0" smtClean="0"/>
              <a:t>Before ENCODE</a:t>
            </a:r>
            <a:r>
              <a:rPr lang="en-US" dirty="0"/>
              <a:t>: </a:t>
            </a:r>
            <a:r>
              <a:rPr lang="en-US" dirty="0" smtClean="0"/>
              <a:t>“</a:t>
            </a:r>
            <a:r>
              <a:rPr lang="en-US" dirty="0" err="1" smtClean="0"/>
              <a:t>Pseudogenes</a:t>
            </a:r>
            <a:r>
              <a:rPr lang="en-US" dirty="0" smtClean="0"/>
              <a:t> are </a:t>
            </a:r>
            <a:r>
              <a:rPr lang="en-US" dirty="0"/>
              <a:t>genes that once did something useful but have now been sidelined and are never transcribed or translated. They might as well not exist, as far as the animal's welfare is concerned. But as far as the scientist is concerned they very much exist, and they are  exactly what we need for an evolutionary clock. .. . . What </a:t>
            </a:r>
            <a:r>
              <a:rPr lang="en-US" dirty="0" err="1"/>
              <a:t>pseudogenes</a:t>
            </a:r>
            <a:r>
              <a:rPr lang="en-US" dirty="0"/>
              <a:t> are useful for is embarrassing creationists. It stretches even their creative ingenuity to make up a convincing reason why an intelligent designer should have created a </a:t>
            </a:r>
            <a:r>
              <a:rPr lang="en-US" dirty="0" err="1"/>
              <a:t>pseudogene</a:t>
            </a:r>
            <a:r>
              <a:rPr lang="en-US" dirty="0"/>
              <a:t> --a gene that does absolutely nothing and gives every appearance of being a superannuated version of a gene that used to do something, unless he was deliberately setting out to fool us."</a:t>
            </a:r>
            <a:br>
              <a:rPr lang="en-US" dirty="0"/>
            </a:br>
            <a:r>
              <a:rPr lang="en-US" dirty="0" smtClean="0"/>
              <a:t>Dawkins </a:t>
            </a:r>
            <a:r>
              <a:rPr lang="en-US" dirty="0"/>
              <a:t>then continues</a:t>
            </a:r>
            <a:r>
              <a:rPr lang="en-US" dirty="0" smtClean="0"/>
              <a:t>:</a:t>
            </a:r>
            <a:r>
              <a:rPr lang="en-US" dirty="0"/>
              <a:t> "Leaving </a:t>
            </a:r>
            <a:r>
              <a:rPr lang="en-US" dirty="0" err="1"/>
              <a:t>pseudogenes</a:t>
            </a:r>
            <a:r>
              <a:rPr lang="en-US" dirty="0"/>
              <a:t> aside, it is a remarkable fact that the greater part (95 percent in the case of humans) of the genome might as well not be there, for all the difference it makes</a:t>
            </a:r>
            <a:r>
              <a:rPr lang="en-US" dirty="0" smtClean="0"/>
              <a:t>."</a:t>
            </a:r>
            <a:r>
              <a:rPr lang="en-US" dirty="0"/>
              <a:t> </a:t>
            </a:r>
            <a:r>
              <a:rPr lang="en-US" dirty="0" smtClean="0"/>
              <a:t>The </a:t>
            </a:r>
            <a:r>
              <a:rPr lang="en-US" dirty="0"/>
              <a:t>Greatest Show on Earth, 2009, </a:t>
            </a:r>
            <a:r>
              <a:rPr lang="en-US" dirty="0" err="1"/>
              <a:t>pp</a:t>
            </a:r>
            <a:r>
              <a:rPr lang="en-US" dirty="0"/>
              <a:t> </a:t>
            </a:r>
            <a:r>
              <a:rPr lang="en-US" dirty="0" smtClean="0"/>
              <a:t>332-333. </a:t>
            </a:r>
          </a:p>
          <a:p>
            <a:r>
              <a:rPr lang="en-US" dirty="0" smtClean="0"/>
              <a:t>After ENCODE: "I know there are some creationists who have jumped on it because they think it is awkward for Darwinism. Quite the contrary, of course. It is exactly what a Darwinist would hope for -- is to find usefulness in the living world."</a:t>
            </a:r>
            <a:endParaRPr lang="en-US" dirty="0"/>
          </a:p>
        </p:txBody>
      </p:sp>
    </p:spTree>
    <p:extLst>
      <p:ext uri="{BB962C8B-B14F-4D97-AF65-F5344CB8AC3E}">
        <p14:creationId xmlns:p14="http://schemas.microsoft.com/office/powerpoint/2010/main" val="2714931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04800" y="228600"/>
            <a:ext cx="8686800" cy="838200"/>
          </a:xfrm>
        </p:spPr>
        <p:txBody>
          <a:bodyPr/>
          <a:lstStyle/>
          <a:p>
            <a:r>
              <a:rPr lang="en-US" dirty="0"/>
              <a:t>Radioactive Decay</a:t>
            </a:r>
          </a:p>
        </p:txBody>
      </p:sp>
      <p:sp>
        <p:nvSpPr>
          <p:cNvPr id="13315" name="Rectangle 3"/>
          <p:cNvSpPr>
            <a:spLocks noGrp="1" noChangeArrowheads="1"/>
          </p:cNvSpPr>
          <p:nvPr>
            <p:ph idx="1"/>
          </p:nvPr>
        </p:nvSpPr>
        <p:spPr>
          <a:xfrm>
            <a:off x="533400" y="1371600"/>
            <a:ext cx="8229600" cy="4876800"/>
          </a:xfrm>
        </p:spPr>
        <p:txBody>
          <a:bodyPr>
            <a:noAutofit/>
          </a:bodyPr>
          <a:lstStyle/>
          <a:p>
            <a:r>
              <a:rPr lang="en-US" dirty="0"/>
              <a:t>Nucleus of an atom spontaneously changes</a:t>
            </a:r>
          </a:p>
          <a:p>
            <a:r>
              <a:rPr lang="en-US" dirty="0"/>
              <a:t>Independent of normal pressures and temperatures </a:t>
            </a:r>
          </a:p>
          <a:p>
            <a:r>
              <a:rPr lang="en-US" dirty="0"/>
              <a:t>In some cases nucleus gets smaller</a:t>
            </a:r>
          </a:p>
          <a:p>
            <a:r>
              <a:rPr lang="en-US" dirty="0"/>
              <a:t>In all cases, the kind of atom is changed</a:t>
            </a:r>
          </a:p>
          <a:p>
            <a:r>
              <a:rPr lang="en-US" dirty="0"/>
              <a:t>Happens at a known, measurable rate at present.</a:t>
            </a:r>
          </a:p>
        </p:txBody>
      </p:sp>
    </p:spTree>
    <p:extLst>
      <p:ext uri="{BB962C8B-B14F-4D97-AF65-F5344CB8AC3E}">
        <p14:creationId xmlns:p14="http://schemas.microsoft.com/office/powerpoint/2010/main" val="368631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smtClean="0"/>
              <a:t/>
            </a:r>
            <a:br>
              <a:rPr lang="en-US" dirty="0" smtClean="0"/>
            </a:br>
            <a:r>
              <a:rPr lang="en-US" dirty="0" smtClean="0"/>
              <a:t>“</a:t>
            </a:r>
            <a:r>
              <a:rPr lang="en-US" dirty="0" err="1" smtClean="0"/>
              <a:t>Pseudogenes</a:t>
            </a:r>
            <a:r>
              <a:rPr lang="en-US" dirty="0" smtClean="0"/>
              <a:t> are not pseudo any more</a:t>
            </a:r>
            <a:endParaRPr lang="en-US" dirty="0"/>
          </a:p>
        </p:txBody>
      </p:sp>
      <p:sp>
        <p:nvSpPr>
          <p:cNvPr id="4" name="Content Placeholder 3"/>
          <p:cNvSpPr>
            <a:spLocks noGrp="1"/>
          </p:cNvSpPr>
          <p:nvPr>
            <p:ph idx="1"/>
          </p:nvPr>
        </p:nvSpPr>
        <p:spPr>
          <a:xfrm>
            <a:off x="304800" y="1524000"/>
            <a:ext cx="8686800" cy="4525963"/>
          </a:xfrm>
        </p:spPr>
        <p:txBody>
          <a:bodyPr>
            <a:normAutofit fontScale="85000" lnSpcReduction="10000"/>
          </a:bodyPr>
          <a:lstStyle/>
          <a:p>
            <a:r>
              <a:rPr lang="en-US" dirty="0" smtClean="0"/>
              <a:t>“The </a:t>
            </a:r>
            <a:r>
              <a:rPr lang="en-US" dirty="0"/>
              <a:t>study of functional </a:t>
            </a:r>
            <a:r>
              <a:rPr lang="en-US" dirty="0" err="1"/>
              <a:t>pseudogenes</a:t>
            </a:r>
            <a:r>
              <a:rPr lang="en-US" dirty="0"/>
              <a:t> </a:t>
            </a:r>
            <a:r>
              <a:rPr lang="en-US" dirty="0" smtClean="0"/>
              <a:t>is just </a:t>
            </a:r>
            <a:r>
              <a:rPr lang="en-US" dirty="0"/>
              <a:t>at the beginning. There remain </a:t>
            </a:r>
            <a:r>
              <a:rPr lang="en-US" dirty="0" smtClean="0"/>
              <a:t>many questions </a:t>
            </a:r>
            <a:r>
              <a:rPr lang="en-US" dirty="0"/>
              <a:t>to be addressed, such as </a:t>
            </a:r>
            <a:r>
              <a:rPr lang="en-US" dirty="0" smtClean="0"/>
              <a:t>the regulatory </a:t>
            </a:r>
            <a:r>
              <a:rPr lang="en-US" dirty="0"/>
              <a:t>elements controlling the cell </a:t>
            </a:r>
            <a:r>
              <a:rPr lang="en-US" dirty="0" smtClean="0"/>
              <a:t>or tissue </a:t>
            </a:r>
            <a:r>
              <a:rPr lang="en-US" dirty="0"/>
              <a:t>specific expression of </a:t>
            </a:r>
            <a:r>
              <a:rPr lang="en-US" dirty="0" err="1" smtClean="0"/>
              <a:t>pseudogenes</a:t>
            </a:r>
            <a:r>
              <a:rPr lang="en-US" dirty="0" smtClean="0"/>
              <a:t>. But</a:t>
            </a:r>
            <a:r>
              <a:rPr lang="en-US" dirty="0"/>
              <a:t>, definitely, the so-called </a:t>
            </a:r>
            <a:r>
              <a:rPr lang="en-US" dirty="0" err="1" smtClean="0"/>
              <a:t>pseudogenes</a:t>
            </a:r>
            <a:r>
              <a:rPr lang="en-US" b="1" dirty="0"/>
              <a:t> </a:t>
            </a:r>
            <a:r>
              <a:rPr lang="en-US" b="1" dirty="0" smtClean="0"/>
              <a:t>are really functional, not to be considered any more as just “junk” or “fossil” DNA</a:t>
            </a:r>
            <a:r>
              <a:rPr lang="en-US" dirty="0" smtClean="0"/>
              <a:t>. Surely, many functional </a:t>
            </a:r>
            <a:r>
              <a:rPr lang="en-US" dirty="0" err="1" smtClean="0"/>
              <a:t>pseudogenes</a:t>
            </a:r>
            <a:r>
              <a:rPr lang="en-US" dirty="0" smtClean="0"/>
              <a:t> and novel regulatory mechanisms remain to be discovered and explored in diverse organisms.”</a:t>
            </a:r>
          </a:p>
          <a:p>
            <a:endParaRPr lang="en-US" dirty="0">
              <a:solidFill>
                <a:srgbClr val="FFFFFF"/>
              </a:solidFill>
            </a:endParaRPr>
          </a:p>
          <a:p>
            <a:r>
              <a:rPr lang="en-US" dirty="0" smtClean="0"/>
              <a:t>Wen </a:t>
            </a:r>
            <a:r>
              <a:rPr lang="en-US" dirty="0"/>
              <a:t>et al, RNA Biology </a:t>
            </a:r>
            <a:r>
              <a:rPr lang="en-US" dirty="0" smtClean="0"/>
              <a:t>9:27-32. </a:t>
            </a:r>
            <a:r>
              <a:rPr lang="en-US" dirty="0"/>
              <a:t>Jan </a:t>
            </a:r>
            <a:r>
              <a:rPr lang="en-US" dirty="0" smtClean="0"/>
              <a:t>2012</a:t>
            </a:r>
            <a:endParaRPr lang="en-US" dirty="0"/>
          </a:p>
        </p:txBody>
      </p:sp>
    </p:spTree>
    <p:extLst>
      <p:ext uri="{BB962C8B-B14F-4D97-AF65-F5344CB8AC3E}">
        <p14:creationId xmlns:p14="http://schemas.microsoft.com/office/powerpoint/2010/main" val="38658639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lstStyle/>
          <a:p>
            <a:r>
              <a:rPr lang="en-US" dirty="0" err="1" smtClean="0"/>
              <a:t>Prothero</a:t>
            </a:r>
            <a:r>
              <a:rPr lang="en-US" dirty="0" smtClean="0"/>
              <a:t> on stasis</a:t>
            </a:r>
            <a:endParaRPr lang="en-US" dirty="0"/>
          </a:p>
        </p:txBody>
      </p:sp>
      <p:sp>
        <p:nvSpPr>
          <p:cNvPr id="3" name="Content Placeholder 2"/>
          <p:cNvSpPr>
            <a:spLocks noGrp="1"/>
          </p:cNvSpPr>
          <p:nvPr>
            <p:ph idx="1"/>
          </p:nvPr>
        </p:nvSpPr>
        <p:spPr>
          <a:xfrm>
            <a:off x="304800" y="1143000"/>
            <a:ext cx="8686800" cy="5562600"/>
          </a:xfrm>
        </p:spPr>
        <p:txBody>
          <a:bodyPr>
            <a:normAutofit fontScale="77500" lnSpcReduction="20000"/>
          </a:bodyPr>
          <a:lstStyle/>
          <a:p>
            <a:r>
              <a:rPr lang="en-US" dirty="0"/>
              <a:t>The first major discovery was that stasis was much more prevalent in the fossil record than had been previously supposed. </a:t>
            </a:r>
            <a:r>
              <a:rPr lang="en-US" dirty="0" smtClean="0"/>
              <a:t>[…]. If </a:t>
            </a:r>
            <a:r>
              <a:rPr lang="en-US" dirty="0"/>
              <a:t>species didn’t appear suddenly in the fossil record and remain relatively unchanged, then biostratigraphy would never work—and yet almost two centuries of successful </a:t>
            </a:r>
            <a:r>
              <a:rPr lang="en-US" dirty="0" err="1"/>
              <a:t>biostratigraphic</a:t>
            </a:r>
            <a:r>
              <a:rPr lang="en-US" dirty="0"/>
              <a:t> correlations was evidence of just this kind of pattern. As Gould put it, it was the “dirty little secret” hidden in the paleontological closet. Most paleontologists were trained to focus on gradual evolution as the only pattern of interest, and ignored stasis as “not evolutionary change” and therefore uninteresting, to be overlooked or minimized. Once </a:t>
            </a:r>
            <a:r>
              <a:rPr lang="en-US" dirty="0" err="1"/>
              <a:t>Eldredge</a:t>
            </a:r>
            <a:r>
              <a:rPr lang="en-US" dirty="0"/>
              <a:t> and Gould had pointed out that stasis was equally important (“stasis is </a:t>
            </a:r>
            <a:r>
              <a:rPr lang="en-US" dirty="0" smtClean="0"/>
              <a:t>data[sic]” </a:t>
            </a:r>
            <a:r>
              <a:rPr lang="en-US" dirty="0"/>
              <a:t>in Gould’s words), paleontologists all over the world saw that stasis was the general pattern, and that gradualism was rare—and that is still the consensus 40 years later.</a:t>
            </a:r>
          </a:p>
        </p:txBody>
      </p:sp>
    </p:spTree>
    <p:extLst>
      <p:ext uri="{BB962C8B-B14F-4D97-AF65-F5344CB8AC3E}">
        <p14:creationId xmlns:p14="http://schemas.microsoft.com/office/powerpoint/2010/main" val="193106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5483431"/>
          </a:xfrm>
        </p:spPr>
        <p:txBody>
          <a:bodyPr>
            <a:normAutofit fontScale="70000" lnSpcReduction="20000"/>
          </a:bodyPr>
          <a:lstStyle/>
          <a:p>
            <a:r>
              <a:rPr lang="en-US" dirty="0"/>
              <a:t>In my dissertation on </a:t>
            </a:r>
            <a:r>
              <a:rPr lang="en-US" dirty="0" smtClean="0"/>
              <a:t>[…]fossil mammals […], </a:t>
            </a:r>
            <a:r>
              <a:rPr lang="en-US" dirty="0"/>
              <a:t>I had over 160 well-dated, well-sampled lineages of mammals, so I could evaluate the relative frequency of gradualism versus stasis in an entire regional fauna. I also had a wide </a:t>
            </a:r>
            <a:r>
              <a:rPr lang="en-US" dirty="0" smtClean="0"/>
              <a:t>geographic spread […]. </a:t>
            </a:r>
            <a:r>
              <a:rPr lang="en-US" dirty="0"/>
              <a:t>I had large fossil samples of many species, with dozens at each level, and excellent stratigraphic data. When I finally plunged in and plotted and analyzed my data carefully, it was clear that nearly every lineage showed stasis, with one minor example of gradual size reduction in the little </a:t>
            </a:r>
            <a:r>
              <a:rPr lang="en-US" dirty="0" err="1"/>
              <a:t>oreodont</a:t>
            </a:r>
            <a:r>
              <a:rPr lang="en-US" dirty="0"/>
              <a:t> </a:t>
            </a:r>
            <a:r>
              <a:rPr lang="en-US" i="1" dirty="0" err="1"/>
              <a:t>Miniochoerus</a:t>
            </a:r>
            <a:r>
              <a:rPr lang="en-US" dirty="0"/>
              <a:t>. I could point to this data set and make the case for the prevalence of stasis without any criticism of bias in my sampling. More importantly, the fossil mammals showed no sign of responding to the biggest climate change of the past 50 million years </a:t>
            </a:r>
            <a:r>
              <a:rPr lang="en-US" dirty="0" smtClean="0"/>
              <a:t>[…]. </a:t>
            </a:r>
            <a:r>
              <a:rPr lang="en-US" dirty="0"/>
              <a:t>In North America, dense forests gave way to open scrublands, crocodiles and pond turtles were replaced by land tortoises, and the snails changed from those typical of Nicaragua to those of Baja California. Yet out of all the 160 lineages of mammals in this time interval, there was virtually no response.</a:t>
            </a:r>
          </a:p>
        </p:txBody>
      </p:sp>
      <p:sp>
        <p:nvSpPr>
          <p:cNvPr id="4" name="Title 1"/>
          <p:cNvSpPr>
            <a:spLocks noGrp="1"/>
          </p:cNvSpPr>
          <p:nvPr>
            <p:ph type="title"/>
          </p:nvPr>
        </p:nvSpPr>
        <p:spPr>
          <a:xfrm>
            <a:off x="304800" y="152400"/>
            <a:ext cx="8686800" cy="838200"/>
          </a:xfrm>
        </p:spPr>
        <p:txBody>
          <a:bodyPr/>
          <a:lstStyle/>
          <a:p>
            <a:r>
              <a:rPr lang="en-US" dirty="0" err="1" smtClean="0"/>
              <a:t>Prothero</a:t>
            </a:r>
            <a:r>
              <a:rPr lang="en-US" dirty="0" smtClean="0"/>
              <a:t> on stasis</a:t>
            </a:r>
            <a:endParaRPr lang="en-US" dirty="0"/>
          </a:p>
        </p:txBody>
      </p:sp>
    </p:spTree>
    <p:extLst>
      <p:ext uri="{BB962C8B-B14F-4D97-AF65-F5344CB8AC3E}">
        <p14:creationId xmlns:p14="http://schemas.microsoft.com/office/powerpoint/2010/main" val="227468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686800" cy="5638800"/>
          </a:xfrm>
        </p:spPr>
        <p:txBody>
          <a:bodyPr>
            <a:normAutofit fontScale="77500" lnSpcReduction="20000"/>
          </a:bodyPr>
          <a:lstStyle/>
          <a:p>
            <a:r>
              <a:rPr lang="en-US" dirty="0"/>
              <a:t>After six years of work and publication, the conclusion is clear: none of the common Ice Age mammals and birds responded to any of the climate changes at La Brea in the last 35,000 years, even though the region went from dry chaparral to snowy </a:t>
            </a:r>
            <a:r>
              <a:rPr lang="en-US" dirty="0" err="1"/>
              <a:t>piñon</a:t>
            </a:r>
            <a:r>
              <a:rPr lang="en-US" dirty="0"/>
              <a:t>-juniper forests during the peak glacial 20,000 years ago, and then back to the modern chaparral again.</a:t>
            </a:r>
          </a:p>
          <a:p>
            <a:r>
              <a:rPr lang="en-US" dirty="0"/>
              <a:t>In four of the biggest climatic-</a:t>
            </a:r>
            <a:r>
              <a:rPr lang="en-US" dirty="0" err="1"/>
              <a:t>vegetational</a:t>
            </a:r>
            <a:r>
              <a:rPr lang="en-US" dirty="0"/>
              <a:t> events of the last 50 million years, the mammals and birds show no noticeable change in response to changing climates. No matter how many presentations I give where I show these data, no one (including myself) has a good explanation yet for such widespread stasis despite the obvious selective pressures of changing climate. Rather than answers, we have more questions—and that’s a good thing! Science advances when we discover what we don’t know, or we discover that simple answers we’d been following for years no longer work.</a:t>
            </a:r>
          </a:p>
        </p:txBody>
      </p:sp>
      <p:sp>
        <p:nvSpPr>
          <p:cNvPr id="4" name="Title 1"/>
          <p:cNvSpPr>
            <a:spLocks noGrp="1"/>
          </p:cNvSpPr>
          <p:nvPr>
            <p:ph type="title"/>
          </p:nvPr>
        </p:nvSpPr>
        <p:spPr>
          <a:xfrm>
            <a:off x="304800" y="228600"/>
            <a:ext cx="8686800" cy="838200"/>
          </a:xfrm>
        </p:spPr>
        <p:txBody>
          <a:bodyPr/>
          <a:lstStyle/>
          <a:p>
            <a:r>
              <a:rPr lang="en-US" dirty="0" err="1" smtClean="0"/>
              <a:t>Prothero</a:t>
            </a:r>
            <a:r>
              <a:rPr lang="en-US" dirty="0" smtClean="0"/>
              <a:t> on stasis</a:t>
            </a:r>
            <a:endParaRPr lang="en-US" dirty="0"/>
          </a:p>
        </p:txBody>
      </p:sp>
    </p:spTree>
    <p:extLst>
      <p:ext uri="{BB962C8B-B14F-4D97-AF65-F5344CB8AC3E}">
        <p14:creationId xmlns:p14="http://schemas.microsoft.com/office/powerpoint/2010/main" val="856788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a:effectLst/>
              </a:rPr>
              <a:t>evolutionary relationships </a:t>
            </a:r>
            <a:r>
              <a:rPr lang="en-US" dirty="0" err="1">
                <a:effectLst/>
              </a:rPr>
              <a:t>priapulids</a:t>
            </a:r>
            <a:r>
              <a:rPr lang="en-US" dirty="0">
                <a:effectLst/>
              </a:rPr>
              <a:t> (group of marine worms)</a:t>
            </a:r>
            <a:endParaRPr lang="en-US" dirty="0"/>
          </a:p>
        </p:txBody>
      </p:sp>
      <p:sp>
        <p:nvSpPr>
          <p:cNvPr id="3" name="Content Placeholder 2"/>
          <p:cNvSpPr>
            <a:spLocks noGrp="1"/>
          </p:cNvSpPr>
          <p:nvPr>
            <p:ph idx="1"/>
          </p:nvPr>
        </p:nvSpPr>
        <p:spPr>
          <a:xfrm>
            <a:off x="304800" y="1219200"/>
            <a:ext cx="8686800" cy="5410200"/>
          </a:xfrm>
        </p:spPr>
        <p:txBody>
          <a:bodyPr>
            <a:normAutofit fontScale="62500" lnSpcReduction="20000"/>
          </a:bodyPr>
          <a:lstStyle/>
          <a:p>
            <a:r>
              <a:rPr lang="en-US" dirty="0"/>
              <a:t>See http://www.sciencedaily.com/releases/2012/10/121009092533.htm. </a:t>
            </a:r>
            <a:endParaRPr lang="en-US" dirty="0" smtClean="0"/>
          </a:p>
          <a:p>
            <a:r>
              <a:rPr lang="en-US" dirty="0" smtClean="0"/>
              <a:t>Excerpt</a:t>
            </a:r>
            <a:r>
              <a:rPr lang="en-US" dirty="0"/>
              <a:t>: He explained: "The fossils from the Cambrian period can cause a real headache for evolutionary biologists. Instinct tells us to expect simple organisms evolving over time to become increasingly more complex. However during the Cambrian period there was an apparent explosion of different major groups of animals, all appearing simultaneously in the fossil record. We looked at </a:t>
            </a:r>
            <a:r>
              <a:rPr lang="en-US" dirty="0" err="1"/>
              <a:t>priapulid</a:t>
            </a:r>
            <a:r>
              <a:rPr lang="en-US" dirty="0"/>
              <a:t> worms, which were among the first ever predators. What's remarkable is that they had already evolved into a diverse array of forms -- comparable to the morphological variety of their living cousins -- when we first encounter them in the Cambrian fossil record. It's precisely this apparent explosion of anatomical diversity that vexed Darwin and famously attracted the attention of Harvard biologist Stephen Jay Gould."</a:t>
            </a:r>
          </a:p>
          <a:p>
            <a:r>
              <a:rPr lang="en-US" dirty="0" err="1"/>
              <a:t>Dr</a:t>
            </a:r>
            <a:r>
              <a:rPr lang="en-US" dirty="0"/>
              <a:t> </a:t>
            </a:r>
            <a:r>
              <a:rPr lang="en-US" dirty="0" err="1"/>
              <a:t>Ruta</a:t>
            </a:r>
            <a:r>
              <a:rPr lang="en-US" dirty="0"/>
              <a:t>, from the School of Life Sciences at the University of Lincoln, continued: "Our work has shown that despite many new fossil finds, including many from China in the last decade, the picture remains largely unchanged. </a:t>
            </a:r>
          </a:p>
          <a:p>
            <a:endParaRPr lang="en-US" dirty="0"/>
          </a:p>
        </p:txBody>
      </p:sp>
    </p:spTree>
    <p:extLst>
      <p:ext uri="{BB962C8B-B14F-4D97-AF65-F5344CB8AC3E}">
        <p14:creationId xmlns:p14="http://schemas.microsoft.com/office/powerpoint/2010/main" val="3990816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762000"/>
          </a:xfrm>
        </p:spPr>
        <p:txBody>
          <a:bodyPr>
            <a:normAutofit fontScale="90000"/>
          </a:bodyPr>
          <a:lstStyle/>
          <a:p>
            <a:r>
              <a:rPr lang="en-US" dirty="0"/>
              <a:t>New Fossils Suggest Ancient Origins of Modern-Day Deep-Sea Animals</a:t>
            </a:r>
            <a:br>
              <a:rPr lang="en-US" dirty="0"/>
            </a:br>
            <a:endParaRPr lang="en-US" dirty="0"/>
          </a:p>
        </p:txBody>
      </p:sp>
      <p:sp>
        <p:nvSpPr>
          <p:cNvPr id="3" name="Content Placeholder 2"/>
          <p:cNvSpPr>
            <a:spLocks noGrp="1"/>
          </p:cNvSpPr>
          <p:nvPr>
            <p:ph idx="1"/>
          </p:nvPr>
        </p:nvSpPr>
        <p:spPr>
          <a:xfrm>
            <a:off x="304800" y="1143000"/>
            <a:ext cx="8686800" cy="5334000"/>
          </a:xfrm>
        </p:spPr>
        <p:txBody>
          <a:bodyPr>
            <a:normAutofit fontScale="62500" lnSpcReduction="20000"/>
          </a:bodyPr>
          <a:lstStyle/>
          <a:p>
            <a:r>
              <a:rPr lang="en-US" dirty="0" smtClean="0"/>
              <a:t>A </a:t>
            </a:r>
            <a:r>
              <a:rPr lang="en-US" dirty="0"/>
              <a:t>collection of fossil animals discovered off the coast of Florida suggests that present day deep-sea fauna like sea urchins, starfish and sea cucumbers may have evolved </a:t>
            </a:r>
            <a:r>
              <a:rPr lang="en-US" b="1" dirty="0">
                <a:solidFill>
                  <a:schemeClr val="tx1"/>
                </a:solidFill>
              </a:rPr>
              <a:t>earlier than previously believed </a:t>
            </a:r>
            <a:r>
              <a:rPr lang="en-US" dirty="0"/>
              <a:t>and survived periods of mass extinctions similar to those that wiped out the dinosaurs</a:t>
            </a:r>
            <a:r>
              <a:rPr lang="en-US" dirty="0" smtClean="0"/>
              <a:t>.</a:t>
            </a:r>
            <a:endParaRPr lang="en-US" dirty="0"/>
          </a:p>
          <a:p>
            <a:r>
              <a:rPr lang="en-US" dirty="0" smtClean="0"/>
              <a:t>Previously</a:t>
            </a:r>
            <a:r>
              <a:rPr lang="en-US" dirty="0"/>
              <a:t>, researchers believed that these present-day animals evolved in the relatively recent past, following at least two periods of mass extinction caused by changes in their oceanic environment. The new fossil collection described in this study predates the oldest known records of the present-day fauna. </a:t>
            </a:r>
            <a:r>
              <a:rPr lang="en-US" b="1" dirty="0">
                <a:solidFill>
                  <a:schemeClr val="tx1"/>
                </a:solidFill>
              </a:rPr>
              <a:t>"We were amazed to see that a 114 million year old deep-sea assemblage was so strikingly similar to the modern equivalents," </a:t>
            </a:r>
            <a:r>
              <a:rPr lang="en-US" dirty="0"/>
              <a:t>says lead author Ben </a:t>
            </a:r>
            <a:r>
              <a:rPr lang="en-US" dirty="0" err="1"/>
              <a:t>Thuy</a:t>
            </a:r>
            <a:r>
              <a:rPr lang="en-US" dirty="0" smtClean="0"/>
              <a:t>.</a:t>
            </a:r>
            <a:endParaRPr lang="en-US" dirty="0"/>
          </a:p>
          <a:p>
            <a:r>
              <a:rPr lang="en-US" dirty="0"/>
              <a:t>According to the authors, this evidence shows that the ancestors of modern deep-sea animals have lived in these deep waters for much longer than previously thought. That this collection of fossils appears to have survived several drastic changes in oceanic climates also suggests that deep-sea biodiversity may be more resilient than shallow-water life forms, and more resistant to extinction events than previously thought</a:t>
            </a:r>
            <a:r>
              <a:rPr lang="en-US" dirty="0" smtClean="0"/>
              <a:t>. </a:t>
            </a:r>
          </a:p>
          <a:p>
            <a:endParaRPr lang="en-US" dirty="0" smtClean="0"/>
          </a:p>
          <a:p>
            <a:r>
              <a:rPr lang="en-US" sz="2900" b="1" i="1" dirty="0" err="1" smtClean="0"/>
              <a:t>Thuy</a:t>
            </a:r>
            <a:r>
              <a:rPr lang="en-US" sz="2900" b="1" i="1" dirty="0" smtClean="0"/>
              <a:t> </a:t>
            </a:r>
            <a:r>
              <a:rPr lang="en-US" sz="2900" b="1" i="1" dirty="0"/>
              <a:t>B, Gale AS, </a:t>
            </a:r>
            <a:r>
              <a:rPr lang="en-US" sz="2900" b="1" i="1" dirty="0" err="1"/>
              <a:t>Kroh</a:t>
            </a:r>
            <a:r>
              <a:rPr lang="en-US" sz="2900" b="1" i="1" dirty="0"/>
              <a:t> A, </a:t>
            </a:r>
            <a:r>
              <a:rPr lang="en-US" sz="2900" b="1" i="1" dirty="0" err="1"/>
              <a:t>Kucera</a:t>
            </a:r>
            <a:r>
              <a:rPr lang="en-US" sz="2900" b="1" i="1" dirty="0"/>
              <a:t> M, </a:t>
            </a:r>
            <a:r>
              <a:rPr lang="en-US" sz="2900" b="1" i="1" dirty="0" err="1"/>
              <a:t>Numberger-Thuy</a:t>
            </a:r>
            <a:r>
              <a:rPr lang="en-US" sz="2900" b="1" i="1" dirty="0"/>
              <a:t> LD, et al.. Ancient Origin of the Modern Deep-Sea Fauna. </a:t>
            </a:r>
            <a:r>
              <a:rPr lang="en-US" sz="2900" b="1" i="1" dirty="0" err="1"/>
              <a:t>PLoS</a:t>
            </a:r>
            <a:r>
              <a:rPr lang="en-US" sz="2900" b="1" i="1" dirty="0"/>
              <a:t> ONE, 2012 DOI: 10.1371/journal.pone.0046913</a:t>
            </a:r>
            <a:endParaRPr lang="en-US" sz="2900" b="1" dirty="0"/>
          </a:p>
          <a:p>
            <a:endParaRPr lang="en-US" sz="2900" b="1" dirty="0"/>
          </a:p>
        </p:txBody>
      </p:sp>
    </p:spTree>
    <p:extLst>
      <p:ext uri="{BB962C8B-B14F-4D97-AF65-F5344CB8AC3E}">
        <p14:creationId xmlns:p14="http://schemas.microsoft.com/office/powerpoint/2010/main" val="434649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a:t>The half-life of DNA in bone: measuring</a:t>
            </a:r>
            <a:br>
              <a:rPr lang="en-US" dirty="0"/>
            </a:br>
            <a:r>
              <a:rPr lang="en-US" dirty="0"/>
              <a:t>decay kinetics in 158 dated fossils</a:t>
            </a:r>
          </a:p>
        </p:txBody>
      </p:sp>
      <p:sp>
        <p:nvSpPr>
          <p:cNvPr id="3" name="Content Placeholder 2"/>
          <p:cNvSpPr>
            <a:spLocks noGrp="1"/>
          </p:cNvSpPr>
          <p:nvPr>
            <p:ph idx="1"/>
          </p:nvPr>
        </p:nvSpPr>
        <p:spPr>
          <a:xfrm>
            <a:off x="304800" y="1219200"/>
            <a:ext cx="8686800" cy="5562600"/>
          </a:xfrm>
        </p:spPr>
        <p:txBody>
          <a:bodyPr>
            <a:normAutofit fontScale="62500" lnSpcReduction="20000"/>
          </a:bodyPr>
          <a:lstStyle/>
          <a:p>
            <a:r>
              <a:rPr lang="en-US" dirty="0"/>
              <a:t>Claims of extreme survival of DNA have emphasized the need for </a:t>
            </a:r>
            <a:r>
              <a:rPr lang="en-US" dirty="0" smtClean="0"/>
              <a:t>reliable models </a:t>
            </a:r>
            <a:r>
              <a:rPr lang="en-US" dirty="0"/>
              <a:t>of DNA degradation through time. By </a:t>
            </a:r>
            <a:r>
              <a:rPr lang="en-US" dirty="0" err="1"/>
              <a:t>analysing</a:t>
            </a:r>
            <a:r>
              <a:rPr lang="en-US" dirty="0"/>
              <a:t> mitochondrial </a:t>
            </a:r>
            <a:r>
              <a:rPr lang="en-US" dirty="0" smtClean="0"/>
              <a:t>DNA (</a:t>
            </a:r>
            <a:r>
              <a:rPr lang="en-US" dirty="0" err="1" smtClean="0"/>
              <a:t>mtDNA</a:t>
            </a:r>
            <a:r>
              <a:rPr lang="en-US" dirty="0"/>
              <a:t>) from 158 radiocarbon-dated bones of the extinct New Zealand </a:t>
            </a:r>
            <a:r>
              <a:rPr lang="en-US" dirty="0" smtClean="0"/>
              <a:t>moa, we </a:t>
            </a:r>
            <a:r>
              <a:rPr lang="en-US" dirty="0"/>
              <a:t>confirm empirically a long-hypothesized exponential decay relationship. </a:t>
            </a:r>
            <a:r>
              <a:rPr lang="en-US" dirty="0" smtClean="0"/>
              <a:t>The average </a:t>
            </a:r>
            <a:r>
              <a:rPr lang="en-US" dirty="0"/>
              <a:t>DNA half-life within this geographically constrained fossil </a:t>
            </a:r>
            <a:r>
              <a:rPr lang="en-US" dirty="0" smtClean="0"/>
              <a:t>assemblage was </a:t>
            </a:r>
            <a:r>
              <a:rPr lang="en-US" dirty="0"/>
              <a:t>estimated to be 521 years for a 242 </a:t>
            </a:r>
            <a:r>
              <a:rPr lang="en-US" dirty="0" err="1"/>
              <a:t>bp</a:t>
            </a:r>
            <a:r>
              <a:rPr lang="en-US" dirty="0"/>
              <a:t> </a:t>
            </a:r>
            <a:r>
              <a:rPr lang="en-US" dirty="0" err="1"/>
              <a:t>mtDNA</a:t>
            </a:r>
            <a:r>
              <a:rPr lang="en-US" dirty="0"/>
              <a:t> sequence, corresponding </a:t>
            </a:r>
            <a:r>
              <a:rPr lang="en-US" dirty="0" smtClean="0"/>
              <a:t>to a </a:t>
            </a:r>
            <a:r>
              <a:rPr lang="en-US" dirty="0"/>
              <a:t>per nucleotide fragmentation rate (k) of 5.50 ! 10–6 per year. </a:t>
            </a:r>
            <a:r>
              <a:rPr lang="en-US" b="1" dirty="0"/>
              <a:t>With </a:t>
            </a:r>
            <a:r>
              <a:rPr lang="en-US" b="1" dirty="0" smtClean="0"/>
              <a:t>an effective </a:t>
            </a:r>
            <a:r>
              <a:rPr lang="en-US" b="1" dirty="0"/>
              <a:t>burial temperature of 13.1°C, the rate is almost 400 times </a:t>
            </a:r>
            <a:r>
              <a:rPr lang="en-US" b="1" dirty="0" smtClean="0"/>
              <a:t>slower than </a:t>
            </a:r>
            <a:r>
              <a:rPr lang="en-US" b="1" dirty="0"/>
              <a:t>predicted from published kinetic data of in vitro DNA </a:t>
            </a:r>
            <a:r>
              <a:rPr lang="en-US" b="1" dirty="0" err="1"/>
              <a:t>depurination</a:t>
            </a:r>
            <a:r>
              <a:rPr lang="en-US" b="1" dirty="0"/>
              <a:t> at pH </a:t>
            </a:r>
            <a:r>
              <a:rPr lang="en-US" b="1" dirty="0" smtClean="0"/>
              <a:t>5</a:t>
            </a:r>
            <a:r>
              <a:rPr lang="en-US" dirty="0" smtClean="0"/>
              <a:t>. Although </a:t>
            </a:r>
            <a:r>
              <a:rPr lang="en-US" dirty="0"/>
              <a:t>best described by an exponential model (R2 = 0.39), </a:t>
            </a:r>
            <a:r>
              <a:rPr lang="en-US" dirty="0" smtClean="0"/>
              <a:t>considerable sample-to-sample </a:t>
            </a:r>
            <a:r>
              <a:rPr lang="en-US" dirty="0"/>
              <a:t>variance in DNA preservation could not be accounted for </a:t>
            </a:r>
            <a:r>
              <a:rPr lang="en-US" dirty="0" smtClean="0"/>
              <a:t>by geologic </a:t>
            </a:r>
            <a:r>
              <a:rPr lang="en-US" dirty="0"/>
              <a:t>age. This variation likely derives from differences in </a:t>
            </a:r>
            <a:r>
              <a:rPr lang="en-US" dirty="0" err="1"/>
              <a:t>taphonomy</a:t>
            </a:r>
            <a:r>
              <a:rPr lang="en-US" dirty="0"/>
              <a:t> </a:t>
            </a:r>
            <a:r>
              <a:rPr lang="en-US" dirty="0" smtClean="0"/>
              <a:t>and bone </a:t>
            </a:r>
            <a:r>
              <a:rPr lang="en-US" dirty="0" err="1"/>
              <a:t>diagenesis</a:t>
            </a:r>
            <a:r>
              <a:rPr lang="en-US" dirty="0"/>
              <a:t>, which have confounded previous, less spatially </a:t>
            </a:r>
            <a:r>
              <a:rPr lang="en-US" dirty="0" smtClean="0"/>
              <a:t>constrained attempts </a:t>
            </a:r>
            <a:r>
              <a:rPr lang="en-US" dirty="0"/>
              <a:t>to study DNA decay kinetics. Lastly, by calculating </a:t>
            </a:r>
            <a:r>
              <a:rPr lang="en-US" dirty="0" smtClean="0"/>
              <a:t>DNA fragmentation </a:t>
            </a:r>
            <a:r>
              <a:rPr lang="en-US" dirty="0"/>
              <a:t>rates on </a:t>
            </a:r>
            <a:r>
              <a:rPr lang="en-US" dirty="0" err="1"/>
              <a:t>Illumina</a:t>
            </a:r>
            <a:r>
              <a:rPr lang="en-US" dirty="0"/>
              <a:t> </a:t>
            </a:r>
            <a:r>
              <a:rPr lang="en-US" dirty="0" err="1"/>
              <a:t>HiSeq</a:t>
            </a:r>
            <a:r>
              <a:rPr lang="en-US" dirty="0"/>
              <a:t> data, we show that nuclear DNA </a:t>
            </a:r>
            <a:r>
              <a:rPr lang="en-US" dirty="0" smtClean="0"/>
              <a:t>has degraded </a:t>
            </a:r>
            <a:r>
              <a:rPr lang="en-US" dirty="0"/>
              <a:t>at least twice as fast as </a:t>
            </a:r>
            <a:r>
              <a:rPr lang="en-US" dirty="0" err="1"/>
              <a:t>mtDNA</a:t>
            </a:r>
            <a:r>
              <a:rPr lang="en-US" dirty="0"/>
              <a:t>. These results provide a baseline </a:t>
            </a:r>
            <a:r>
              <a:rPr lang="en-US" dirty="0" smtClean="0"/>
              <a:t>for predicting </a:t>
            </a:r>
            <a:r>
              <a:rPr lang="en-US" dirty="0"/>
              <a:t>long-term DNA survival in bone. </a:t>
            </a:r>
            <a:endParaRPr lang="en-US" dirty="0" smtClean="0"/>
          </a:p>
          <a:p>
            <a:endParaRPr lang="en-US" dirty="0" smtClean="0"/>
          </a:p>
          <a:p>
            <a:r>
              <a:rPr lang="en-US" sz="2900" dirty="0" smtClean="0"/>
              <a:t>Proceedings </a:t>
            </a:r>
            <a:r>
              <a:rPr lang="en-US" sz="2900" dirty="0"/>
              <a:t>of the Royal Society B: </a:t>
            </a:r>
            <a:r>
              <a:rPr lang="en-US" sz="2900" dirty="0" smtClean="0"/>
              <a:t>Biological Sciences </a:t>
            </a:r>
            <a:r>
              <a:rPr lang="en-US" sz="2900" dirty="0"/>
              <a:t>(2012). Published online before print October 10, </a:t>
            </a:r>
            <a:r>
              <a:rPr lang="en-US" sz="2900" dirty="0" smtClean="0"/>
              <a:t>2012, doi:10.1098/rspb.2012.1745</a:t>
            </a:r>
            <a:r>
              <a:rPr lang="en-US" sz="2900" dirty="0"/>
              <a:t>.</a:t>
            </a:r>
          </a:p>
          <a:p>
            <a:endParaRPr lang="en-US" dirty="0"/>
          </a:p>
        </p:txBody>
      </p:sp>
    </p:spTree>
    <p:extLst>
      <p:ext uri="{BB962C8B-B14F-4D97-AF65-F5344CB8AC3E}">
        <p14:creationId xmlns:p14="http://schemas.microsoft.com/office/powerpoint/2010/main" val="606139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200" y="76200"/>
            <a:ext cx="8686800" cy="838200"/>
          </a:xfrm>
        </p:spPr>
        <p:txBody>
          <a:bodyPr>
            <a:normAutofit fontScale="90000"/>
          </a:bodyPr>
          <a:lstStyle/>
          <a:p>
            <a:r>
              <a:rPr lang="en-US" dirty="0"/>
              <a:t>Correlations between age and DNA preservation</a:t>
            </a:r>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00" y="1371600"/>
            <a:ext cx="8769600" cy="513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82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1143000"/>
          </a:xfrm>
        </p:spPr>
        <p:txBody>
          <a:bodyPr/>
          <a:lstStyle/>
          <a:p>
            <a:r>
              <a:rPr lang="en-US"/>
              <a:t>Alpha Decay</a:t>
            </a:r>
          </a:p>
        </p:txBody>
      </p:sp>
      <p:sp>
        <p:nvSpPr>
          <p:cNvPr id="21507" name="Rectangle 3"/>
          <p:cNvSpPr>
            <a:spLocks noGrp="1" noChangeArrowheads="1"/>
          </p:cNvSpPr>
          <p:nvPr>
            <p:ph idx="1"/>
          </p:nvPr>
        </p:nvSpPr>
        <p:spPr>
          <a:xfrm>
            <a:off x="762000" y="1066800"/>
            <a:ext cx="8077200" cy="2971800"/>
          </a:xfrm>
        </p:spPr>
        <p:txBody>
          <a:bodyPr/>
          <a:lstStyle/>
          <a:p>
            <a:r>
              <a:rPr lang="en-US" sz="2800"/>
              <a:t>Alpha particle (helium nucleus) = composed of 2 neutrons and 2 protons </a:t>
            </a:r>
          </a:p>
          <a:p>
            <a:r>
              <a:rPr lang="en-US" sz="2800"/>
              <a:t>Alpha Particle is ejected from the nucleus, along with some gamma radiation</a:t>
            </a:r>
          </a:p>
          <a:p>
            <a:r>
              <a:rPr lang="en-US" sz="2800"/>
              <a:t>Atomic number goes down by 2</a:t>
            </a:r>
          </a:p>
          <a:p>
            <a:r>
              <a:rPr lang="en-US" sz="2800"/>
              <a:t>Atomic mass goes down by 4.</a:t>
            </a:r>
          </a:p>
        </p:txBody>
      </p:sp>
      <p:pic>
        <p:nvPicPr>
          <p:cNvPr id="21508" name="Picture 4"/>
          <p:cNvPicPr>
            <a:picLocks noChangeAspect="1" noChangeArrowheads="1"/>
          </p:cNvPicPr>
          <p:nvPr/>
        </p:nvPicPr>
        <p:blipFill>
          <a:blip r:embed="rId2"/>
          <a:srcRect/>
          <a:stretch>
            <a:fillRect/>
          </a:stretch>
        </p:blipFill>
        <p:spPr bwMode="auto">
          <a:xfrm>
            <a:off x="1219200" y="3978275"/>
            <a:ext cx="6553200" cy="2879725"/>
          </a:xfrm>
          <a:prstGeom prst="rect">
            <a:avLst/>
          </a:prstGeom>
          <a:noFill/>
        </p:spPr>
      </p:pic>
    </p:spTree>
    <p:extLst>
      <p:ext uri="{BB962C8B-B14F-4D97-AF65-F5344CB8AC3E}">
        <p14:creationId xmlns:p14="http://schemas.microsoft.com/office/powerpoint/2010/main" val="3750380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0"/>
            <a:ext cx="7772400" cy="1143000"/>
          </a:xfrm>
        </p:spPr>
        <p:txBody>
          <a:bodyPr/>
          <a:lstStyle/>
          <a:p>
            <a:r>
              <a:rPr lang="en-US" dirty="0"/>
              <a:t>Beta Decay</a:t>
            </a:r>
          </a:p>
        </p:txBody>
      </p:sp>
      <p:sp>
        <p:nvSpPr>
          <p:cNvPr id="22531" name="Rectangle 3"/>
          <p:cNvSpPr>
            <a:spLocks noGrp="1" noChangeArrowheads="1"/>
          </p:cNvSpPr>
          <p:nvPr>
            <p:ph idx="1"/>
          </p:nvPr>
        </p:nvSpPr>
        <p:spPr>
          <a:xfrm>
            <a:off x="762000" y="1219200"/>
            <a:ext cx="7772400" cy="2590800"/>
          </a:xfrm>
        </p:spPr>
        <p:txBody>
          <a:bodyPr/>
          <a:lstStyle/>
          <a:p>
            <a:r>
              <a:rPr lang="en-US"/>
              <a:t>An electron is ejected from the nucleus</a:t>
            </a:r>
          </a:p>
          <a:p>
            <a:r>
              <a:rPr lang="en-US"/>
              <a:t>Essentially a neutron becomes a proton</a:t>
            </a:r>
          </a:p>
          <a:p>
            <a:r>
              <a:rPr lang="en-US"/>
              <a:t>Atomic number increases by 1</a:t>
            </a:r>
          </a:p>
          <a:p>
            <a:r>
              <a:rPr lang="en-US"/>
              <a:t>Atomic mass remains the same.</a:t>
            </a:r>
          </a:p>
        </p:txBody>
      </p:sp>
      <p:pic>
        <p:nvPicPr>
          <p:cNvPr id="22532" name="Picture 4"/>
          <p:cNvPicPr>
            <a:picLocks noChangeAspect="1" noChangeArrowheads="1"/>
          </p:cNvPicPr>
          <p:nvPr/>
        </p:nvPicPr>
        <p:blipFill>
          <a:blip r:embed="rId2"/>
          <a:srcRect/>
          <a:stretch>
            <a:fillRect/>
          </a:stretch>
        </p:blipFill>
        <p:spPr bwMode="auto">
          <a:xfrm>
            <a:off x="1219199" y="3800019"/>
            <a:ext cx="6629401" cy="3210381"/>
          </a:xfrm>
          <a:prstGeom prst="rect">
            <a:avLst/>
          </a:prstGeom>
          <a:noFill/>
        </p:spPr>
      </p:pic>
    </p:spTree>
    <p:extLst>
      <p:ext uri="{BB962C8B-B14F-4D97-AF65-F5344CB8AC3E}">
        <p14:creationId xmlns:p14="http://schemas.microsoft.com/office/powerpoint/2010/main" val="823765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609600" y="152400"/>
            <a:ext cx="7772400" cy="1143000"/>
          </a:xfrm>
        </p:spPr>
        <p:txBody>
          <a:bodyPr/>
          <a:lstStyle/>
          <a:p>
            <a:r>
              <a:rPr lang="en-US" dirty="0"/>
              <a:t>Electron Capture</a:t>
            </a:r>
          </a:p>
        </p:txBody>
      </p:sp>
      <p:sp>
        <p:nvSpPr>
          <p:cNvPr id="23555" name="Rectangle 3"/>
          <p:cNvSpPr>
            <a:spLocks noGrp="1" noChangeArrowheads="1"/>
          </p:cNvSpPr>
          <p:nvPr>
            <p:ph idx="1"/>
          </p:nvPr>
        </p:nvSpPr>
        <p:spPr>
          <a:xfrm>
            <a:off x="838200" y="1524000"/>
            <a:ext cx="7772400" cy="1905000"/>
          </a:xfrm>
        </p:spPr>
        <p:txBody>
          <a:bodyPr>
            <a:normAutofit fontScale="92500"/>
          </a:bodyPr>
          <a:lstStyle/>
          <a:p>
            <a:r>
              <a:rPr lang="en-US" dirty="0"/>
              <a:t>A proton becomes a neutron in the nucleus</a:t>
            </a:r>
          </a:p>
          <a:p>
            <a:r>
              <a:rPr lang="en-US" dirty="0"/>
              <a:t>Atomic number decreases by one</a:t>
            </a:r>
          </a:p>
          <a:p>
            <a:r>
              <a:rPr lang="en-US" dirty="0"/>
              <a:t>Atomic mass does not change.</a:t>
            </a:r>
          </a:p>
        </p:txBody>
      </p:sp>
      <p:pic>
        <p:nvPicPr>
          <p:cNvPr id="23556" name="Picture 4"/>
          <p:cNvPicPr>
            <a:picLocks noChangeAspect="1" noChangeArrowheads="1"/>
          </p:cNvPicPr>
          <p:nvPr/>
        </p:nvPicPr>
        <p:blipFill>
          <a:blip r:embed="rId2"/>
          <a:srcRect/>
          <a:stretch>
            <a:fillRect/>
          </a:stretch>
        </p:blipFill>
        <p:spPr bwMode="auto">
          <a:xfrm>
            <a:off x="1219200" y="3909604"/>
            <a:ext cx="6705600" cy="3008923"/>
          </a:xfrm>
          <a:prstGeom prst="rect">
            <a:avLst/>
          </a:prstGeom>
          <a:noFill/>
        </p:spPr>
      </p:pic>
      <p:sp>
        <p:nvSpPr>
          <p:cNvPr id="5" name="Line 40"/>
          <p:cNvSpPr>
            <a:spLocks noChangeShapeType="1"/>
          </p:cNvSpPr>
          <p:nvPr/>
        </p:nvSpPr>
        <p:spPr bwMode="auto">
          <a:xfrm flipH="1">
            <a:off x="3029427" y="5061072"/>
            <a:ext cx="465306" cy="359924"/>
          </a:xfrm>
          <a:prstGeom prst="line">
            <a:avLst/>
          </a:prstGeom>
          <a:noFill/>
          <a:ln w="5715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3415480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555">
                                            <p:txEl>
                                              <p:pRg st="2" end="2"/>
                                            </p:txEl>
                                          </p:spTgt>
                                        </p:tgtEl>
                                        <p:attrNameLst>
                                          <p:attrName>style.visibility</p:attrName>
                                        </p:attrNameLst>
                                      </p:cBhvr>
                                      <p:to>
                                        <p:strVal val="visible"/>
                                      </p:to>
                                    </p:se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autoUpdateAnimBg="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0"/>
            <a:ext cx="7772400" cy="1143000"/>
          </a:xfrm>
        </p:spPr>
        <p:txBody>
          <a:bodyPr/>
          <a:lstStyle/>
          <a:p>
            <a:r>
              <a:rPr lang="en-US"/>
              <a:t>Useful Isotope Systems</a:t>
            </a:r>
          </a:p>
        </p:txBody>
      </p:sp>
      <p:graphicFrame>
        <p:nvGraphicFramePr>
          <p:cNvPr id="25647" name="Group 47"/>
          <p:cNvGraphicFramePr>
            <a:graphicFrameLocks noGrp="1"/>
          </p:cNvGraphicFramePr>
          <p:nvPr>
            <p:ph type="tbl" idx="1"/>
          </p:nvPr>
        </p:nvGraphicFramePr>
        <p:xfrm>
          <a:off x="685800" y="1600200"/>
          <a:ext cx="7772400" cy="4495800"/>
        </p:xfrm>
        <a:graphic>
          <a:graphicData uri="http://schemas.openxmlformats.org/drawingml/2006/table">
            <a:tbl>
              <a:tblPr/>
              <a:tblGrid>
                <a:gridCol w="2590800"/>
                <a:gridCol w="2590800"/>
                <a:gridCol w="2590800"/>
              </a:tblGrid>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ISOTOPE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HALF LIFE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RANGE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dirty="0" smtClean="0">
                          <a:ln>
                            <a:noFill/>
                          </a:ln>
                          <a:solidFill>
                            <a:schemeClr val="tx1"/>
                          </a:solidFill>
                          <a:effectLst/>
                          <a:latin typeface="Times" pitchFamily="68" charset="0"/>
                        </a:rPr>
                        <a:t>14</a:t>
                      </a:r>
                      <a:r>
                        <a:rPr kumimoji="0" lang="en-US" sz="2400" b="0" i="0" u="none" strike="noStrike" cap="none" normalizeH="0" baseline="0" dirty="0" smtClean="0">
                          <a:ln>
                            <a:noFill/>
                          </a:ln>
                          <a:solidFill>
                            <a:schemeClr val="tx1"/>
                          </a:solidFill>
                          <a:effectLst/>
                          <a:latin typeface="Times" pitchFamily="68" charset="0"/>
                        </a:rPr>
                        <a:t>C -&gt; </a:t>
                      </a:r>
                      <a:r>
                        <a:rPr kumimoji="0" lang="en-US" sz="2400" b="0" i="0" u="none" strike="noStrike" cap="none" normalizeH="0" baseline="30000" dirty="0" smtClean="0">
                          <a:ln>
                            <a:noFill/>
                          </a:ln>
                          <a:solidFill>
                            <a:schemeClr val="tx1"/>
                          </a:solidFill>
                          <a:effectLst/>
                          <a:latin typeface="Times" pitchFamily="68" charset="0"/>
                        </a:rPr>
                        <a:t>14</a:t>
                      </a:r>
                      <a:r>
                        <a:rPr kumimoji="0" lang="en-US" sz="2400" b="0" i="0" u="none" strike="noStrike" cap="none" normalizeH="0" baseline="0" dirty="0" smtClean="0">
                          <a:ln>
                            <a:noFill/>
                          </a:ln>
                          <a:solidFill>
                            <a:schemeClr val="tx1"/>
                          </a:solidFill>
                          <a:effectLst/>
                          <a:latin typeface="Times" pitchFamily="6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5730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&lt; 60,000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dirty="0" smtClean="0">
                          <a:ln>
                            <a:noFill/>
                          </a:ln>
                          <a:solidFill>
                            <a:schemeClr val="tx1"/>
                          </a:solidFill>
                          <a:effectLst/>
                          <a:latin typeface="Times" pitchFamily="68" charset="0"/>
                        </a:rPr>
                        <a:t>40</a:t>
                      </a:r>
                      <a:r>
                        <a:rPr kumimoji="0" lang="en-US" sz="2400" b="0" i="0" u="none" strike="noStrike" cap="none" normalizeH="0" baseline="0" dirty="0" smtClean="0">
                          <a:ln>
                            <a:noFill/>
                          </a:ln>
                          <a:solidFill>
                            <a:schemeClr val="tx1"/>
                          </a:solidFill>
                          <a:effectLst/>
                          <a:latin typeface="Times" pitchFamily="68" charset="0"/>
                        </a:rPr>
                        <a:t>K -&gt; </a:t>
                      </a:r>
                      <a:r>
                        <a:rPr kumimoji="0" lang="en-US" sz="2400" b="0" i="0" u="none" strike="noStrike" cap="none" normalizeH="0" baseline="30000" dirty="0" smtClean="0">
                          <a:ln>
                            <a:noFill/>
                          </a:ln>
                          <a:solidFill>
                            <a:schemeClr val="tx1"/>
                          </a:solidFill>
                          <a:effectLst/>
                          <a:latin typeface="Times" pitchFamily="68" charset="0"/>
                        </a:rPr>
                        <a:t>40</a:t>
                      </a:r>
                      <a:r>
                        <a:rPr kumimoji="0" lang="en-US" sz="2400" b="0" i="0" u="none" strike="noStrike" cap="none" normalizeH="0" baseline="0" dirty="0" smtClean="0">
                          <a:ln>
                            <a:noFill/>
                          </a:ln>
                          <a:solidFill>
                            <a:schemeClr val="tx1"/>
                          </a:solidFill>
                          <a:effectLst/>
                          <a:latin typeface="Times" pitchFamily="68" charset="0"/>
                        </a:rPr>
                        <a:t>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1.25 x 10</a:t>
                      </a:r>
                      <a:r>
                        <a:rPr kumimoji="0" lang="en-US" sz="2400" b="0" i="0" u="none" strike="noStrike" cap="none" normalizeH="0" baseline="30000" smtClean="0">
                          <a:ln>
                            <a:noFill/>
                          </a:ln>
                          <a:solidFill>
                            <a:schemeClr val="tx1"/>
                          </a:solidFill>
                          <a:effectLst/>
                          <a:latin typeface="Times" pitchFamily="68" charset="0"/>
                        </a:rPr>
                        <a:t>9 </a:t>
                      </a:r>
                      <a:r>
                        <a:rPr kumimoji="0" lang="en-US" sz="2400" b="0" i="0" u="none" strike="noStrike" cap="none" normalizeH="0" baseline="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&gt; 100,000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dirty="0" smtClean="0">
                          <a:ln>
                            <a:noFill/>
                          </a:ln>
                          <a:solidFill>
                            <a:schemeClr val="tx1"/>
                          </a:solidFill>
                          <a:effectLst/>
                          <a:latin typeface="Times" pitchFamily="68" charset="0"/>
                        </a:rPr>
                        <a:t>87</a:t>
                      </a:r>
                      <a:r>
                        <a:rPr kumimoji="0" lang="en-US" sz="2400" b="0" i="0" u="none" strike="noStrike" cap="none" normalizeH="0" baseline="0" dirty="0" smtClean="0">
                          <a:ln>
                            <a:noFill/>
                          </a:ln>
                          <a:solidFill>
                            <a:schemeClr val="tx1"/>
                          </a:solidFill>
                          <a:effectLst/>
                          <a:latin typeface="Times" pitchFamily="68" charset="0"/>
                        </a:rPr>
                        <a:t>Rb -&gt; </a:t>
                      </a:r>
                      <a:r>
                        <a:rPr kumimoji="0" lang="en-US" sz="2400" b="0" i="0" u="none" strike="noStrike" cap="none" normalizeH="0" baseline="30000" dirty="0" smtClean="0">
                          <a:ln>
                            <a:noFill/>
                          </a:ln>
                          <a:solidFill>
                            <a:schemeClr val="tx1"/>
                          </a:solidFill>
                          <a:effectLst/>
                          <a:latin typeface="Times" pitchFamily="68" charset="0"/>
                        </a:rPr>
                        <a:t>87</a:t>
                      </a:r>
                      <a:r>
                        <a:rPr kumimoji="0" lang="en-US" sz="2400" b="0" i="0" u="none" strike="noStrike" cap="none" normalizeH="0" baseline="0" dirty="0" smtClean="0">
                          <a:ln>
                            <a:noFill/>
                          </a:ln>
                          <a:solidFill>
                            <a:schemeClr val="tx1"/>
                          </a:solidFill>
                          <a:effectLst/>
                          <a:latin typeface="Times" pitchFamily="68" charset="0"/>
                        </a:rPr>
                        <a:t>Sr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48.8 x 10</a:t>
                      </a:r>
                      <a:r>
                        <a:rPr kumimoji="0" lang="en-US" sz="2400" b="0" i="0" u="none" strike="noStrike" cap="none" normalizeH="0" baseline="30000" dirty="0" smtClean="0">
                          <a:ln>
                            <a:noFill/>
                          </a:ln>
                          <a:solidFill>
                            <a:schemeClr val="tx1"/>
                          </a:solidFill>
                          <a:effectLst/>
                          <a:latin typeface="Times" pitchFamily="68" charset="0"/>
                        </a:rPr>
                        <a:t>9 </a:t>
                      </a:r>
                      <a:r>
                        <a:rPr kumimoji="0" lang="en-US" sz="2400" b="0" i="0" u="none" strike="noStrike" cap="none" normalizeH="0" baseline="0" dirty="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&gt; 1,000,000</a:t>
                      </a:r>
                      <a:r>
                        <a:rPr kumimoji="0" lang="en-US" sz="2400" b="0" i="0" u="none" strike="noStrike" cap="none" normalizeH="0" baseline="30000" smtClean="0">
                          <a:ln>
                            <a:noFill/>
                          </a:ln>
                          <a:solidFill>
                            <a:schemeClr val="tx1"/>
                          </a:solidFill>
                          <a:effectLst/>
                          <a:latin typeface="Times" pitchFamily="68" charset="0"/>
                        </a:rPr>
                        <a:t> </a:t>
                      </a:r>
                      <a:r>
                        <a:rPr kumimoji="0" lang="en-US" sz="2400" b="0" i="0" u="none" strike="noStrike" cap="none" normalizeH="0" baseline="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238</a:t>
                      </a:r>
                      <a:r>
                        <a:rPr kumimoji="0" lang="en-US" sz="2400" b="0" i="0" u="none" strike="noStrike" cap="none" normalizeH="0" baseline="0" smtClean="0">
                          <a:ln>
                            <a:noFill/>
                          </a:ln>
                          <a:solidFill>
                            <a:schemeClr val="tx1"/>
                          </a:solidFill>
                          <a:effectLst/>
                          <a:latin typeface="Times" pitchFamily="68" charset="0"/>
                        </a:rPr>
                        <a:t>U -&gt; </a:t>
                      </a:r>
                      <a:r>
                        <a:rPr kumimoji="0" lang="en-US" sz="2400" b="0" i="0" u="none" strike="noStrike" cap="none" normalizeH="0" baseline="30000" smtClean="0">
                          <a:ln>
                            <a:noFill/>
                          </a:ln>
                          <a:solidFill>
                            <a:schemeClr val="tx1"/>
                          </a:solidFill>
                          <a:effectLst/>
                          <a:latin typeface="Times" pitchFamily="68" charset="0"/>
                        </a:rPr>
                        <a:t>206</a:t>
                      </a:r>
                      <a:r>
                        <a:rPr kumimoji="0" lang="en-US" sz="2400" b="0" i="0" u="none" strike="noStrike" cap="none" normalizeH="0" baseline="0" smtClean="0">
                          <a:ln>
                            <a:noFill/>
                          </a:ln>
                          <a:solidFill>
                            <a:schemeClr val="tx1"/>
                          </a:solidFill>
                          <a:effectLst/>
                          <a:latin typeface="Times" pitchFamily="6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4.5 x 10</a:t>
                      </a:r>
                      <a:r>
                        <a:rPr kumimoji="0" lang="en-US" sz="2400" b="0" i="0" u="none" strike="noStrike" cap="none" normalizeH="0" baseline="30000" dirty="0" smtClean="0">
                          <a:ln>
                            <a:noFill/>
                          </a:ln>
                          <a:solidFill>
                            <a:schemeClr val="tx1"/>
                          </a:solidFill>
                          <a:effectLst/>
                          <a:latin typeface="Times" pitchFamily="68" charset="0"/>
                        </a:rPr>
                        <a:t>9 </a:t>
                      </a:r>
                      <a:r>
                        <a:rPr kumimoji="0" lang="en-US" sz="2400" b="0" i="0" u="none" strike="noStrike" cap="none" normalizeH="0" baseline="0" dirty="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&gt; 1,000,000</a:t>
                      </a:r>
                      <a:r>
                        <a:rPr kumimoji="0" lang="en-US" sz="2400" b="0" i="0" u="none" strike="noStrike" cap="none" normalizeH="0" baseline="30000" smtClean="0">
                          <a:ln>
                            <a:noFill/>
                          </a:ln>
                          <a:solidFill>
                            <a:schemeClr val="tx1"/>
                          </a:solidFill>
                          <a:effectLst/>
                          <a:latin typeface="Times" pitchFamily="68" charset="0"/>
                        </a:rPr>
                        <a:t> </a:t>
                      </a:r>
                      <a:r>
                        <a:rPr kumimoji="0" lang="en-US" sz="2400" b="0" i="0" u="none" strike="noStrike" cap="none" normalizeH="0" baseline="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235</a:t>
                      </a:r>
                      <a:r>
                        <a:rPr kumimoji="0" lang="en-US" sz="2400" b="0" i="0" u="none" strike="noStrike" cap="none" normalizeH="0" baseline="0" smtClean="0">
                          <a:ln>
                            <a:noFill/>
                          </a:ln>
                          <a:solidFill>
                            <a:schemeClr val="tx1"/>
                          </a:solidFill>
                          <a:effectLst/>
                          <a:latin typeface="Times" pitchFamily="68" charset="0"/>
                        </a:rPr>
                        <a:t>U -&gt; </a:t>
                      </a:r>
                      <a:r>
                        <a:rPr kumimoji="0" lang="en-US" sz="2400" b="0" i="0" u="none" strike="noStrike" cap="none" normalizeH="0" baseline="30000" smtClean="0">
                          <a:ln>
                            <a:noFill/>
                          </a:ln>
                          <a:solidFill>
                            <a:schemeClr val="tx1"/>
                          </a:solidFill>
                          <a:effectLst/>
                          <a:latin typeface="Times" pitchFamily="68" charset="0"/>
                        </a:rPr>
                        <a:t>207</a:t>
                      </a:r>
                      <a:r>
                        <a:rPr kumimoji="0" lang="en-US" sz="2400" b="0" i="0" u="none" strike="noStrike" cap="none" normalizeH="0" baseline="0" smtClean="0">
                          <a:ln>
                            <a:noFill/>
                          </a:ln>
                          <a:solidFill>
                            <a:schemeClr val="tx1"/>
                          </a:solidFill>
                          <a:effectLst/>
                          <a:latin typeface="Times" pitchFamily="6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0.7 x 10</a:t>
                      </a:r>
                      <a:r>
                        <a:rPr kumimoji="0" lang="en-US" sz="2400" b="0" i="0" u="none" strike="noStrike" cap="none" normalizeH="0" baseline="30000" dirty="0" smtClean="0">
                          <a:ln>
                            <a:noFill/>
                          </a:ln>
                          <a:solidFill>
                            <a:schemeClr val="tx1"/>
                          </a:solidFill>
                          <a:effectLst/>
                          <a:latin typeface="Times" pitchFamily="68" charset="0"/>
                        </a:rPr>
                        <a:t>9</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&gt; 100 x 10</a:t>
                      </a:r>
                      <a:r>
                        <a:rPr kumimoji="0" lang="en-US" sz="2400" b="0" i="0" u="none" strike="noStrike" cap="none" normalizeH="0" baseline="30000" dirty="0" smtClean="0">
                          <a:ln>
                            <a:noFill/>
                          </a:ln>
                          <a:solidFill>
                            <a:schemeClr val="tx1"/>
                          </a:solidFill>
                          <a:effectLst/>
                          <a:latin typeface="Times" pitchFamily="68" charset="0"/>
                        </a:rPr>
                        <a:t>6</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147</a:t>
                      </a:r>
                      <a:r>
                        <a:rPr kumimoji="0" lang="en-US" sz="2400" b="0" i="0" u="none" strike="noStrike" cap="none" normalizeH="0" baseline="0" smtClean="0">
                          <a:ln>
                            <a:noFill/>
                          </a:ln>
                          <a:solidFill>
                            <a:schemeClr val="tx1"/>
                          </a:solidFill>
                          <a:effectLst/>
                          <a:latin typeface="Times" pitchFamily="68" charset="0"/>
                        </a:rPr>
                        <a:t>Sm -&gt; </a:t>
                      </a:r>
                      <a:r>
                        <a:rPr kumimoji="0" lang="en-US" sz="2400" b="0" i="0" u="none" strike="noStrike" cap="none" normalizeH="0" baseline="30000" smtClean="0">
                          <a:ln>
                            <a:noFill/>
                          </a:ln>
                          <a:solidFill>
                            <a:schemeClr val="tx1"/>
                          </a:solidFill>
                          <a:effectLst/>
                          <a:latin typeface="Times" pitchFamily="68" charset="0"/>
                        </a:rPr>
                        <a:t>143</a:t>
                      </a:r>
                      <a:r>
                        <a:rPr kumimoji="0" lang="en-US" sz="2400" b="0" i="0" u="none" strike="noStrike" cap="none" normalizeH="0" baseline="0" smtClean="0">
                          <a:ln>
                            <a:noFill/>
                          </a:ln>
                          <a:solidFill>
                            <a:schemeClr val="tx1"/>
                          </a:solidFill>
                          <a:effectLst/>
                          <a:latin typeface="Times" pitchFamily="68" charset="0"/>
                        </a:rPr>
                        <a:t>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106 x 10</a:t>
                      </a:r>
                      <a:r>
                        <a:rPr kumimoji="0" lang="en-US" sz="2400" b="0" i="0" u="none" strike="noStrike" cap="none" normalizeH="0" baseline="30000" smtClean="0">
                          <a:ln>
                            <a:noFill/>
                          </a:ln>
                          <a:solidFill>
                            <a:schemeClr val="tx1"/>
                          </a:solidFill>
                          <a:effectLst/>
                          <a:latin typeface="Times" pitchFamily="68" charset="0"/>
                        </a:rPr>
                        <a:t>9</a:t>
                      </a:r>
                      <a:r>
                        <a:rPr kumimoji="0" lang="en-US" sz="2400" b="0" i="0" u="none" strike="noStrike" cap="none" normalizeH="0" baseline="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&gt; 100 x 10</a:t>
                      </a:r>
                      <a:r>
                        <a:rPr kumimoji="0" lang="en-US" sz="2400" b="0" i="0" u="none" strike="noStrike" cap="none" normalizeH="0" baseline="30000" dirty="0" smtClean="0">
                          <a:ln>
                            <a:noFill/>
                          </a:ln>
                          <a:solidFill>
                            <a:schemeClr val="tx1"/>
                          </a:solidFill>
                          <a:effectLst/>
                          <a:latin typeface="Times" pitchFamily="68" charset="0"/>
                        </a:rPr>
                        <a:t>6</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232</a:t>
                      </a:r>
                      <a:r>
                        <a:rPr kumimoji="0" lang="en-US" sz="2400" b="0" i="0" u="none" strike="noStrike" cap="none" normalizeH="0" baseline="0" smtClean="0">
                          <a:ln>
                            <a:noFill/>
                          </a:ln>
                          <a:solidFill>
                            <a:schemeClr val="tx1"/>
                          </a:solidFill>
                          <a:effectLst/>
                          <a:latin typeface="Times" pitchFamily="68" charset="0"/>
                        </a:rPr>
                        <a:t>Th -&gt; </a:t>
                      </a:r>
                      <a:r>
                        <a:rPr kumimoji="0" lang="en-US" sz="2400" b="0" i="0" u="none" strike="noStrike" cap="none" normalizeH="0" baseline="30000" smtClean="0">
                          <a:ln>
                            <a:noFill/>
                          </a:ln>
                          <a:solidFill>
                            <a:schemeClr val="tx1"/>
                          </a:solidFill>
                          <a:effectLst/>
                          <a:latin typeface="Times" pitchFamily="68" charset="0"/>
                        </a:rPr>
                        <a:t>208</a:t>
                      </a:r>
                      <a:r>
                        <a:rPr kumimoji="0" lang="en-US" sz="2400" b="0" i="0" u="none" strike="noStrike" cap="none" normalizeH="0" baseline="0" smtClean="0">
                          <a:ln>
                            <a:noFill/>
                          </a:ln>
                          <a:solidFill>
                            <a:schemeClr val="tx1"/>
                          </a:solidFill>
                          <a:effectLst/>
                          <a:latin typeface="Times" pitchFamily="6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14 x 10</a:t>
                      </a:r>
                      <a:r>
                        <a:rPr kumimoji="0" lang="en-US" sz="2400" b="0" i="0" u="none" strike="noStrike" cap="none" normalizeH="0" baseline="30000" smtClean="0">
                          <a:ln>
                            <a:noFill/>
                          </a:ln>
                          <a:solidFill>
                            <a:schemeClr val="tx1"/>
                          </a:solidFill>
                          <a:effectLst/>
                          <a:latin typeface="Times" pitchFamily="68" charset="0"/>
                        </a:rPr>
                        <a:t>9</a:t>
                      </a:r>
                      <a:r>
                        <a:rPr kumimoji="0" lang="en-US" sz="2400" b="0" i="0" u="none" strike="noStrike" cap="none" normalizeH="0" baseline="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&gt; 200 x 10</a:t>
                      </a:r>
                      <a:r>
                        <a:rPr kumimoji="0" lang="en-US" sz="2400" b="0" i="0" u="none" strike="noStrike" cap="none" normalizeH="0" baseline="30000" dirty="0" smtClean="0">
                          <a:ln>
                            <a:noFill/>
                          </a:ln>
                          <a:solidFill>
                            <a:schemeClr val="tx1"/>
                          </a:solidFill>
                          <a:effectLst/>
                          <a:latin typeface="Times" pitchFamily="68" charset="0"/>
                        </a:rPr>
                        <a:t>6</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648" name="Rectangle 48"/>
          <p:cNvSpPr>
            <a:spLocks noChangeArrowheads="1"/>
          </p:cNvSpPr>
          <p:nvPr/>
        </p:nvSpPr>
        <p:spPr bwMode="auto">
          <a:xfrm>
            <a:off x="685800" y="2133600"/>
            <a:ext cx="7772400" cy="6096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49" name="Rectangle 49"/>
          <p:cNvSpPr>
            <a:spLocks noChangeArrowheads="1"/>
          </p:cNvSpPr>
          <p:nvPr/>
        </p:nvSpPr>
        <p:spPr bwMode="auto">
          <a:xfrm>
            <a:off x="685800" y="2743200"/>
            <a:ext cx="7772400" cy="5334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50" name="Rectangle 50"/>
          <p:cNvSpPr>
            <a:spLocks noChangeArrowheads="1"/>
          </p:cNvSpPr>
          <p:nvPr/>
        </p:nvSpPr>
        <p:spPr bwMode="auto">
          <a:xfrm>
            <a:off x="685800" y="3276600"/>
            <a:ext cx="7772400" cy="5334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51" name="Rectangle 51"/>
          <p:cNvSpPr>
            <a:spLocks noChangeArrowheads="1"/>
          </p:cNvSpPr>
          <p:nvPr/>
        </p:nvSpPr>
        <p:spPr bwMode="auto">
          <a:xfrm>
            <a:off x="685800" y="3810000"/>
            <a:ext cx="7772400" cy="6096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52" name="Rectangle 52"/>
          <p:cNvSpPr>
            <a:spLocks noChangeArrowheads="1"/>
          </p:cNvSpPr>
          <p:nvPr/>
        </p:nvSpPr>
        <p:spPr bwMode="auto">
          <a:xfrm>
            <a:off x="685800" y="4419600"/>
            <a:ext cx="7772400" cy="5334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53" name="Rectangle 53"/>
          <p:cNvSpPr>
            <a:spLocks noChangeArrowheads="1"/>
          </p:cNvSpPr>
          <p:nvPr/>
        </p:nvSpPr>
        <p:spPr bwMode="auto">
          <a:xfrm>
            <a:off x="685800" y="4953000"/>
            <a:ext cx="7772400" cy="6096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54" name="Rectangle 54"/>
          <p:cNvSpPr>
            <a:spLocks noChangeArrowheads="1"/>
          </p:cNvSpPr>
          <p:nvPr/>
        </p:nvSpPr>
        <p:spPr bwMode="auto">
          <a:xfrm>
            <a:off x="685800" y="5562600"/>
            <a:ext cx="7772400" cy="5334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Tree>
    <p:extLst>
      <p:ext uri="{BB962C8B-B14F-4D97-AF65-F5344CB8AC3E}">
        <p14:creationId xmlns:p14="http://schemas.microsoft.com/office/powerpoint/2010/main" val="139173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4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564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565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565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5652"/>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2565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2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48" grpId="0" animBg="1"/>
      <p:bldP spid="25649" grpId="0" animBg="1"/>
      <p:bldP spid="25650" grpId="0" animBg="1"/>
      <p:bldP spid="25651" grpId="0" animBg="1"/>
      <p:bldP spid="25652" grpId="0" animBg="1"/>
      <p:bldP spid="25653" grpId="0" animBg="1"/>
      <p:bldP spid="2565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228600"/>
            <a:ext cx="8686800" cy="838200"/>
          </a:xfrm>
        </p:spPr>
        <p:txBody>
          <a:bodyPr/>
          <a:lstStyle/>
          <a:p>
            <a:r>
              <a:rPr lang="en-US" dirty="0"/>
              <a:t>The Radiocarbon System</a:t>
            </a:r>
          </a:p>
        </p:txBody>
      </p:sp>
      <p:sp>
        <p:nvSpPr>
          <p:cNvPr id="14339" name="Rectangle 3"/>
          <p:cNvSpPr>
            <a:spLocks noGrp="1" noChangeArrowheads="1"/>
          </p:cNvSpPr>
          <p:nvPr>
            <p:ph idx="1"/>
          </p:nvPr>
        </p:nvSpPr>
        <p:spPr>
          <a:xfrm>
            <a:off x="304800" y="1371600"/>
            <a:ext cx="8686800" cy="4525963"/>
          </a:xfrm>
        </p:spPr>
        <p:txBody>
          <a:bodyPr/>
          <a:lstStyle/>
          <a:p>
            <a:pPr>
              <a:lnSpc>
                <a:spcPct val="80000"/>
              </a:lnSpc>
            </a:pPr>
            <a:r>
              <a:rPr lang="en-US" dirty="0"/>
              <a:t>Carbon has 6 protons in the nucleus</a:t>
            </a:r>
          </a:p>
          <a:p>
            <a:pPr>
              <a:lnSpc>
                <a:spcPct val="80000"/>
              </a:lnSpc>
            </a:pPr>
            <a:r>
              <a:rPr lang="en-US" dirty="0"/>
              <a:t>The most common isotope is </a:t>
            </a:r>
            <a:r>
              <a:rPr lang="en-US" baseline="30000" dirty="0"/>
              <a:t>12</a:t>
            </a:r>
            <a:r>
              <a:rPr lang="en-US" dirty="0"/>
              <a:t>C </a:t>
            </a:r>
          </a:p>
          <a:p>
            <a:pPr lvl="1">
              <a:lnSpc>
                <a:spcPct val="80000"/>
              </a:lnSpc>
            </a:pPr>
            <a:r>
              <a:rPr lang="en-US" dirty="0"/>
              <a:t>Has 6 </a:t>
            </a:r>
            <a:r>
              <a:rPr lang="en-US" dirty="0" smtClean="0"/>
              <a:t>protons and 6 neutrons </a:t>
            </a:r>
            <a:r>
              <a:rPr lang="en-US" dirty="0"/>
              <a:t>in the nucleus</a:t>
            </a:r>
          </a:p>
          <a:p>
            <a:pPr lvl="1">
              <a:lnSpc>
                <a:spcPct val="80000"/>
              </a:lnSpc>
            </a:pPr>
            <a:r>
              <a:rPr lang="en-US" dirty="0"/>
              <a:t>Stable isotope</a:t>
            </a:r>
          </a:p>
          <a:p>
            <a:pPr>
              <a:lnSpc>
                <a:spcPct val="80000"/>
              </a:lnSpc>
            </a:pPr>
            <a:r>
              <a:rPr lang="en-US" dirty="0"/>
              <a:t>Some Carbon is </a:t>
            </a:r>
            <a:r>
              <a:rPr lang="en-US" baseline="30000" dirty="0"/>
              <a:t>13</a:t>
            </a:r>
            <a:r>
              <a:rPr lang="en-US" dirty="0"/>
              <a:t>C</a:t>
            </a:r>
          </a:p>
          <a:p>
            <a:pPr lvl="1">
              <a:lnSpc>
                <a:spcPct val="80000"/>
              </a:lnSpc>
            </a:pPr>
            <a:r>
              <a:rPr lang="en-US" dirty="0"/>
              <a:t>Has </a:t>
            </a:r>
            <a:r>
              <a:rPr lang="en-US" dirty="0" smtClean="0"/>
              <a:t>6 protons and 7 </a:t>
            </a:r>
            <a:r>
              <a:rPr lang="en-US" dirty="0"/>
              <a:t>neutrons in the nucleus</a:t>
            </a:r>
          </a:p>
          <a:p>
            <a:pPr lvl="1">
              <a:lnSpc>
                <a:spcPct val="80000"/>
              </a:lnSpc>
            </a:pPr>
            <a:r>
              <a:rPr lang="en-US" dirty="0" smtClean="0"/>
              <a:t>Nonradioactive isotope.</a:t>
            </a:r>
            <a:endParaRPr lang="en-US" dirty="0"/>
          </a:p>
          <a:p>
            <a:pPr>
              <a:lnSpc>
                <a:spcPct val="80000"/>
              </a:lnSpc>
            </a:pPr>
            <a:r>
              <a:rPr lang="en-US" dirty="0"/>
              <a:t>Some Carbon is </a:t>
            </a:r>
            <a:r>
              <a:rPr lang="en-US" baseline="30000" dirty="0"/>
              <a:t>14</a:t>
            </a:r>
            <a:r>
              <a:rPr lang="en-US" dirty="0"/>
              <a:t>C</a:t>
            </a:r>
          </a:p>
          <a:p>
            <a:pPr lvl="1">
              <a:lnSpc>
                <a:spcPct val="80000"/>
              </a:lnSpc>
            </a:pPr>
            <a:r>
              <a:rPr lang="en-US" dirty="0"/>
              <a:t>Has </a:t>
            </a:r>
            <a:r>
              <a:rPr lang="en-US" dirty="0" smtClean="0"/>
              <a:t>6 protons and 8 </a:t>
            </a:r>
            <a:r>
              <a:rPr lang="en-US" dirty="0"/>
              <a:t>neutrons in the nucleus</a:t>
            </a:r>
          </a:p>
          <a:p>
            <a:pPr lvl="1">
              <a:lnSpc>
                <a:spcPct val="80000"/>
              </a:lnSpc>
            </a:pPr>
            <a:r>
              <a:rPr lang="en-US" dirty="0" smtClean="0"/>
              <a:t>Radioactive isotope</a:t>
            </a:r>
            <a:r>
              <a:rPr lang="en-US" sz="2400" dirty="0" smtClean="0"/>
              <a:t>.</a:t>
            </a:r>
            <a:endParaRPr lang="en-US" sz="2400" dirty="0"/>
          </a:p>
        </p:txBody>
      </p:sp>
    </p:spTree>
    <p:extLst>
      <p:ext uri="{BB962C8B-B14F-4D97-AF65-F5344CB8AC3E}">
        <p14:creationId xmlns:p14="http://schemas.microsoft.com/office/powerpoint/2010/main" val="4118059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433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43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33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4339">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43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43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14339">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14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Oval 2"/>
          <p:cNvSpPr>
            <a:spLocks noChangeArrowheads="1"/>
          </p:cNvSpPr>
          <p:nvPr/>
        </p:nvSpPr>
        <p:spPr bwMode="auto">
          <a:xfrm>
            <a:off x="6781800" y="3276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63" name="Oval 3"/>
          <p:cNvSpPr>
            <a:spLocks noChangeArrowheads="1"/>
          </p:cNvSpPr>
          <p:nvPr/>
        </p:nvSpPr>
        <p:spPr bwMode="auto">
          <a:xfrm>
            <a:off x="6172200" y="2895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64" name="Oval 4"/>
          <p:cNvSpPr>
            <a:spLocks noChangeArrowheads="1"/>
          </p:cNvSpPr>
          <p:nvPr/>
        </p:nvSpPr>
        <p:spPr bwMode="auto">
          <a:xfrm>
            <a:off x="6248400" y="31242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65" name="Oval 5"/>
          <p:cNvSpPr>
            <a:spLocks noChangeArrowheads="1"/>
          </p:cNvSpPr>
          <p:nvPr/>
        </p:nvSpPr>
        <p:spPr bwMode="auto">
          <a:xfrm>
            <a:off x="6477000" y="30480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66" name="Oval 6"/>
          <p:cNvSpPr>
            <a:spLocks noChangeArrowheads="1"/>
          </p:cNvSpPr>
          <p:nvPr/>
        </p:nvSpPr>
        <p:spPr bwMode="auto">
          <a:xfrm>
            <a:off x="6553200" y="34290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67" name="Oval 7"/>
          <p:cNvSpPr>
            <a:spLocks noChangeArrowheads="1"/>
          </p:cNvSpPr>
          <p:nvPr/>
        </p:nvSpPr>
        <p:spPr bwMode="auto">
          <a:xfrm>
            <a:off x="6248400" y="33528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68" name="Oval 8"/>
          <p:cNvSpPr>
            <a:spLocks noChangeArrowheads="1"/>
          </p:cNvSpPr>
          <p:nvPr/>
        </p:nvSpPr>
        <p:spPr bwMode="auto">
          <a:xfrm>
            <a:off x="6400800" y="32766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69" name="Oval 9"/>
          <p:cNvSpPr>
            <a:spLocks noChangeArrowheads="1"/>
          </p:cNvSpPr>
          <p:nvPr/>
        </p:nvSpPr>
        <p:spPr bwMode="auto">
          <a:xfrm>
            <a:off x="6629400" y="30480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70" name="Oval 10"/>
          <p:cNvSpPr>
            <a:spLocks noChangeArrowheads="1"/>
          </p:cNvSpPr>
          <p:nvPr/>
        </p:nvSpPr>
        <p:spPr bwMode="auto">
          <a:xfrm>
            <a:off x="6400800" y="35052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71" name="Oval 11"/>
          <p:cNvSpPr>
            <a:spLocks noChangeArrowheads="1"/>
          </p:cNvSpPr>
          <p:nvPr/>
        </p:nvSpPr>
        <p:spPr bwMode="auto">
          <a:xfrm>
            <a:off x="6096000" y="32004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72" name="Oval 12"/>
          <p:cNvSpPr>
            <a:spLocks noChangeArrowheads="1"/>
          </p:cNvSpPr>
          <p:nvPr/>
        </p:nvSpPr>
        <p:spPr bwMode="auto">
          <a:xfrm>
            <a:off x="6629400" y="32004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73" name="Oval 13"/>
          <p:cNvSpPr>
            <a:spLocks noChangeArrowheads="1"/>
          </p:cNvSpPr>
          <p:nvPr/>
        </p:nvSpPr>
        <p:spPr bwMode="auto">
          <a:xfrm>
            <a:off x="6324600" y="29718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74" name="Text Box 14"/>
          <p:cNvSpPr txBox="1">
            <a:spLocks noChangeArrowheads="1"/>
          </p:cNvSpPr>
          <p:nvPr/>
        </p:nvSpPr>
        <p:spPr bwMode="auto">
          <a:xfrm>
            <a:off x="1219200" y="1828800"/>
            <a:ext cx="19812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baseline="30000">
                <a:solidFill>
                  <a:prstClr val="black"/>
                </a:solidFill>
                <a:latin typeface="Times" pitchFamily="68" charset="0"/>
              </a:rPr>
              <a:t>14</a:t>
            </a:r>
            <a:r>
              <a:rPr lang="en-US" sz="2400">
                <a:solidFill>
                  <a:prstClr val="black"/>
                </a:solidFill>
                <a:latin typeface="Times" pitchFamily="68" charset="0"/>
              </a:rPr>
              <a:t>C Nucleus</a:t>
            </a:r>
          </a:p>
        </p:txBody>
      </p:sp>
      <p:sp>
        <p:nvSpPr>
          <p:cNvPr id="15375" name="Oval 15"/>
          <p:cNvSpPr>
            <a:spLocks noChangeArrowheads="1"/>
          </p:cNvSpPr>
          <p:nvPr/>
        </p:nvSpPr>
        <p:spPr bwMode="auto">
          <a:xfrm>
            <a:off x="6019800" y="30480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76" name="Oval 16"/>
          <p:cNvSpPr>
            <a:spLocks noChangeArrowheads="1"/>
          </p:cNvSpPr>
          <p:nvPr/>
        </p:nvSpPr>
        <p:spPr bwMode="auto">
          <a:xfrm>
            <a:off x="6477000" y="2895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77" name="Text Box 17"/>
          <p:cNvSpPr txBox="1">
            <a:spLocks noChangeArrowheads="1"/>
          </p:cNvSpPr>
          <p:nvPr/>
        </p:nvSpPr>
        <p:spPr bwMode="auto">
          <a:xfrm>
            <a:off x="1295400" y="4114800"/>
            <a:ext cx="1752600" cy="1004888"/>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6 Protons </a:t>
            </a:r>
          </a:p>
          <a:p>
            <a:pPr eaLnBrk="0" fontAlgn="base" hangingPunct="0">
              <a:spcBef>
                <a:spcPct val="50000"/>
              </a:spcBef>
              <a:spcAft>
                <a:spcPct val="0"/>
              </a:spcAft>
            </a:pPr>
            <a:r>
              <a:rPr lang="en-US" sz="2400">
                <a:solidFill>
                  <a:prstClr val="black"/>
                </a:solidFill>
                <a:latin typeface="Times" pitchFamily="68" charset="0"/>
              </a:rPr>
              <a:t>8 Neutrons</a:t>
            </a:r>
          </a:p>
        </p:txBody>
      </p:sp>
      <p:sp>
        <p:nvSpPr>
          <p:cNvPr id="15378" name="Line 18"/>
          <p:cNvSpPr>
            <a:spLocks noChangeShapeType="1"/>
          </p:cNvSpPr>
          <p:nvPr/>
        </p:nvSpPr>
        <p:spPr bwMode="auto">
          <a:xfrm flipV="1">
            <a:off x="2667000" y="2133600"/>
            <a:ext cx="1295400" cy="838200"/>
          </a:xfrm>
          <a:prstGeom prst="line">
            <a:avLst/>
          </a:prstGeom>
          <a:noFill/>
          <a:ln w="38100">
            <a:solidFill>
              <a:schemeClr val="hlink"/>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79" name="Text Box 19"/>
          <p:cNvSpPr txBox="1">
            <a:spLocks noChangeArrowheads="1"/>
          </p:cNvSpPr>
          <p:nvPr/>
        </p:nvSpPr>
        <p:spPr bwMode="auto">
          <a:xfrm>
            <a:off x="3886200" y="1600200"/>
            <a:ext cx="762000" cy="64135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3600">
                <a:solidFill>
                  <a:srgbClr val="AD1F1F"/>
                </a:solidFill>
                <a:latin typeface="Times" pitchFamily="68" charset="0"/>
              </a:rPr>
              <a:t>e</a:t>
            </a:r>
            <a:r>
              <a:rPr lang="en-US" sz="3600" baseline="30000">
                <a:solidFill>
                  <a:srgbClr val="AD1F1F"/>
                </a:solidFill>
                <a:latin typeface="Times" pitchFamily="68" charset="0"/>
              </a:rPr>
              <a:t>-</a:t>
            </a:r>
            <a:endParaRPr lang="en-US" sz="3600">
              <a:solidFill>
                <a:prstClr val="black"/>
              </a:solidFill>
              <a:latin typeface="Times" pitchFamily="68" charset="0"/>
            </a:endParaRPr>
          </a:p>
        </p:txBody>
      </p:sp>
      <p:sp>
        <p:nvSpPr>
          <p:cNvPr id="15380" name="Oval 20"/>
          <p:cNvSpPr>
            <a:spLocks noChangeArrowheads="1"/>
          </p:cNvSpPr>
          <p:nvPr/>
        </p:nvSpPr>
        <p:spPr bwMode="auto">
          <a:xfrm>
            <a:off x="2362200" y="3276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81" name="Oval 21"/>
          <p:cNvSpPr>
            <a:spLocks noChangeArrowheads="1"/>
          </p:cNvSpPr>
          <p:nvPr/>
        </p:nvSpPr>
        <p:spPr bwMode="auto">
          <a:xfrm>
            <a:off x="1752600" y="2895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82" name="Oval 22"/>
          <p:cNvSpPr>
            <a:spLocks noChangeArrowheads="1"/>
          </p:cNvSpPr>
          <p:nvPr/>
        </p:nvSpPr>
        <p:spPr bwMode="auto">
          <a:xfrm>
            <a:off x="1828800" y="31242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83" name="Oval 23"/>
          <p:cNvSpPr>
            <a:spLocks noChangeArrowheads="1"/>
          </p:cNvSpPr>
          <p:nvPr/>
        </p:nvSpPr>
        <p:spPr bwMode="auto">
          <a:xfrm>
            <a:off x="2057400" y="30480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84" name="Oval 24"/>
          <p:cNvSpPr>
            <a:spLocks noChangeArrowheads="1"/>
          </p:cNvSpPr>
          <p:nvPr/>
        </p:nvSpPr>
        <p:spPr bwMode="auto">
          <a:xfrm>
            <a:off x="2133600" y="34290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85" name="Oval 25"/>
          <p:cNvSpPr>
            <a:spLocks noChangeArrowheads="1"/>
          </p:cNvSpPr>
          <p:nvPr/>
        </p:nvSpPr>
        <p:spPr bwMode="auto">
          <a:xfrm>
            <a:off x="1828800" y="33528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86" name="Oval 26"/>
          <p:cNvSpPr>
            <a:spLocks noChangeArrowheads="1"/>
          </p:cNvSpPr>
          <p:nvPr/>
        </p:nvSpPr>
        <p:spPr bwMode="auto">
          <a:xfrm>
            <a:off x="1981200" y="32766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87" name="Oval 27"/>
          <p:cNvSpPr>
            <a:spLocks noChangeArrowheads="1"/>
          </p:cNvSpPr>
          <p:nvPr/>
        </p:nvSpPr>
        <p:spPr bwMode="auto">
          <a:xfrm>
            <a:off x="2209800" y="30480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88" name="Oval 28"/>
          <p:cNvSpPr>
            <a:spLocks noChangeArrowheads="1"/>
          </p:cNvSpPr>
          <p:nvPr/>
        </p:nvSpPr>
        <p:spPr bwMode="auto">
          <a:xfrm>
            <a:off x="1981200" y="35052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89" name="Oval 29"/>
          <p:cNvSpPr>
            <a:spLocks noChangeArrowheads="1"/>
          </p:cNvSpPr>
          <p:nvPr/>
        </p:nvSpPr>
        <p:spPr bwMode="auto">
          <a:xfrm>
            <a:off x="1676400" y="32004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90" name="Oval 30"/>
          <p:cNvSpPr>
            <a:spLocks noChangeArrowheads="1"/>
          </p:cNvSpPr>
          <p:nvPr/>
        </p:nvSpPr>
        <p:spPr bwMode="auto">
          <a:xfrm>
            <a:off x="2209800" y="32004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91" name="Oval 31"/>
          <p:cNvSpPr>
            <a:spLocks noChangeArrowheads="1"/>
          </p:cNvSpPr>
          <p:nvPr/>
        </p:nvSpPr>
        <p:spPr bwMode="auto">
          <a:xfrm>
            <a:off x="1905000" y="29718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92" name="Oval 32"/>
          <p:cNvSpPr>
            <a:spLocks noChangeArrowheads="1"/>
          </p:cNvSpPr>
          <p:nvPr/>
        </p:nvSpPr>
        <p:spPr bwMode="auto">
          <a:xfrm>
            <a:off x="1600200" y="30480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93" name="Oval 33"/>
          <p:cNvSpPr>
            <a:spLocks noChangeArrowheads="1"/>
          </p:cNvSpPr>
          <p:nvPr/>
        </p:nvSpPr>
        <p:spPr bwMode="auto">
          <a:xfrm>
            <a:off x="2057400" y="2895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94" name="Oval 34"/>
          <p:cNvSpPr>
            <a:spLocks noChangeArrowheads="1"/>
          </p:cNvSpPr>
          <p:nvPr/>
        </p:nvSpPr>
        <p:spPr bwMode="auto">
          <a:xfrm>
            <a:off x="2743200" y="41910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95" name="Oval 35"/>
          <p:cNvSpPr>
            <a:spLocks noChangeArrowheads="1"/>
          </p:cNvSpPr>
          <p:nvPr/>
        </p:nvSpPr>
        <p:spPr bwMode="auto">
          <a:xfrm>
            <a:off x="2819400" y="4800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96" name="Text Box 36"/>
          <p:cNvSpPr txBox="1">
            <a:spLocks noChangeArrowheads="1"/>
          </p:cNvSpPr>
          <p:nvPr/>
        </p:nvSpPr>
        <p:spPr bwMode="auto">
          <a:xfrm>
            <a:off x="5562600" y="4114800"/>
            <a:ext cx="1752600" cy="1004888"/>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7 Protons </a:t>
            </a:r>
          </a:p>
          <a:p>
            <a:pPr eaLnBrk="0" fontAlgn="base" hangingPunct="0">
              <a:spcBef>
                <a:spcPct val="50000"/>
              </a:spcBef>
              <a:spcAft>
                <a:spcPct val="0"/>
              </a:spcAft>
            </a:pPr>
            <a:r>
              <a:rPr lang="en-US" sz="2400">
                <a:solidFill>
                  <a:prstClr val="black"/>
                </a:solidFill>
                <a:latin typeface="Times" pitchFamily="68" charset="0"/>
              </a:rPr>
              <a:t>7 Neutrons</a:t>
            </a:r>
          </a:p>
        </p:txBody>
      </p:sp>
      <p:sp>
        <p:nvSpPr>
          <p:cNvPr id="15397" name="Oval 37"/>
          <p:cNvSpPr>
            <a:spLocks noChangeArrowheads="1"/>
          </p:cNvSpPr>
          <p:nvPr/>
        </p:nvSpPr>
        <p:spPr bwMode="auto">
          <a:xfrm>
            <a:off x="7010400" y="4191000"/>
            <a:ext cx="228600" cy="228600"/>
          </a:xfrm>
          <a:prstGeom prst="ellipse">
            <a:avLst/>
          </a:prstGeom>
          <a:solidFill>
            <a:srgbClr val="FF00FF"/>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98" name="Oval 38"/>
          <p:cNvSpPr>
            <a:spLocks noChangeArrowheads="1"/>
          </p:cNvSpPr>
          <p:nvPr/>
        </p:nvSpPr>
        <p:spPr bwMode="auto">
          <a:xfrm>
            <a:off x="7086600" y="4800600"/>
            <a:ext cx="228600" cy="228600"/>
          </a:xfrm>
          <a:prstGeom prst="ellipse">
            <a:avLst/>
          </a:prstGeom>
          <a:solidFill>
            <a:schemeClr val="accent1"/>
          </a:solidFill>
          <a:ln w="9525">
            <a:solidFill>
              <a:schemeClr val="tx1"/>
            </a:solidFill>
            <a:round/>
            <a:headEnd/>
            <a:tailEn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399" name="Text Box 39"/>
          <p:cNvSpPr txBox="1">
            <a:spLocks noChangeArrowheads="1"/>
          </p:cNvSpPr>
          <p:nvPr/>
        </p:nvSpPr>
        <p:spPr bwMode="auto">
          <a:xfrm>
            <a:off x="5410200" y="1905000"/>
            <a:ext cx="19812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baseline="30000">
                <a:solidFill>
                  <a:prstClr val="black"/>
                </a:solidFill>
                <a:latin typeface="Times" pitchFamily="68" charset="0"/>
              </a:rPr>
              <a:t>14</a:t>
            </a:r>
            <a:r>
              <a:rPr lang="en-US" sz="2400">
                <a:solidFill>
                  <a:prstClr val="black"/>
                </a:solidFill>
                <a:latin typeface="Times" pitchFamily="68" charset="0"/>
              </a:rPr>
              <a:t>N Nucleus</a:t>
            </a:r>
          </a:p>
        </p:txBody>
      </p:sp>
      <p:sp>
        <p:nvSpPr>
          <p:cNvPr id="15400" name="Line 40"/>
          <p:cNvSpPr>
            <a:spLocks noChangeShapeType="1"/>
          </p:cNvSpPr>
          <p:nvPr/>
        </p:nvSpPr>
        <p:spPr bwMode="auto">
          <a:xfrm flipV="1">
            <a:off x="3200400" y="4343400"/>
            <a:ext cx="2286000" cy="533400"/>
          </a:xfrm>
          <a:prstGeom prst="line">
            <a:avLst/>
          </a:prstGeom>
          <a:noFill/>
          <a:ln w="5715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15401" name="Text Box 41"/>
          <p:cNvSpPr txBox="1">
            <a:spLocks noChangeArrowheads="1"/>
          </p:cNvSpPr>
          <p:nvPr/>
        </p:nvSpPr>
        <p:spPr bwMode="auto">
          <a:xfrm>
            <a:off x="1600200" y="533400"/>
            <a:ext cx="6172200" cy="701675"/>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4000">
                <a:solidFill>
                  <a:prstClr val="black"/>
                </a:solidFill>
                <a:latin typeface="Times" pitchFamily="68" charset="0"/>
              </a:rPr>
              <a:t>Radioactive Decay of 14C</a:t>
            </a:r>
            <a:endParaRPr lang="en-US" sz="2400">
              <a:solidFill>
                <a:prstClr val="black"/>
              </a:solidFill>
              <a:latin typeface="Times" pitchFamily="68" charset="0"/>
            </a:endParaRPr>
          </a:p>
        </p:txBody>
      </p:sp>
      <p:sp>
        <p:nvSpPr>
          <p:cNvPr id="42" name="Line 40"/>
          <p:cNvSpPr>
            <a:spLocks noChangeShapeType="1"/>
          </p:cNvSpPr>
          <p:nvPr/>
        </p:nvSpPr>
        <p:spPr bwMode="auto">
          <a:xfrm>
            <a:off x="3581400" y="3429000"/>
            <a:ext cx="1752600" cy="0"/>
          </a:xfrm>
          <a:prstGeom prst="line">
            <a:avLst/>
          </a:prstGeom>
          <a:noFill/>
          <a:ln w="5715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2011490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78"/>
                                        </p:tgtEl>
                                        <p:attrNameLst>
                                          <p:attrName>style.visibility</p:attrName>
                                        </p:attrNameLst>
                                      </p:cBhvr>
                                      <p:to>
                                        <p:strVal val="visible"/>
                                      </p:to>
                                    </p:set>
                                    <p:animEffect transition="in" filter="wipe(left)">
                                      <p:cBhvr>
                                        <p:cTn id="7" dur="500"/>
                                        <p:tgtEl>
                                          <p:spTgt spid="1537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379"/>
                                        </p:tgtEl>
                                        <p:attrNameLst>
                                          <p:attrName>style.visibility</p:attrName>
                                        </p:attrNameLst>
                                      </p:cBhvr>
                                      <p:to>
                                        <p:strVal val="visible"/>
                                      </p:to>
                                    </p:set>
                                    <p:animEffect transition="in" filter="wipe(left)">
                                      <p:cBhvr>
                                        <p:cTn id="11" dur="500"/>
                                        <p:tgtEl>
                                          <p:spTgt spid="15379"/>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499"/>
                                          </p:stCondLst>
                                        </p:cTn>
                                        <p:tgtEl>
                                          <p:spTgt spid="15362"/>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15363"/>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15364"/>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15365"/>
                                        </p:tgtEl>
                                        <p:attrNameLst>
                                          <p:attrName>style.visibility</p:attrName>
                                        </p:attrNameLst>
                                      </p:cBhvr>
                                      <p:to>
                                        <p:strVal val="visible"/>
                                      </p:to>
                                    </p:set>
                                  </p:child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499"/>
                                          </p:stCondLst>
                                        </p:cTn>
                                        <p:tgtEl>
                                          <p:spTgt spid="15366"/>
                                        </p:tgtEl>
                                        <p:attrNameLst>
                                          <p:attrName>style.visibility</p:attrName>
                                        </p:attrNameLst>
                                      </p:cBhvr>
                                      <p:to>
                                        <p:strVal val="visible"/>
                                      </p:to>
                                    </p:set>
                                  </p:childTnLst>
                                </p:cTn>
                              </p:par>
                            </p:childTnLst>
                          </p:cTn>
                        </p:par>
                        <p:par>
                          <p:cTn id="27" fill="hold">
                            <p:stCondLst>
                              <p:cond delay="3500"/>
                            </p:stCondLst>
                            <p:childTnLst>
                              <p:par>
                                <p:cTn id="28" presetID="1" presetClass="entr" presetSubtype="0" fill="hold" grpId="0" nodeType="afterEffect">
                                  <p:stCondLst>
                                    <p:cond delay="0"/>
                                  </p:stCondLst>
                                  <p:childTnLst>
                                    <p:set>
                                      <p:cBhvr>
                                        <p:cTn id="29" dur="1" fill="hold">
                                          <p:stCondLst>
                                            <p:cond delay="499"/>
                                          </p:stCondLst>
                                        </p:cTn>
                                        <p:tgtEl>
                                          <p:spTgt spid="15367"/>
                                        </p:tgtEl>
                                        <p:attrNameLst>
                                          <p:attrName>style.visibility</p:attrName>
                                        </p:attrNameLst>
                                      </p:cBhvr>
                                      <p:to>
                                        <p:strVal val="visible"/>
                                      </p:to>
                                    </p:set>
                                  </p:childTnLst>
                                </p:cTn>
                              </p:par>
                            </p:childTnLst>
                          </p:cTn>
                        </p:par>
                        <p:par>
                          <p:cTn id="30" fill="hold">
                            <p:stCondLst>
                              <p:cond delay="4000"/>
                            </p:stCondLst>
                            <p:childTnLst>
                              <p:par>
                                <p:cTn id="31" presetID="1" presetClass="entr" presetSubtype="0" fill="hold" grpId="0" nodeType="afterEffect">
                                  <p:stCondLst>
                                    <p:cond delay="0"/>
                                  </p:stCondLst>
                                  <p:childTnLst>
                                    <p:set>
                                      <p:cBhvr>
                                        <p:cTn id="32" dur="1" fill="hold">
                                          <p:stCondLst>
                                            <p:cond delay="499"/>
                                          </p:stCondLst>
                                        </p:cTn>
                                        <p:tgtEl>
                                          <p:spTgt spid="15368"/>
                                        </p:tgtEl>
                                        <p:attrNameLst>
                                          <p:attrName>style.visibility</p:attrName>
                                        </p:attrNameLst>
                                      </p:cBhvr>
                                      <p:to>
                                        <p:strVal val="visible"/>
                                      </p:to>
                                    </p:set>
                                  </p:childTnLst>
                                </p:cTn>
                              </p:par>
                            </p:childTnLst>
                          </p:cTn>
                        </p:par>
                        <p:par>
                          <p:cTn id="33" fill="hold">
                            <p:stCondLst>
                              <p:cond delay="4500"/>
                            </p:stCondLst>
                            <p:childTnLst>
                              <p:par>
                                <p:cTn id="34" presetID="1" presetClass="entr" presetSubtype="0" fill="hold" grpId="0" nodeType="afterEffect">
                                  <p:stCondLst>
                                    <p:cond delay="0"/>
                                  </p:stCondLst>
                                  <p:childTnLst>
                                    <p:set>
                                      <p:cBhvr>
                                        <p:cTn id="35" dur="1" fill="hold">
                                          <p:stCondLst>
                                            <p:cond delay="499"/>
                                          </p:stCondLst>
                                        </p:cTn>
                                        <p:tgtEl>
                                          <p:spTgt spid="15369"/>
                                        </p:tgtEl>
                                        <p:attrNameLst>
                                          <p:attrName>style.visibility</p:attrName>
                                        </p:attrNameLst>
                                      </p:cBhvr>
                                      <p:to>
                                        <p:strVal val="visible"/>
                                      </p:to>
                                    </p:set>
                                  </p:childTnLst>
                                </p:cTn>
                              </p:par>
                            </p:childTnLst>
                          </p:cTn>
                        </p:par>
                        <p:par>
                          <p:cTn id="36" fill="hold">
                            <p:stCondLst>
                              <p:cond delay="5000"/>
                            </p:stCondLst>
                            <p:childTnLst>
                              <p:par>
                                <p:cTn id="37" presetID="1" presetClass="entr" presetSubtype="0" fill="hold" grpId="0" nodeType="afterEffect">
                                  <p:stCondLst>
                                    <p:cond delay="0"/>
                                  </p:stCondLst>
                                  <p:childTnLst>
                                    <p:set>
                                      <p:cBhvr>
                                        <p:cTn id="38" dur="1" fill="hold">
                                          <p:stCondLst>
                                            <p:cond delay="499"/>
                                          </p:stCondLst>
                                        </p:cTn>
                                        <p:tgtEl>
                                          <p:spTgt spid="15370"/>
                                        </p:tgtEl>
                                        <p:attrNameLst>
                                          <p:attrName>style.visibility</p:attrName>
                                        </p:attrNameLst>
                                      </p:cBhvr>
                                      <p:to>
                                        <p:strVal val="visible"/>
                                      </p:to>
                                    </p:set>
                                  </p:childTnLst>
                                </p:cTn>
                              </p:par>
                            </p:childTnLst>
                          </p:cTn>
                        </p:par>
                        <p:par>
                          <p:cTn id="39" fill="hold">
                            <p:stCondLst>
                              <p:cond delay="5500"/>
                            </p:stCondLst>
                            <p:childTnLst>
                              <p:par>
                                <p:cTn id="40" presetID="1" presetClass="entr" presetSubtype="0" fill="hold" grpId="0" nodeType="afterEffect">
                                  <p:stCondLst>
                                    <p:cond delay="0"/>
                                  </p:stCondLst>
                                  <p:childTnLst>
                                    <p:set>
                                      <p:cBhvr>
                                        <p:cTn id="41" dur="1" fill="hold">
                                          <p:stCondLst>
                                            <p:cond delay="499"/>
                                          </p:stCondLst>
                                        </p:cTn>
                                        <p:tgtEl>
                                          <p:spTgt spid="15371"/>
                                        </p:tgtEl>
                                        <p:attrNameLst>
                                          <p:attrName>style.visibility</p:attrName>
                                        </p:attrNameLst>
                                      </p:cBhvr>
                                      <p:to>
                                        <p:strVal val="visible"/>
                                      </p:to>
                                    </p:set>
                                  </p:childTnLst>
                                </p:cTn>
                              </p:par>
                            </p:childTnLst>
                          </p:cTn>
                        </p:par>
                        <p:par>
                          <p:cTn id="42" fill="hold">
                            <p:stCondLst>
                              <p:cond delay="6000"/>
                            </p:stCondLst>
                            <p:childTnLst>
                              <p:par>
                                <p:cTn id="43" presetID="1" presetClass="entr" presetSubtype="0" fill="hold" grpId="0" nodeType="afterEffect">
                                  <p:stCondLst>
                                    <p:cond delay="0"/>
                                  </p:stCondLst>
                                  <p:childTnLst>
                                    <p:set>
                                      <p:cBhvr>
                                        <p:cTn id="44" dur="1" fill="hold">
                                          <p:stCondLst>
                                            <p:cond delay="499"/>
                                          </p:stCondLst>
                                        </p:cTn>
                                        <p:tgtEl>
                                          <p:spTgt spid="15372"/>
                                        </p:tgtEl>
                                        <p:attrNameLst>
                                          <p:attrName>style.visibility</p:attrName>
                                        </p:attrNameLst>
                                      </p:cBhvr>
                                      <p:to>
                                        <p:strVal val="visible"/>
                                      </p:to>
                                    </p:set>
                                  </p:childTnLst>
                                </p:cTn>
                              </p:par>
                            </p:childTnLst>
                          </p:cTn>
                        </p:par>
                        <p:par>
                          <p:cTn id="45" fill="hold">
                            <p:stCondLst>
                              <p:cond delay="6500"/>
                            </p:stCondLst>
                            <p:childTnLst>
                              <p:par>
                                <p:cTn id="46" presetID="1" presetClass="entr" presetSubtype="0" fill="hold" grpId="0" nodeType="afterEffect">
                                  <p:stCondLst>
                                    <p:cond delay="0"/>
                                  </p:stCondLst>
                                  <p:childTnLst>
                                    <p:set>
                                      <p:cBhvr>
                                        <p:cTn id="47" dur="1" fill="hold">
                                          <p:stCondLst>
                                            <p:cond delay="499"/>
                                          </p:stCondLst>
                                        </p:cTn>
                                        <p:tgtEl>
                                          <p:spTgt spid="15373"/>
                                        </p:tgtEl>
                                        <p:attrNameLst>
                                          <p:attrName>style.visibility</p:attrName>
                                        </p:attrNameLst>
                                      </p:cBhvr>
                                      <p:to>
                                        <p:strVal val="visible"/>
                                      </p:to>
                                    </p:set>
                                  </p:childTnLst>
                                </p:cTn>
                              </p:par>
                            </p:childTnLst>
                          </p:cTn>
                        </p:par>
                        <p:par>
                          <p:cTn id="48" fill="hold">
                            <p:stCondLst>
                              <p:cond delay="7000"/>
                            </p:stCondLst>
                            <p:childTnLst>
                              <p:par>
                                <p:cTn id="49" presetID="1" presetClass="entr" presetSubtype="0" fill="hold" grpId="0" nodeType="afterEffect">
                                  <p:stCondLst>
                                    <p:cond delay="0"/>
                                  </p:stCondLst>
                                  <p:childTnLst>
                                    <p:set>
                                      <p:cBhvr>
                                        <p:cTn id="50" dur="1" fill="hold">
                                          <p:stCondLst>
                                            <p:cond delay="499"/>
                                          </p:stCondLst>
                                        </p:cTn>
                                        <p:tgtEl>
                                          <p:spTgt spid="15375"/>
                                        </p:tgtEl>
                                        <p:attrNameLst>
                                          <p:attrName>style.visibility</p:attrName>
                                        </p:attrNameLst>
                                      </p:cBhvr>
                                      <p:to>
                                        <p:strVal val="visible"/>
                                      </p:to>
                                    </p:set>
                                  </p:childTnLst>
                                </p:cTn>
                              </p:par>
                            </p:childTnLst>
                          </p:cTn>
                        </p:par>
                        <p:par>
                          <p:cTn id="51" fill="hold">
                            <p:stCondLst>
                              <p:cond delay="7500"/>
                            </p:stCondLst>
                            <p:childTnLst>
                              <p:par>
                                <p:cTn id="52" presetID="1" presetClass="entr" presetSubtype="0" fill="hold" grpId="0" nodeType="afterEffect">
                                  <p:stCondLst>
                                    <p:cond delay="0"/>
                                  </p:stCondLst>
                                  <p:childTnLst>
                                    <p:set>
                                      <p:cBhvr>
                                        <p:cTn id="53" dur="1" fill="hold">
                                          <p:stCondLst>
                                            <p:cond delay="499"/>
                                          </p:stCondLst>
                                        </p:cTn>
                                        <p:tgtEl>
                                          <p:spTgt spid="15376"/>
                                        </p:tgtEl>
                                        <p:attrNameLst>
                                          <p:attrName>style.visibility</p:attrName>
                                        </p:attrNameLst>
                                      </p:cBhvr>
                                      <p:to>
                                        <p:strVal val="visible"/>
                                      </p:to>
                                    </p:set>
                                  </p:childTnLst>
                                </p:cTn>
                              </p:par>
                            </p:childTnLst>
                          </p:cTn>
                        </p:par>
                        <p:par>
                          <p:cTn id="54" fill="hold">
                            <p:stCondLst>
                              <p:cond delay="8000"/>
                            </p:stCondLst>
                            <p:childTnLst>
                              <p:par>
                                <p:cTn id="55" presetID="1" presetClass="entr" presetSubtype="0" fill="hold" grpId="0" nodeType="afterEffect">
                                  <p:stCondLst>
                                    <p:cond delay="0"/>
                                  </p:stCondLst>
                                  <p:childTnLst>
                                    <p:set>
                                      <p:cBhvr>
                                        <p:cTn id="56" dur="1" fill="hold">
                                          <p:stCondLst>
                                            <p:cond delay="499"/>
                                          </p:stCondLst>
                                        </p:cTn>
                                        <p:tgtEl>
                                          <p:spTgt spid="15396"/>
                                        </p:tgtEl>
                                        <p:attrNameLst>
                                          <p:attrName>style.visibility</p:attrName>
                                        </p:attrNameLst>
                                      </p:cBhvr>
                                      <p:to>
                                        <p:strVal val="visible"/>
                                      </p:to>
                                    </p:set>
                                  </p:childTnLst>
                                </p:cTn>
                              </p:par>
                            </p:childTnLst>
                          </p:cTn>
                        </p:par>
                        <p:par>
                          <p:cTn id="57" fill="hold">
                            <p:stCondLst>
                              <p:cond delay="8500"/>
                            </p:stCondLst>
                            <p:childTnLst>
                              <p:par>
                                <p:cTn id="58" presetID="1" presetClass="entr" presetSubtype="0" fill="hold" grpId="0" nodeType="afterEffect">
                                  <p:stCondLst>
                                    <p:cond delay="0"/>
                                  </p:stCondLst>
                                  <p:childTnLst>
                                    <p:set>
                                      <p:cBhvr>
                                        <p:cTn id="59" dur="1" fill="hold">
                                          <p:stCondLst>
                                            <p:cond delay="499"/>
                                          </p:stCondLst>
                                        </p:cTn>
                                        <p:tgtEl>
                                          <p:spTgt spid="15397"/>
                                        </p:tgtEl>
                                        <p:attrNameLst>
                                          <p:attrName>style.visibility</p:attrName>
                                        </p:attrNameLst>
                                      </p:cBhvr>
                                      <p:to>
                                        <p:strVal val="visible"/>
                                      </p:to>
                                    </p:set>
                                  </p:childTnLst>
                                </p:cTn>
                              </p:par>
                            </p:childTnLst>
                          </p:cTn>
                        </p:par>
                        <p:par>
                          <p:cTn id="60" fill="hold">
                            <p:stCondLst>
                              <p:cond delay="9000"/>
                            </p:stCondLst>
                            <p:childTnLst>
                              <p:par>
                                <p:cTn id="61" presetID="1" presetClass="entr" presetSubtype="0" fill="hold" grpId="0" nodeType="afterEffect">
                                  <p:stCondLst>
                                    <p:cond delay="0"/>
                                  </p:stCondLst>
                                  <p:childTnLst>
                                    <p:set>
                                      <p:cBhvr>
                                        <p:cTn id="62" dur="1" fill="hold">
                                          <p:stCondLst>
                                            <p:cond delay="499"/>
                                          </p:stCondLst>
                                        </p:cTn>
                                        <p:tgtEl>
                                          <p:spTgt spid="15398"/>
                                        </p:tgtEl>
                                        <p:attrNameLst>
                                          <p:attrName>style.visibility</p:attrName>
                                        </p:attrNameLst>
                                      </p:cBhvr>
                                      <p:to>
                                        <p:strVal val="visible"/>
                                      </p:to>
                                    </p:set>
                                  </p:childTnLst>
                                </p:cTn>
                              </p:par>
                            </p:childTnLst>
                          </p:cTn>
                        </p:par>
                        <p:par>
                          <p:cTn id="63" fill="hold">
                            <p:stCondLst>
                              <p:cond delay="9500"/>
                            </p:stCondLst>
                            <p:childTnLst>
                              <p:par>
                                <p:cTn id="64" presetID="22" presetClass="entr" presetSubtype="8" fill="hold" grpId="0" nodeType="afterEffect">
                                  <p:stCondLst>
                                    <p:cond delay="0"/>
                                  </p:stCondLst>
                                  <p:childTnLst>
                                    <p:set>
                                      <p:cBhvr>
                                        <p:cTn id="65" dur="1" fill="hold">
                                          <p:stCondLst>
                                            <p:cond delay="0"/>
                                          </p:stCondLst>
                                        </p:cTn>
                                        <p:tgtEl>
                                          <p:spTgt spid="15400"/>
                                        </p:tgtEl>
                                        <p:attrNameLst>
                                          <p:attrName>style.visibility</p:attrName>
                                        </p:attrNameLst>
                                      </p:cBhvr>
                                      <p:to>
                                        <p:strVal val="visible"/>
                                      </p:to>
                                    </p:set>
                                    <p:animEffect transition="in" filter="wipe(left)">
                                      <p:cBhvr>
                                        <p:cTn id="66" dur="500"/>
                                        <p:tgtEl>
                                          <p:spTgt spid="15400"/>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528" fill="hold" grpId="0" nodeType="clickEffect">
                                  <p:stCondLst>
                                    <p:cond delay="0"/>
                                  </p:stCondLst>
                                  <p:childTnLst>
                                    <p:set>
                                      <p:cBhvr>
                                        <p:cTn id="70" dur="1" fill="hold">
                                          <p:stCondLst>
                                            <p:cond delay="0"/>
                                          </p:stCondLst>
                                        </p:cTn>
                                        <p:tgtEl>
                                          <p:spTgt spid="15399"/>
                                        </p:tgtEl>
                                        <p:attrNameLst>
                                          <p:attrName>style.visibility</p:attrName>
                                        </p:attrNameLst>
                                      </p:cBhvr>
                                      <p:to>
                                        <p:strVal val="visible"/>
                                      </p:to>
                                    </p:set>
                                    <p:anim calcmode="lin" valueType="num">
                                      <p:cBhvr>
                                        <p:cTn id="71" dur="500" fill="hold"/>
                                        <p:tgtEl>
                                          <p:spTgt spid="15399"/>
                                        </p:tgtEl>
                                        <p:attrNameLst>
                                          <p:attrName>ppt_w</p:attrName>
                                        </p:attrNameLst>
                                      </p:cBhvr>
                                      <p:tavLst>
                                        <p:tav tm="0">
                                          <p:val>
                                            <p:fltVal val="0"/>
                                          </p:val>
                                        </p:tav>
                                        <p:tav tm="100000">
                                          <p:val>
                                            <p:strVal val="#ppt_w"/>
                                          </p:val>
                                        </p:tav>
                                      </p:tavLst>
                                    </p:anim>
                                    <p:anim calcmode="lin" valueType="num">
                                      <p:cBhvr>
                                        <p:cTn id="72" dur="500" fill="hold"/>
                                        <p:tgtEl>
                                          <p:spTgt spid="15399"/>
                                        </p:tgtEl>
                                        <p:attrNameLst>
                                          <p:attrName>ppt_h</p:attrName>
                                        </p:attrNameLst>
                                      </p:cBhvr>
                                      <p:tavLst>
                                        <p:tav tm="0">
                                          <p:val>
                                            <p:fltVal val="0"/>
                                          </p:val>
                                        </p:tav>
                                        <p:tav tm="100000">
                                          <p:val>
                                            <p:strVal val="#ppt_h"/>
                                          </p:val>
                                        </p:tav>
                                      </p:tavLst>
                                    </p:anim>
                                    <p:anim calcmode="lin" valueType="num">
                                      <p:cBhvr>
                                        <p:cTn id="73" dur="500" fill="hold"/>
                                        <p:tgtEl>
                                          <p:spTgt spid="15399"/>
                                        </p:tgtEl>
                                        <p:attrNameLst>
                                          <p:attrName>ppt_x</p:attrName>
                                        </p:attrNameLst>
                                      </p:cBhvr>
                                      <p:tavLst>
                                        <p:tav tm="0">
                                          <p:val>
                                            <p:fltVal val="0.5"/>
                                          </p:val>
                                        </p:tav>
                                        <p:tav tm="100000">
                                          <p:val>
                                            <p:strVal val="#ppt_x"/>
                                          </p:val>
                                        </p:tav>
                                      </p:tavLst>
                                    </p:anim>
                                    <p:anim calcmode="lin" valueType="num">
                                      <p:cBhvr>
                                        <p:cTn id="74" dur="500" fill="hold"/>
                                        <p:tgtEl>
                                          <p:spTgt spid="15399"/>
                                        </p:tgtEl>
                                        <p:attrNameLst>
                                          <p:attrName>ppt_y</p:attrName>
                                        </p:attrNameLst>
                                      </p:cBhvr>
                                      <p:tavLst>
                                        <p:tav tm="0">
                                          <p:val>
                                            <p:fltVal val="0.5"/>
                                          </p:val>
                                        </p:tav>
                                        <p:tav tm="100000">
                                          <p:val>
                                            <p:strVal val="#ppt_y"/>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wipe(left)">
                                      <p:cBhvr>
                                        <p:cTn id="7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15363" grpId="0" animBg="1"/>
      <p:bldP spid="15364" grpId="0" animBg="1"/>
      <p:bldP spid="15365" grpId="0" animBg="1"/>
      <p:bldP spid="15366" grpId="0" animBg="1"/>
      <p:bldP spid="15367" grpId="0" animBg="1"/>
      <p:bldP spid="15368" grpId="0" animBg="1"/>
      <p:bldP spid="15369" grpId="0" animBg="1"/>
      <p:bldP spid="15370" grpId="0" animBg="1"/>
      <p:bldP spid="15371" grpId="0" animBg="1"/>
      <p:bldP spid="15372" grpId="0" animBg="1"/>
      <p:bldP spid="15373" grpId="0" animBg="1"/>
      <p:bldP spid="15375" grpId="0" animBg="1"/>
      <p:bldP spid="15376" grpId="0" animBg="1"/>
      <p:bldP spid="15378" grpId="0" animBg="1"/>
      <p:bldP spid="15379" grpId="0" autoUpdateAnimBg="0"/>
      <p:bldP spid="15396" grpId="0" autoUpdateAnimBg="0"/>
      <p:bldP spid="15397" grpId="0" animBg="1"/>
      <p:bldP spid="15398" grpId="0" animBg="1"/>
      <p:bldP spid="15399" grpId="0" autoUpdateAnimBg="0"/>
      <p:bldP spid="15400"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228600"/>
            <a:ext cx="8686800" cy="838200"/>
          </a:xfrm>
        </p:spPr>
        <p:txBody>
          <a:bodyPr/>
          <a:lstStyle/>
          <a:p>
            <a:r>
              <a:rPr lang="en-US" baseline="30000" dirty="0"/>
              <a:t>14</a:t>
            </a:r>
            <a:r>
              <a:rPr lang="en-US" dirty="0"/>
              <a:t>C - </a:t>
            </a:r>
            <a:r>
              <a:rPr lang="en-US" baseline="30000" dirty="0"/>
              <a:t>14</a:t>
            </a:r>
            <a:r>
              <a:rPr lang="en-US" dirty="0"/>
              <a:t>N Isotope System</a:t>
            </a:r>
          </a:p>
        </p:txBody>
      </p:sp>
      <p:sp>
        <p:nvSpPr>
          <p:cNvPr id="16387" name="Rectangle 3"/>
          <p:cNvSpPr>
            <a:spLocks noGrp="1" noChangeArrowheads="1"/>
          </p:cNvSpPr>
          <p:nvPr>
            <p:ph idx="1"/>
          </p:nvPr>
        </p:nvSpPr>
        <p:spPr>
          <a:xfrm>
            <a:off x="457200" y="1295400"/>
            <a:ext cx="8229600" cy="5105400"/>
          </a:xfrm>
        </p:spPr>
        <p:txBody>
          <a:bodyPr>
            <a:normAutofit/>
          </a:bodyPr>
          <a:lstStyle/>
          <a:p>
            <a:pPr>
              <a:lnSpc>
                <a:spcPct val="90000"/>
              </a:lnSpc>
            </a:pPr>
            <a:r>
              <a:rPr lang="en-US" sz="3600" baseline="30000" dirty="0"/>
              <a:t>14</a:t>
            </a:r>
            <a:r>
              <a:rPr lang="en-US" sz="3600" dirty="0"/>
              <a:t>C spontaneously decays to </a:t>
            </a:r>
            <a:r>
              <a:rPr lang="en-US" sz="3600" baseline="30000" dirty="0"/>
              <a:t>14</a:t>
            </a:r>
            <a:r>
              <a:rPr lang="en-US" sz="3600" dirty="0"/>
              <a:t>N at a constant rate (beta decay</a:t>
            </a:r>
            <a:r>
              <a:rPr lang="en-US" sz="3600" dirty="0" smtClean="0"/>
              <a:t>).</a:t>
            </a:r>
            <a:endParaRPr lang="en-US" sz="3600" dirty="0"/>
          </a:p>
          <a:p>
            <a:pPr>
              <a:lnSpc>
                <a:spcPct val="90000"/>
              </a:lnSpc>
            </a:pPr>
            <a:r>
              <a:rPr lang="en-US" sz="3600" dirty="0"/>
              <a:t>In a closed system the proportion of </a:t>
            </a:r>
            <a:r>
              <a:rPr lang="en-US" sz="3600" baseline="30000" dirty="0"/>
              <a:t>14</a:t>
            </a:r>
            <a:r>
              <a:rPr lang="en-US" sz="3600" dirty="0"/>
              <a:t>C (parent) to </a:t>
            </a:r>
            <a:r>
              <a:rPr lang="en-US" sz="3600" baseline="30000" dirty="0"/>
              <a:t>14</a:t>
            </a:r>
            <a:r>
              <a:rPr lang="en-US" sz="3600" dirty="0"/>
              <a:t>N (daughter) will change over </a:t>
            </a:r>
            <a:r>
              <a:rPr lang="en-US" sz="3600" dirty="0" smtClean="0"/>
              <a:t>time.</a:t>
            </a:r>
            <a:endParaRPr lang="en-US" sz="3600" dirty="0"/>
          </a:p>
          <a:p>
            <a:pPr>
              <a:lnSpc>
                <a:spcPct val="90000"/>
              </a:lnSpc>
            </a:pPr>
            <a:r>
              <a:rPr lang="en-US" sz="3600" dirty="0"/>
              <a:t>The amount of time it takes half of the parent isotope to decay is called the </a:t>
            </a:r>
            <a:r>
              <a:rPr lang="en-US" sz="3600" i="1" dirty="0" smtClean="0"/>
              <a:t>half-life.</a:t>
            </a:r>
            <a:endParaRPr lang="en-US" sz="3600" dirty="0"/>
          </a:p>
          <a:p>
            <a:pPr>
              <a:lnSpc>
                <a:spcPct val="90000"/>
              </a:lnSpc>
            </a:pPr>
            <a:r>
              <a:rPr lang="en-US" sz="3600" dirty="0"/>
              <a:t>We can graph this on a </a:t>
            </a:r>
            <a:r>
              <a:rPr lang="en-US" sz="3600" i="1" dirty="0"/>
              <a:t>decay curve</a:t>
            </a:r>
            <a:r>
              <a:rPr lang="en-US" sz="3600" dirty="0"/>
              <a:t>.</a:t>
            </a:r>
          </a:p>
        </p:txBody>
      </p:sp>
    </p:spTree>
    <p:extLst>
      <p:ext uri="{BB962C8B-B14F-4D97-AF65-F5344CB8AC3E}">
        <p14:creationId xmlns:p14="http://schemas.microsoft.com/office/powerpoint/2010/main" val="3808359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3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3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3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819400"/>
            <a:ext cx="8686800" cy="841248"/>
          </a:xfrm>
        </p:spPr>
        <p:txBody>
          <a:bodyPr>
            <a:noAutofit/>
          </a:bodyPr>
          <a:lstStyle/>
          <a:p>
            <a:r>
              <a:rPr lang="en-US" sz="5400" dirty="0" smtClean="0"/>
              <a:t>What science cannot do:</a:t>
            </a:r>
            <a:endParaRPr lang="en-US" sz="5400" dirty="0"/>
          </a:p>
        </p:txBody>
      </p:sp>
    </p:spTree>
    <p:extLst>
      <p:ext uri="{BB962C8B-B14F-4D97-AF65-F5344CB8AC3E}">
        <p14:creationId xmlns:p14="http://schemas.microsoft.com/office/powerpoint/2010/main" val="2045285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1032"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9" name="Text Box 3"/>
          <p:cNvSpPr txBox="1">
            <a:spLocks noChangeArrowheads="1"/>
          </p:cNvSpPr>
          <p:nvPr/>
        </p:nvSpPr>
        <p:spPr bwMode="auto">
          <a:xfrm>
            <a:off x="1905000" y="990600"/>
            <a:ext cx="6477000" cy="45720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2400">
                <a:solidFill>
                  <a:prstClr val="black"/>
                </a:solidFill>
                <a:latin typeface="Times" pitchFamily="68" charset="0"/>
              </a:rPr>
              <a:t>Radioactive Decay Curve</a:t>
            </a:r>
          </a:p>
        </p:txBody>
      </p:sp>
      <p:sp>
        <p:nvSpPr>
          <p:cNvPr id="4100" name="Line 4"/>
          <p:cNvSpPr>
            <a:spLocks noChangeShapeType="1"/>
          </p:cNvSpPr>
          <p:nvPr/>
        </p:nvSpPr>
        <p:spPr bwMode="auto">
          <a:xfrm flipV="1">
            <a:off x="1752600" y="2362200"/>
            <a:ext cx="0" cy="1066800"/>
          </a:xfrm>
          <a:prstGeom prst="line">
            <a:avLst/>
          </a:prstGeom>
          <a:noFill/>
          <a:ln w="3810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4101" name="Text Box 5"/>
          <p:cNvSpPr txBox="1">
            <a:spLocks noChangeArrowheads="1"/>
          </p:cNvSpPr>
          <p:nvPr/>
        </p:nvSpPr>
        <p:spPr bwMode="auto">
          <a:xfrm rot="-5400000">
            <a:off x="561975" y="3400425"/>
            <a:ext cx="1984375" cy="822325"/>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Percent Parent Isotope</a:t>
            </a:r>
          </a:p>
        </p:txBody>
      </p:sp>
      <p:sp>
        <p:nvSpPr>
          <p:cNvPr id="4102" name="Line 6"/>
          <p:cNvSpPr>
            <a:spLocks noChangeShapeType="1"/>
          </p:cNvSpPr>
          <p:nvPr/>
        </p:nvSpPr>
        <p:spPr bwMode="auto">
          <a:xfrm flipV="1">
            <a:off x="5334000" y="5334000"/>
            <a:ext cx="1676400" cy="0"/>
          </a:xfrm>
          <a:prstGeom prst="line">
            <a:avLst/>
          </a:prstGeom>
          <a:noFill/>
          <a:ln w="3810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4103" name="Text Box 7"/>
          <p:cNvSpPr txBox="1">
            <a:spLocks noChangeArrowheads="1"/>
          </p:cNvSpPr>
          <p:nvPr/>
        </p:nvSpPr>
        <p:spPr bwMode="auto">
          <a:xfrm>
            <a:off x="2971800" y="5105400"/>
            <a:ext cx="24384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Time (half-lives)</a:t>
            </a:r>
          </a:p>
        </p:txBody>
      </p:sp>
    </p:spTree>
    <p:extLst>
      <p:ext uri="{BB962C8B-B14F-4D97-AF65-F5344CB8AC3E}">
        <p14:creationId xmlns:p14="http://schemas.microsoft.com/office/powerpoint/2010/main" val="2183520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wipe(down)">
                                      <p:cBhvr>
                                        <p:cTn id="7" dur="500"/>
                                        <p:tgtEl>
                                          <p:spTgt spid="410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ipe(down)">
                                      <p:cBhvr>
                                        <p:cTn id="11" dur="500"/>
                                        <p:tgtEl>
                                          <p:spTgt spid="410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103"/>
                                        </p:tgtEl>
                                        <p:attrNameLst>
                                          <p:attrName>style.visibility</p:attrName>
                                        </p:attrNameLst>
                                      </p:cBhvr>
                                      <p:to>
                                        <p:strVal val="visible"/>
                                      </p:to>
                                    </p:set>
                                    <p:animEffect transition="in" filter="wipe(left)">
                                      <p:cBhvr>
                                        <p:cTn id="16" dur="500"/>
                                        <p:tgtEl>
                                          <p:spTgt spid="410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102"/>
                                        </p:tgtEl>
                                        <p:attrNameLst>
                                          <p:attrName>style.visibility</p:attrName>
                                        </p:attrNameLst>
                                      </p:cBhvr>
                                      <p:to>
                                        <p:strVal val="visible"/>
                                      </p:to>
                                    </p:set>
                                    <p:animEffect transition="in" filter="wipe(left)">
                                      <p:cBhvr>
                                        <p:cTn id="2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4101" grpId="0" autoUpdateAnimBg="0"/>
      <p:bldP spid="4102" grpId="0" animBg="1"/>
      <p:bldP spid="410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2056"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3"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2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1299274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3080"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7"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3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14449855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4104"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1"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4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169043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194"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5128"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5"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5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147085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218"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6152"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19"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6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315779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0242" name="Object 2"/>
          <p:cNvGraphicFramePr>
            <a:graphicFrameLocks noChangeAspect="1"/>
          </p:cNvGraphicFramePr>
          <p:nvPr/>
        </p:nvGraphicFramePr>
        <p:xfrm>
          <a:off x="1719263" y="1427163"/>
          <a:ext cx="5703887" cy="4002087"/>
        </p:xfrm>
        <a:graphic>
          <a:graphicData uri="http://schemas.openxmlformats.org/presentationml/2006/ole">
            <mc:AlternateContent xmlns:mc="http://schemas.openxmlformats.org/markup-compatibility/2006">
              <mc:Choice xmlns:v="urn:schemas-microsoft-com:vml" Requires="v">
                <p:oleObj spid="_x0000_s7176"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263" y="1427163"/>
                        <a:ext cx="5703887" cy="400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3" name="Text Box 3"/>
          <p:cNvSpPr txBox="1">
            <a:spLocks noChangeArrowheads="1"/>
          </p:cNvSpPr>
          <p:nvPr/>
        </p:nvSpPr>
        <p:spPr bwMode="auto">
          <a:xfrm>
            <a:off x="2971800" y="1066800"/>
            <a:ext cx="3657600" cy="579438"/>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pPr>
            <a:r>
              <a:rPr lang="en-US" sz="3200">
                <a:solidFill>
                  <a:prstClr val="black"/>
                </a:solidFill>
                <a:latin typeface="Times" pitchFamily="68" charset="0"/>
              </a:rPr>
              <a:t>7 Half-lives</a:t>
            </a:r>
            <a:endParaRPr lang="en-US" sz="2400">
              <a:solidFill>
                <a:prstClr val="black"/>
              </a:solidFill>
              <a:latin typeface="Times" pitchFamily="68" charset="0"/>
            </a:endParaRPr>
          </a:p>
        </p:txBody>
      </p:sp>
    </p:spTree>
    <p:extLst>
      <p:ext uri="{BB962C8B-B14F-4D97-AF65-F5344CB8AC3E}">
        <p14:creationId xmlns:p14="http://schemas.microsoft.com/office/powerpoint/2010/main" val="95634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076" name="Object 4"/>
          <p:cNvGraphicFramePr>
            <a:graphicFrameLocks noChangeAspect="1"/>
          </p:cNvGraphicFramePr>
          <p:nvPr/>
        </p:nvGraphicFramePr>
        <p:xfrm>
          <a:off x="0" y="220663"/>
          <a:ext cx="9144000" cy="6637337"/>
        </p:xfrm>
        <a:graphic>
          <a:graphicData uri="http://schemas.openxmlformats.org/presentationml/2006/ole">
            <mc:AlternateContent xmlns:mc="http://schemas.openxmlformats.org/markup-compatibility/2006">
              <mc:Choice xmlns:v="urn:schemas-microsoft-com:vml" Requires="v">
                <p:oleObj spid="_x0000_s8200" name="Worksheet" r:id="rId3" imgW="5702808" imgH="4002024" progId="Excel.Sheet.8">
                  <p:embed/>
                </p:oleObj>
              </mc:Choice>
              <mc:Fallback>
                <p:oleObj name="Worksheet" r:id="rId3" imgW="5702808" imgH="4002024"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663"/>
                        <a:ext cx="9144000" cy="6637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Text Box 5"/>
          <p:cNvSpPr txBox="1">
            <a:spLocks noChangeArrowheads="1"/>
          </p:cNvSpPr>
          <p:nvPr/>
        </p:nvSpPr>
        <p:spPr bwMode="auto">
          <a:xfrm>
            <a:off x="2667000" y="685800"/>
            <a:ext cx="49530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RADIOACTIVE DECAY CURVE</a:t>
            </a:r>
          </a:p>
        </p:txBody>
      </p:sp>
      <p:sp>
        <p:nvSpPr>
          <p:cNvPr id="3078" name="Text Box 6"/>
          <p:cNvSpPr txBox="1">
            <a:spLocks noChangeArrowheads="1"/>
          </p:cNvSpPr>
          <p:nvPr/>
        </p:nvSpPr>
        <p:spPr bwMode="auto">
          <a:xfrm rot="-5390130">
            <a:off x="-130175" y="3294063"/>
            <a:ext cx="1327150" cy="457200"/>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sz="2400">
                <a:solidFill>
                  <a:prstClr val="black"/>
                </a:solidFill>
                <a:latin typeface="Times" pitchFamily="68" charset="0"/>
              </a:rPr>
              <a:t>% Atoms</a:t>
            </a:r>
          </a:p>
        </p:txBody>
      </p:sp>
      <p:sp>
        <p:nvSpPr>
          <p:cNvPr id="3079" name="Line 7"/>
          <p:cNvSpPr>
            <a:spLocks noChangeShapeType="1"/>
          </p:cNvSpPr>
          <p:nvPr/>
        </p:nvSpPr>
        <p:spPr bwMode="auto">
          <a:xfrm flipV="1">
            <a:off x="533400" y="1524000"/>
            <a:ext cx="0" cy="1219200"/>
          </a:xfrm>
          <a:prstGeom prst="line">
            <a:avLst/>
          </a:prstGeom>
          <a:noFill/>
          <a:ln w="3810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080" name="Text Box 8"/>
          <p:cNvSpPr txBox="1">
            <a:spLocks noChangeArrowheads="1"/>
          </p:cNvSpPr>
          <p:nvPr/>
        </p:nvSpPr>
        <p:spPr bwMode="auto">
          <a:xfrm>
            <a:off x="2819400" y="6096000"/>
            <a:ext cx="2133600" cy="457200"/>
          </a:xfrm>
          <a:prstGeom prst="rect">
            <a:avLst/>
          </a:prstGeom>
          <a:no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 Half-Lives</a:t>
            </a:r>
          </a:p>
        </p:txBody>
      </p:sp>
      <p:sp>
        <p:nvSpPr>
          <p:cNvPr id="3081" name="Line 9"/>
          <p:cNvSpPr>
            <a:spLocks noChangeShapeType="1"/>
          </p:cNvSpPr>
          <p:nvPr/>
        </p:nvSpPr>
        <p:spPr bwMode="auto">
          <a:xfrm>
            <a:off x="4724400" y="6324600"/>
            <a:ext cx="2667000" cy="0"/>
          </a:xfrm>
          <a:prstGeom prst="line">
            <a:avLst/>
          </a:prstGeom>
          <a:noFill/>
          <a:ln w="38100">
            <a:solidFill>
              <a:schemeClr val="tx1"/>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082" name="Text Box 10"/>
          <p:cNvSpPr txBox="1">
            <a:spLocks noChangeArrowheads="1"/>
          </p:cNvSpPr>
          <p:nvPr/>
        </p:nvSpPr>
        <p:spPr bwMode="auto">
          <a:xfrm>
            <a:off x="4800600" y="4495800"/>
            <a:ext cx="2286000" cy="457200"/>
          </a:xfrm>
          <a:prstGeom prst="rect">
            <a:avLst/>
          </a:prstGeom>
          <a:solidFill>
            <a:schemeClr val="bg1"/>
          </a:solid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Parent Isotope</a:t>
            </a:r>
          </a:p>
        </p:txBody>
      </p:sp>
      <p:sp>
        <p:nvSpPr>
          <p:cNvPr id="3083" name="Line 11"/>
          <p:cNvSpPr>
            <a:spLocks noChangeShapeType="1"/>
          </p:cNvSpPr>
          <p:nvPr/>
        </p:nvSpPr>
        <p:spPr bwMode="auto">
          <a:xfrm flipH="1">
            <a:off x="4648200" y="4953000"/>
            <a:ext cx="152400" cy="304800"/>
          </a:xfrm>
          <a:prstGeom prst="line">
            <a:avLst/>
          </a:prstGeom>
          <a:noFill/>
          <a:ln w="28575">
            <a:solidFill>
              <a:srgbClr val="000080"/>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
        <p:nvSpPr>
          <p:cNvPr id="3084" name="Text Box 12"/>
          <p:cNvSpPr txBox="1">
            <a:spLocks noChangeArrowheads="1"/>
          </p:cNvSpPr>
          <p:nvPr/>
        </p:nvSpPr>
        <p:spPr bwMode="auto">
          <a:xfrm>
            <a:off x="5257800" y="2209800"/>
            <a:ext cx="2438400" cy="457200"/>
          </a:xfrm>
          <a:prstGeom prst="rect">
            <a:avLst/>
          </a:prstGeom>
          <a:solidFill>
            <a:schemeClr val="bg1"/>
          </a:solidFill>
          <a:ln w="9525">
            <a:noFill/>
            <a:miter lim="800000"/>
            <a:headEnd/>
            <a:tailEnd/>
          </a:ln>
          <a:effectLst/>
        </p:spPr>
        <p:txBody>
          <a:bodyPr>
            <a:spAutoFit/>
          </a:bodyPr>
          <a:lstStyle/>
          <a:p>
            <a:pPr eaLnBrk="0" fontAlgn="base" hangingPunct="0">
              <a:spcBef>
                <a:spcPct val="50000"/>
              </a:spcBef>
              <a:spcAft>
                <a:spcPct val="0"/>
              </a:spcAft>
            </a:pPr>
            <a:r>
              <a:rPr lang="en-US" sz="2400">
                <a:solidFill>
                  <a:prstClr val="black"/>
                </a:solidFill>
                <a:latin typeface="Times" pitchFamily="68" charset="0"/>
              </a:rPr>
              <a:t>Daughter Isotope</a:t>
            </a:r>
          </a:p>
        </p:txBody>
      </p:sp>
      <p:sp>
        <p:nvSpPr>
          <p:cNvPr id="3085" name="Line 13"/>
          <p:cNvSpPr>
            <a:spLocks noChangeShapeType="1"/>
          </p:cNvSpPr>
          <p:nvPr/>
        </p:nvSpPr>
        <p:spPr bwMode="auto">
          <a:xfrm flipH="1" flipV="1">
            <a:off x="5257800" y="1752600"/>
            <a:ext cx="152400" cy="457200"/>
          </a:xfrm>
          <a:prstGeom prst="line">
            <a:avLst/>
          </a:prstGeom>
          <a:noFill/>
          <a:ln w="38100">
            <a:solidFill>
              <a:srgbClr val="FF00FF"/>
            </a:solidFill>
            <a:round/>
            <a:headEnd/>
            <a:tailEnd type="triangle" w="med" len="med"/>
          </a:ln>
          <a:effectLst/>
        </p:spPr>
        <p:txBody>
          <a:bodyPr wrap="none" anchor="ctr"/>
          <a:lstStyle/>
          <a:p>
            <a:pPr eaLnBrk="0" fontAlgn="base" hangingPunct="0">
              <a:spcBef>
                <a:spcPct val="0"/>
              </a:spcBef>
              <a:spcAft>
                <a:spcPct val="0"/>
              </a:spcAft>
            </a:pPr>
            <a:endParaRPr lang="en-US" sz="2400">
              <a:solidFill>
                <a:prstClr val="black"/>
              </a:solidFill>
              <a:latin typeface="Times" pitchFamily="68" charset="0"/>
            </a:endParaRPr>
          </a:p>
        </p:txBody>
      </p:sp>
    </p:spTree>
    <p:extLst>
      <p:ext uri="{BB962C8B-B14F-4D97-AF65-F5344CB8AC3E}">
        <p14:creationId xmlns:p14="http://schemas.microsoft.com/office/powerpoint/2010/main" val="4284288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9026" name="Picture 2" descr="FIG08_012"/>
          <p:cNvPicPr>
            <a:picLocks noChangeAspect="1" noChangeArrowheads="1"/>
          </p:cNvPicPr>
          <p:nvPr/>
        </p:nvPicPr>
        <p:blipFill>
          <a:blip r:embed="rId2"/>
          <a:srcRect/>
          <a:stretch>
            <a:fillRect/>
          </a:stretch>
        </p:blipFill>
        <p:spPr bwMode="auto">
          <a:xfrm>
            <a:off x="457200" y="685800"/>
            <a:ext cx="8229600" cy="6172200"/>
          </a:xfrm>
          <a:prstGeom prst="rect">
            <a:avLst/>
          </a:prstGeom>
          <a:noFill/>
        </p:spPr>
      </p:pic>
      <p:sp>
        <p:nvSpPr>
          <p:cNvPr id="129027" name="Text Box 3"/>
          <p:cNvSpPr txBox="1">
            <a:spLocks noChangeArrowheads="1"/>
          </p:cNvSpPr>
          <p:nvPr/>
        </p:nvSpPr>
        <p:spPr bwMode="auto">
          <a:xfrm>
            <a:off x="2057400" y="0"/>
            <a:ext cx="5216525" cy="579438"/>
          </a:xfrm>
          <a:prstGeom prst="rect">
            <a:avLst/>
          </a:prstGeom>
          <a:noFill/>
          <a:ln w="9525">
            <a:noFill/>
            <a:miter lim="800000"/>
            <a:headEnd/>
            <a:tailEnd/>
          </a:ln>
          <a:effectLst/>
        </p:spPr>
        <p:txBody>
          <a:bodyPr wrap="none">
            <a:spAutoFit/>
          </a:bodyPr>
          <a:lstStyle/>
          <a:p>
            <a:pPr eaLnBrk="0" fontAlgn="base" hangingPunct="0">
              <a:spcBef>
                <a:spcPct val="0"/>
              </a:spcBef>
              <a:spcAft>
                <a:spcPct val="0"/>
              </a:spcAft>
            </a:pPr>
            <a:r>
              <a:rPr lang="en-US" altLang="en-US" sz="3200" u="sng" dirty="0">
                <a:solidFill>
                  <a:prstClr val="black"/>
                </a:solidFill>
                <a:latin typeface="Times" pitchFamily="68" charset="0"/>
              </a:rPr>
              <a:t>Carbon-14 radiometric clock</a:t>
            </a:r>
          </a:p>
        </p:txBody>
      </p:sp>
    </p:spTree>
    <p:extLst>
      <p:ext uri="{BB962C8B-B14F-4D97-AF65-F5344CB8AC3E}">
        <p14:creationId xmlns:p14="http://schemas.microsoft.com/office/powerpoint/2010/main" val="3774615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76200"/>
            <a:ext cx="7620000" cy="1143000"/>
          </a:xfrm>
        </p:spPr>
        <p:txBody>
          <a:bodyPr>
            <a:normAutofit fontScale="90000"/>
          </a:bodyPr>
          <a:lstStyle/>
          <a:p>
            <a:r>
              <a:rPr lang="en-US" dirty="0"/>
              <a:t>What Assumptions Have We Made?</a:t>
            </a:r>
          </a:p>
        </p:txBody>
      </p:sp>
      <p:sp>
        <p:nvSpPr>
          <p:cNvPr id="11267" name="Rectangle 3"/>
          <p:cNvSpPr>
            <a:spLocks noGrp="1" noChangeArrowheads="1"/>
          </p:cNvSpPr>
          <p:nvPr>
            <p:ph idx="1"/>
          </p:nvPr>
        </p:nvSpPr>
        <p:spPr>
          <a:xfrm>
            <a:off x="762000" y="1219200"/>
            <a:ext cx="7772400" cy="5257800"/>
          </a:xfrm>
        </p:spPr>
        <p:txBody>
          <a:bodyPr>
            <a:noAutofit/>
          </a:bodyPr>
          <a:lstStyle/>
          <a:p>
            <a:pPr>
              <a:lnSpc>
                <a:spcPct val="90000"/>
              </a:lnSpc>
            </a:pPr>
            <a:r>
              <a:rPr lang="en-US" dirty="0"/>
              <a:t>Decay rate </a:t>
            </a:r>
            <a:r>
              <a:rPr lang="en-US" dirty="0" smtClean="0"/>
              <a:t>constant </a:t>
            </a:r>
            <a:r>
              <a:rPr lang="en-US" dirty="0"/>
              <a:t>over time</a:t>
            </a:r>
          </a:p>
          <a:p>
            <a:pPr>
              <a:lnSpc>
                <a:spcPct val="90000"/>
              </a:lnSpc>
            </a:pPr>
            <a:r>
              <a:rPr lang="en-US" dirty="0"/>
              <a:t>Decay is unaffected by pressure and temperature</a:t>
            </a:r>
          </a:p>
          <a:p>
            <a:pPr>
              <a:lnSpc>
                <a:spcPct val="90000"/>
              </a:lnSpc>
            </a:pPr>
            <a:r>
              <a:rPr lang="en-US" dirty="0"/>
              <a:t>Single daughter product is involved</a:t>
            </a:r>
          </a:p>
          <a:p>
            <a:pPr>
              <a:lnSpc>
                <a:spcPct val="90000"/>
              </a:lnSpc>
            </a:pPr>
            <a:r>
              <a:rPr lang="en-US" dirty="0"/>
              <a:t>No parent or daughter atoms have escaped or been added</a:t>
            </a:r>
          </a:p>
          <a:p>
            <a:pPr>
              <a:lnSpc>
                <a:spcPct val="90000"/>
              </a:lnSpc>
            </a:pPr>
            <a:r>
              <a:rPr lang="en-US" dirty="0"/>
              <a:t>Starting amount of daughter = Zero</a:t>
            </a:r>
          </a:p>
          <a:p>
            <a:pPr>
              <a:lnSpc>
                <a:spcPct val="90000"/>
              </a:lnSpc>
            </a:pPr>
            <a:r>
              <a:rPr lang="en-US" dirty="0"/>
              <a:t>Starting amount of parent is known</a:t>
            </a:r>
          </a:p>
          <a:p>
            <a:pPr>
              <a:lnSpc>
                <a:spcPct val="90000"/>
              </a:lnSpc>
            </a:pPr>
            <a:r>
              <a:rPr lang="en-US" dirty="0"/>
              <a:t>Other assumptions, some of which may not be known to us yet …</a:t>
            </a:r>
          </a:p>
        </p:txBody>
      </p:sp>
    </p:spTree>
    <p:extLst>
      <p:ext uri="{BB962C8B-B14F-4D97-AF65-F5344CB8AC3E}">
        <p14:creationId xmlns:p14="http://schemas.microsoft.com/office/powerpoint/2010/main" val="339333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04800" y="-152400"/>
            <a:ext cx="8458200" cy="838200"/>
          </a:xfrm>
        </p:spPr>
        <p:txBody>
          <a:bodyPr>
            <a:normAutofit fontScale="90000"/>
          </a:bodyPr>
          <a:lstStyle/>
          <a:p>
            <a:pPr eaLnBrk="1" hangingPunct="1"/>
            <a:r>
              <a:rPr lang="en-US" sz="3200" dirty="0" smtClean="0"/>
              <a:t/>
            </a:r>
            <a:br>
              <a:rPr lang="en-US" sz="3200" dirty="0" smtClean="0"/>
            </a:br>
            <a:r>
              <a:rPr lang="en-US" sz="3200" dirty="0" smtClean="0"/>
              <a:t>Deciding about origins: </a:t>
            </a:r>
            <a:br>
              <a:rPr lang="en-US" sz="3200" dirty="0" smtClean="0"/>
            </a:br>
            <a:r>
              <a:rPr lang="en-US" sz="3200" dirty="0" smtClean="0"/>
              <a:t>Challenges to the concept of a fiat creation</a:t>
            </a:r>
          </a:p>
        </p:txBody>
      </p:sp>
      <p:sp>
        <p:nvSpPr>
          <p:cNvPr id="6147" name="Rectangle 3"/>
          <p:cNvSpPr>
            <a:spLocks noGrp="1" noChangeArrowheads="1"/>
          </p:cNvSpPr>
          <p:nvPr>
            <p:ph idx="1"/>
          </p:nvPr>
        </p:nvSpPr>
        <p:spPr>
          <a:xfrm>
            <a:off x="609600" y="1554162"/>
            <a:ext cx="8382000" cy="4525963"/>
          </a:xfrm>
        </p:spPr>
        <p:txBody>
          <a:bodyPr/>
          <a:lstStyle/>
          <a:p>
            <a:pPr eaLnBrk="1" hangingPunct="1"/>
            <a:r>
              <a:rPr lang="en-US" sz="3600" dirty="0" smtClean="0"/>
              <a:t>Radiometric dating</a:t>
            </a:r>
          </a:p>
          <a:p>
            <a:pPr eaLnBrk="1" hangingPunct="1"/>
            <a:r>
              <a:rPr lang="en-US" sz="3600" dirty="0" smtClean="0"/>
              <a:t>Other dating methods</a:t>
            </a:r>
          </a:p>
          <a:p>
            <a:pPr eaLnBrk="1" hangingPunct="1"/>
            <a:r>
              <a:rPr lang="en-US" sz="3600" dirty="0" smtClean="0"/>
              <a:t>Fossil record</a:t>
            </a:r>
          </a:p>
          <a:p>
            <a:pPr lvl="1" eaLnBrk="1" hangingPunct="1"/>
            <a:r>
              <a:rPr lang="en-US" sz="3200" dirty="0" smtClean="0"/>
              <a:t>Orderly fossil record</a:t>
            </a:r>
          </a:p>
          <a:p>
            <a:pPr lvl="1" eaLnBrk="1" hangingPunct="1"/>
            <a:r>
              <a:rPr lang="en-US" sz="3200" dirty="0" smtClean="0"/>
              <a:t>Hominid record</a:t>
            </a:r>
          </a:p>
          <a:p>
            <a:pPr lvl="1" eaLnBrk="1" hangingPunct="1"/>
            <a:r>
              <a:rPr lang="en-US" sz="3200" dirty="0" smtClean="0"/>
              <a:t>Etc.</a:t>
            </a:r>
          </a:p>
          <a:p>
            <a:pPr eaLnBrk="1" hangingPunct="1"/>
            <a:endParaRPr lang="en-US" sz="3600" dirty="0" smtClean="0">
              <a:solidFill>
                <a:srgbClr val="FFFF00"/>
              </a:solidFill>
            </a:endParaRPr>
          </a:p>
          <a:p>
            <a:pPr eaLnBrk="1" hangingPunct="1"/>
            <a:endParaRPr lang="en-US" dirty="0" smtClean="0">
              <a:solidFill>
                <a:srgbClr val="FFFF00"/>
              </a:solidFill>
            </a:endParaRPr>
          </a:p>
          <a:p>
            <a:pPr eaLnBrk="1" hangingPunct="1"/>
            <a:endParaRPr lang="en-US" dirty="0" smtClean="0">
              <a:solidFill>
                <a:srgbClr val="FFFF00"/>
              </a:solidFill>
            </a:endParaRPr>
          </a:p>
        </p:txBody>
      </p:sp>
    </p:spTree>
    <p:extLst>
      <p:ext uri="{BB962C8B-B14F-4D97-AF65-F5344CB8AC3E}">
        <p14:creationId xmlns:p14="http://schemas.microsoft.com/office/powerpoint/2010/main" val="3657536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0"/>
            <a:ext cx="7772400" cy="1143000"/>
          </a:xfrm>
        </p:spPr>
        <p:txBody>
          <a:bodyPr/>
          <a:lstStyle/>
          <a:p>
            <a:r>
              <a:rPr lang="en-US"/>
              <a:t>Useful Isotope Systems</a:t>
            </a:r>
          </a:p>
        </p:txBody>
      </p:sp>
      <p:graphicFrame>
        <p:nvGraphicFramePr>
          <p:cNvPr id="25647" name="Group 47"/>
          <p:cNvGraphicFramePr>
            <a:graphicFrameLocks noGrp="1"/>
          </p:cNvGraphicFramePr>
          <p:nvPr>
            <p:ph type="tbl" idx="1"/>
          </p:nvPr>
        </p:nvGraphicFramePr>
        <p:xfrm>
          <a:off x="685800" y="1600200"/>
          <a:ext cx="7772400" cy="4495800"/>
        </p:xfrm>
        <a:graphic>
          <a:graphicData uri="http://schemas.openxmlformats.org/drawingml/2006/table">
            <a:tbl>
              <a:tblPr/>
              <a:tblGrid>
                <a:gridCol w="2590800"/>
                <a:gridCol w="2590800"/>
                <a:gridCol w="2590800"/>
              </a:tblGrid>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ISOTOPE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HALF LIFE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RANGE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dirty="0" smtClean="0">
                          <a:ln>
                            <a:noFill/>
                          </a:ln>
                          <a:solidFill>
                            <a:schemeClr val="tx1"/>
                          </a:solidFill>
                          <a:effectLst/>
                          <a:latin typeface="Times" pitchFamily="68" charset="0"/>
                        </a:rPr>
                        <a:t>14</a:t>
                      </a:r>
                      <a:r>
                        <a:rPr kumimoji="0" lang="en-US" sz="2400" b="0" i="0" u="none" strike="noStrike" cap="none" normalizeH="0" baseline="0" dirty="0" smtClean="0">
                          <a:ln>
                            <a:noFill/>
                          </a:ln>
                          <a:solidFill>
                            <a:schemeClr val="tx1"/>
                          </a:solidFill>
                          <a:effectLst/>
                          <a:latin typeface="Times" pitchFamily="68" charset="0"/>
                        </a:rPr>
                        <a:t>C -&gt; </a:t>
                      </a:r>
                      <a:r>
                        <a:rPr kumimoji="0" lang="en-US" sz="2400" b="0" i="0" u="none" strike="noStrike" cap="none" normalizeH="0" baseline="30000" dirty="0" smtClean="0">
                          <a:ln>
                            <a:noFill/>
                          </a:ln>
                          <a:solidFill>
                            <a:schemeClr val="tx1"/>
                          </a:solidFill>
                          <a:effectLst/>
                          <a:latin typeface="Times" pitchFamily="68" charset="0"/>
                        </a:rPr>
                        <a:t>14</a:t>
                      </a:r>
                      <a:r>
                        <a:rPr kumimoji="0" lang="en-US" sz="2400" b="0" i="0" u="none" strike="noStrike" cap="none" normalizeH="0" baseline="0" dirty="0" smtClean="0">
                          <a:ln>
                            <a:noFill/>
                          </a:ln>
                          <a:solidFill>
                            <a:schemeClr val="tx1"/>
                          </a:solidFill>
                          <a:effectLst/>
                          <a:latin typeface="Times" pitchFamily="6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5730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&lt; 60,000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dirty="0" smtClean="0">
                          <a:ln>
                            <a:noFill/>
                          </a:ln>
                          <a:solidFill>
                            <a:schemeClr val="tx1"/>
                          </a:solidFill>
                          <a:effectLst/>
                          <a:latin typeface="Times" pitchFamily="68" charset="0"/>
                        </a:rPr>
                        <a:t>40</a:t>
                      </a:r>
                      <a:r>
                        <a:rPr kumimoji="0" lang="en-US" sz="2400" b="0" i="0" u="none" strike="noStrike" cap="none" normalizeH="0" baseline="0" dirty="0" smtClean="0">
                          <a:ln>
                            <a:noFill/>
                          </a:ln>
                          <a:solidFill>
                            <a:schemeClr val="tx1"/>
                          </a:solidFill>
                          <a:effectLst/>
                          <a:latin typeface="Times" pitchFamily="68" charset="0"/>
                        </a:rPr>
                        <a:t>K -&gt; </a:t>
                      </a:r>
                      <a:r>
                        <a:rPr kumimoji="0" lang="en-US" sz="2400" b="0" i="0" u="none" strike="noStrike" cap="none" normalizeH="0" baseline="30000" dirty="0" smtClean="0">
                          <a:ln>
                            <a:noFill/>
                          </a:ln>
                          <a:solidFill>
                            <a:schemeClr val="tx1"/>
                          </a:solidFill>
                          <a:effectLst/>
                          <a:latin typeface="Times" pitchFamily="68" charset="0"/>
                        </a:rPr>
                        <a:t>40</a:t>
                      </a:r>
                      <a:r>
                        <a:rPr kumimoji="0" lang="en-US" sz="2400" b="0" i="0" u="none" strike="noStrike" cap="none" normalizeH="0" baseline="0" dirty="0" smtClean="0">
                          <a:ln>
                            <a:noFill/>
                          </a:ln>
                          <a:solidFill>
                            <a:schemeClr val="tx1"/>
                          </a:solidFill>
                          <a:effectLst/>
                          <a:latin typeface="Times" pitchFamily="68" charset="0"/>
                        </a:rPr>
                        <a:t>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1.25 x 10</a:t>
                      </a:r>
                      <a:r>
                        <a:rPr kumimoji="0" lang="en-US" sz="2400" b="0" i="0" u="none" strike="noStrike" cap="none" normalizeH="0" baseline="30000" smtClean="0">
                          <a:ln>
                            <a:noFill/>
                          </a:ln>
                          <a:solidFill>
                            <a:schemeClr val="tx1"/>
                          </a:solidFill>
                          <a:effectLst/>
                          <a:latin typeface="Times" pitchFamily="68" charset="0"/>
                        </a:rPr>
                        <a:t>9 </a:t>
                      </a:r>
                      <a:r>
                        <a:rPr kumimoji="0" lang="en-US" sz="2400" b="0" i="0" u="none" strike="noStrike" cap="none" normalizeH="0" baseline="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&gt; 100,000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dirty="0" smtClean="0">
                          <a:ln>
                            <a:noFill/>
                          </a:ln>
                          <a:solidFill>
                            <a:schemeClr val="tx1"/>
                          </a:solidFill>
                          <a:effectLst/>
                          <a:latin typeface="Times" pitchFamily="68" charset="0"/>
                        </a:rPr>
                        <a:t>87</a:t>
                      </a:r>
                      <a:r>
                        <a:rPr kumimoji="0" lang="en-US" sz="2400" b="0" i="0" u="none" strike="noStrike" cap="none" normalizeH="0" baseline="0" dirty="0" smtClean="0">
                          <a:ln>
                            <a:noFill/>
                          </a:ln>
                          <a:solidFill>
                            <a:schemeClr val="tx1"/>
                          </a:solidFill>
                          <a:effectLst/>
                          <a:latin typeface="Times" pitchFamily="68" charset="0"/>
                        </a:rPr>
                        <a:t>Rb -&gt; </a:t>
                      </a:r>
                      <a:r>
                        <a:rPr kumimoji="0" lang="en-US" sz="2400" b="0" i="0" u="none" strike="noStrike" cap="none" normalizeH="0" baseline="30000" dirty="0" smtClean="0">
                          <a:ln>
                            <a:noFill/>
                          </a:ln>
                          <a:solidFill>
                            <a:schemeClr val="tx1"/>
                          </a:solidFill>
                          <a:effectLst/>
                          <a:latin typeface="Times" pitchFamily="68" charset="0"/>
                        </a:rPr>
                        <a:t>87</a:t>
                      </a:r>
                      <a:r>
                        <a:rPr kumimoji="0" lang="en-US" sz="2400" b="0" i="0" u="none" strike="noStrike" cap="none" normalizeH="0" baseline="0" dirty="0" smtClean="0">
                          <a:ln>
                            <a:noFill/>
                          </a:ln>
                          <a:solidFill>
                            <a:schemeClr val="tx1"/>
                          </a:solidFill>
                          <a:effectLst/>
                          <a:latin typeface="Times" pitchFamily="68" charset="0"/>
                        </a:rPr>
                        <a:t>Sr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48.8 x 10</a:t>
                      </a:r>
                      <a:r>
                        <a:rPr kumimoji="0" lang="en-US" sz="2400" b="0" i="0" u="none" strike="noStrike" cap="none" normalizeH="0" baseline="30000" dirty="0" smtClean="0">
                          <a:ln>
                            <a:noFill/>
                          </a:ln>
                          <a:solidFill>
                            <a:schemeClr val="tx1"/>
                          </a:solidFill>
                          <a:effectLst/>
                          <a:latin typeface="Times" pitchFamily="68" charset="0"/>
                        </a:rPr>
                        <a:t>9 </a:t>
                      </a:r>
                      <a:r>
                        <a:rPr kumimoji="0" lang="en-US" sz="2400" b="0" i="0" u="none" strike="noStrike" cap="none" normalizeH="0" baseline="0" dirty="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&gt; 1,000,000</a:t>
                      </a:r>
                      <a:r>
                        <a:rPr kumimoji="0" lang="en-US" sz="2400" b="0" i="0" u="none" strike="noStrike" cap="none" normalizeH="0" baseline="30000" smtClean="0">
                          <a:ln>
                            <a:noFill/>
                          </a:ln>
                          <a:solidFill>
                            <a:schemeClr val="tx1"/>
                          </a:solidFill>
                          <a:effectLst/>
                          <a:latin typeface="Times" pitchFamily="68" charset="0"/>
                        </a:rPr>
                        <a:t> </a:t>
                      </a:r>
                      <a:r>
                        <a:rPr kumimoji="0" lang="en-US" sz="2400" b="0" i="0" u="none" strike="noStrike" cap="none" normalizeH="0" baseline="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238</a:t>
                      </a:r>
                      <a:r>
                        <a:rPr kumimoji="0" lang="en-US" sz="2400" b="0" i="0" u="none" strike="noStrike" cap="none" normalizeH="0" baseline="0" smtClean="0">
                          <a:ln>
                            <a:noFill/>
                          </a:ln>
                          <a:solidFill>
                            <a:schemeClr val="tx1"/>
                          </a:solidFill>
                          <a:effectLst/>
                          <a:latin typeface="Times" pitchFamily="68" charset="0"/>
                        </a:rPr>
                        <a:t>U -&gt; </a:t>
                      </a:r>
                      <a:r>
                        <a:rPr kumimoji="0" lang="en-US" sz="2400" b="0" i="0" u="none" strike="noStrike" cap="none" normalizeH="0" baseline="30000" smtClean="0">
                          <a:ln>
                            <a:noFill/>
                          </a:ln>
                          <a:solidFill>
                            <a:schemeClr val="tx1"/>
                          </a:solidFill>
                          <a:effectLst/>
                          <a:latin typeface="Times" pitchFamily="68" charset="0"/>
                        </a:rPr>
                        <a:t>206</a:t>
                      </a:r>
                      <a:r>
                        <a:rPr kumimoji="0" lang="en-US" sz="2400" b="0" i="0" u="none" strike="noStrike" cap="none" normalizeH="0" baseline="0" smtClean="0">
                          <a:ln>
                            <a:noFill/>
                          </a:ln>
                          <a:solidFill>
                            <a:schemeClr val="tx1"/>
                          </a:solidFill>
                          <a:effectLst/>
                          <a:latin typeface="Times" pitchFamily="6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4.5 x 10</a:t>
                      </a:r>
                      <a:r>
                        <a:rPr kumimoji="0" lang="en-US" sz="2400" b="0" i="0" u="none" strike="noStrike" cap="none" normalizeH="0" baseline="30000" dirty="0" smtClean="0">
                          <a:ln>
                            <a:noFill/>
                          </a:ln>
                          <a:solidFill>
                            <a:schemeClr val="tx1"/>
                          </a:solidFill>
                          <a:effectLst/>
                          <a:latin typeface="Times" pitchFamily="68" charset="0"/>
                        </a:rPr>
                        <a:t>9 </a:t>
                      </a:r>
                      <a:r>
                        <a:rPr kumimoji="0" lang="en-US" sz="2400" b="0" i="0" u="none" strike="noStrike" cap="none" normalizeH="0" baseline="0" dirty="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&gt; 1,000,000</a:t>
                      </a:r>
                      <a:r>
                        <a:rPr kumimoji="0" lang="en-US" sz="2400" b="0" i="0" u="none" strike="noStrike" cap="none" normalizeH="0" baseline="30000" smtClean="0">
                          <a:ln>
                            <a:noFill/>
                          </a:ln>
                          <a:solidFill>
                            <a:schemeClr val="tx1"/>
                          </a:solidFill>
                          <a:effectLst/>
                          <a:latin typeface="Times" pitchFamily="68" charset="0"/>
                        </a:rPr>
                        <a:t> </a:t>
                      </a:r>
                      <a:r>
                        <a:rPr kumimoji="0" lang="en-US" sz="2400" b="0" i="0" u="none" strike="noStrike" cap="none" normalizeH="0" baseline="0" smtClean="0">
                          <a:ln>
                            <a:noFill/>
                          </a:ln>
                          <a:solidFill>
                            <a:schemeClr val="tx1"/>
                          </a:solidFill>
                          <a:effectLst/>
                          <a:latin typeface="Times" pitchFamily="68" charset="0"/>
                        </a:rPr>
                        <a:t>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235</a:t>
                      </a:r>
                      <a:r>
                        <a:rPr kumimoji="0" lang="en-US" sz="2400" b="0" i="0" u="none" strike="noStrike" cap="none" normalizeH="0" baseline="0" smtClean="0">
                          <a:ln>
                            <a:noFill/>
                          </a:ln>
                          <a:solidFill>
                            <a:schemeClr val="tx1"/>
                          </a:solidFill>
                          <a:effectLst/>
                          <a:latin typeface="Times" pitchFamily="68" charset="0"/>
                        </a:rPr>
                        <a:t>U -&gt; </a:t>
                      </a:r>
                      <a:r>
                        <a:rPr kumimoji="0" lang="en-US" sz="2400" b="0" i="0" u="none" strike="noStrike" cap="none" normalizeH="0" baseline="30000" smtClean="0">
                          <a:ln>
                            <a:noFill/>
                          </a:ln>
                          <a:solidFill>
                            <a:schemeClr val="tx1"/>
                          </a:solidFill>
                          <a:effectLst/>
                          <a:latin typeface="Times" pitchFamily="68" charset="0"/>
                        </a:rPr>
                        <a:t>207</a:t>
                      </a:r>
                      <a:r>
                        <a:rPr kumimoji="0" lang="en-US" sz="2400" b="0" i="0" u="none" strike="noStrike" cap="none" normalizeH="0" baseline="0" smtClean="0">
                          <a:ln>
                            <a:noFill/>
                          </a:ln>
                          <a:solidFill>
                            <a:schemeClr val="tx1"/>
                          </a:solidFill>
                          <a:effectLst/>
                          <a:latin typeface="Times" pitchFamily="6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0.7 x 10</a:t>
                      </a:r>
                      <a:r>
                        <a:rPr kumimoji="0" lang="en-US" sz="2400" b="0" i="0" u="none" strike="noStrike" cap="none" normalizeH="0" baseline="30000" dirty="0" smtClean="0">
                          <a:ln>
                            <a:noFill/>
                          </a:ln>
                          <a:solidFill>
                            <a:schemeClr val="tx1"/>
                          </a:solidFill>
                          <a:effectLst/>
                          <a:latin typeface="Times" pitchFamily="68" charset="0"/>
                        </a:rPr>
                        <a:t>9</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&gt; 100 x 10</a:t>
                      </a:r>
                      <a:r>
                        <a:rPr kumimoji="0" lang="en-US" sz="2400" b="0" i="0" u="none" strike="noStrike" cap="none" normalizeH="0" baseline="30000" dirty="0" smtClean="0">
                          <a:ln>
                            <a:noFill/>
                          </a:ln>
                          <a:solidFill>
                            <a:schemeClr val="tx1"/>
                          </a:solidFill>
                          <a:effectLst/>
                          <a:latin typeface="Times" pitchFamily="68" charset="0"/>
                        </a:rPr>
                        <a:t>6</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147</a:t>
                      </a:r>
                      <a:r>
                        <a:rPr kumimoji="0" lang="en-US" sz="2400" b="0" i="0" u="none" strike="noStrike" cap="none" normalizeH="0" baseline="0" smtClean="0">
                          <a:ln>
                            <a:noFill/>
                          </a:ln>
                          <a:solidFill>
                            <a:schemeClr val="tx1"/>
                          </a:solidFill>
                          <a:effectLst/>
                          <a:latin typeface="Times" pitchFamily="68" charset="0"/>
                        </a:rPr>
                        <a:t>Sm -&gt; </a:t>
                      </a:r>
                      <a:r>
                        <a:rPr kumimoji="0" lang="en-US" sz="2400" b="0" i="0" u="none" strike="noStrike" cap="none" normalizeH="0" baseline="30000" smtClean="0">
                          <a:ln>
                            <a:noFill/>
                          </a:ln>
                          <a:solidFill>
                            <a:schemeClr val="tx1"/>
                          </a:solidFill>
                          <a:effectLst/>
                          <a:latin typeface="Times" pitchFamily="68" charset="0"/>
                        </a:rPr>
                        <a:t>143</a:t>
                      </a:r>
                      <a:r>
                        <a:rPr kumimoji="0" lang="en-US" sz="2400" b="0" i="0" u="none" strike="noStrike" cap="none" normalizeH="0" baseline="0" smtClean="0">
                          <a:ln>
                            <a:noFill/>
                          </a:ln>
                          <a:solidFill>
                            <a:schemeClr val="tx1"/>
                          </a:solidFill>
                          <a:effectLst/>
                          <a:latin typeface="Times" pitchFamily="68" charset="0"/>
                        </a:rPr>
                        <a:t>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106 x 10</a:t>
                      </a:r>
                      <a:r>
                        <a:rPr kumimoji="0" lang="en-US" sz="2400" b="0" i="0" u="none" strike="noStrike" cap="none" normalizeH="0" baseline="30000" smtClean="0">
                          <a:ln>
                            <a:noFill/>
                          </a:ln>
                          <a:solidFill>
                            <a:schemeClr val="tx1"/>
                          </a:solidFill>
                          <a:effectLst/>
                          <a:latin typeface="Times" pitchFamily="68" charset="0"/>
                        </a:rPr>
                        <a:t>9</a:t>
                      </a:r>
                      <a:r>
                        <a:rPr kumimoji="0" lang="en-US" sz="2400" b="0" i="0" u="none" strike="noStrike" cap="none" normalizeH="0" baseline="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&gt; 100 x 10</a:t>
                      </a:r>
                      <a:r>
                        <a:rPr kumimoji="0" lang="en-US" sz="2400" b="0" i="0" u="none" strike="noStrike" cap="none" normalizeH="0" baseline="30000" dirty="0" smtClean="0">
                          <a:ln>
                            <a:noFill/>
                          </a:ln>
                          <a:solidFill>
                            <a:schemeClr val="tx1"/>
                          </a:solidFill>
                          <a:effectLst/>
                          <a:latin typeface="Times" pitchFamily="68" charset="0"/>
                        </a:rPr>
                        <a:t>6</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1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30000" smtClean="0">
                          <a:ln>
                            <a:noFill/>
                          </a:ln>
                          <a:solidFill>
                            <a:schemeClr val="tx1"/>
                          </a:solidFill>
                          <a:effectLst/>
                          <a:latin typeface="Times" pitchFamily="68" charset="0"/>
                        </a:rPr>
                        <a:t>232</a:t>
                      </a:r>
                      <a:r>
                        <a:rPr kumimoji="0" lang="en-US" sz="2400" b="0" i="0" u="none" strike="noStrike" cap="none" normalizeH="0" baseline="0" smtClean="0">
                          <a:ln>
                            <a:noFill/>
                          </a:ln>
                          <a:solidFill>
                            <a:schemeClr val="tx1"/>
                          </a:solidFill>
                          <a:effectLst/>
                          <a:latin typeface="Times" pitchFamily="68" charset="0"/>
                        </a:rPr>
                        <a:t>Th -&gt; </a:t>
                      </a:r>
                      <a:r>
                        <a:rPr kumimoji="0" lang="en-US" sz="2400" b="0" i="0" u="none" strike="noStrike" cap="none" normalizeH="0" baseline="30000" smtClean="0">
                          <a:ln>
                            <a:noFill/>
                          </a:ln>
                          <a:solidFill>
                            <a:schemeClr val="tx1"/>
                          </a:solidFill>
                          <a:effectLst/>
                          <a:latin typeface="Times" pitchFamily="68" charset="0"/>
                        </a:rPr>
                        <a:t>208</a:t>
                      </a:r>
                      <a:r>
                        <a:rPr kumimoji="0" lang="en-US" sz="2400" b="0" i="0" u="none" strike="noStrike" cap="none" normalizeH="0" baseline="0" smtClean="0">
                          <a:ln>
                            <a:noFill/>
                          </a:ln>
                          <a:solidFill>
                            <a:schemeClr val="tx1"/>
                          </a:solidFill>
                          <a:effectLst/>
                          <a:latin typeface="Times" pitchFamily="68" charset="0"/>
                        </a:rPr>
                        <a:t>Pb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Times" pitchFamily="68" charset="0"/>
                        </a:rPr>
                        <a:t>14 x 10</a:t>
                      </a:r>
                      <a:r>
                        <a:rPr kumimoji="0" lang="en-US" sz="2400" b="0" i="0" u="none" strike="noStrike" cap="none" normalizeH="0" baseline="30000" smtClean="0">
                          <a:ln>
                            <a:noFill/>
                          </a:ln>
                          <a:solidFill>
                            <a:schemeClr val="tx1"/>
                          </a:solidFill>
                          <a:effectLst/>
                          <a:latin typeface="Times" pitchFamily="68" charset="0"/>
                        </a:rPr>
                        <a:t>9</a:t>
                      </a:r>
                      <a:r>
                        <a:rPr kumimoji="0" lang="en-US" sz="2400" b="0" i="0" u="none" strike="noStrike" cap="none" normalizeH="0" baseline="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pitchFamily="68" charset="0"/>
                        </a:rPr>
                        <a:t>&gt; 200 x 10</a:t>
                      </a:r>
                      <a:r>
                        <a:rPr kumimoji="0" lang="en-US" sz="2400" b="0" i="0" u="none" strike="noStrike" cap="none" normalizeH="0" baseline="30000" dirty="0" smtClean="0">
                          <a:ln>
                            <a:noFill/>
                          </a:ln>
                          <a:solidFill>
                            <a:schemeClr val="tx1"/>
                          </a:solidFill>
                          <a:effectLst/>
                          <a:latin typeface="Times" pitchFamily="68" charset="0"/>
                        </a:rPr>
                        <a:t>6</a:t>
                      </a:r>
                      <a:r>
                        <a:rPr kumimoji="0" lang="en-US" sz="2400" b="0" i="0" u="none" strike="noStrike" cap="none" normalizeH="0" baseline="0" dirty="0" smtClean="0">
                          <a:ln>
                            <a:noFill/>
                          </a:ln>
                          <a:solidFill>
                            <a:schemeClr val="tx1"/>
                          </a:solidFill>
                          <a:effectLst/>
                          <a:latin typeface="Times" pitchFamily="68" charset="0"/>
                        </a:rPr>
                        <a:t> yrs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5648" name="Rectangle 48"/>
          <p:cNvSpPr>
            <a:spLocks noChangeArrowheads="1"/>
          </p:cNvSpPr>
          <p:nvPr/>
        </p:nvSpPr>
        <p:spPr bwMode="auto">
          <a:xfrm>
            <a:off x="685800" y="2133600"/>
            <a:ext cx="7772400" cy="6096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49" name="Rectangle 49"/>
          <p:cNvSpPr>
            <a:spLocks noChangeArrowheads="1"/>
          </p:cNvSpPr>
          <p:nvPr/>
        </p:nvSpPr>
        <p:spPr bwMode="auto">
          <a:xfrm>
            <a:off x="685800" y="2743200"/>
            <a:ext cx="7772400" cy="5334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50" name="Rectangle 50"/>
          <p:cNvSpPr>
            <a:spLocks noChangeArrowheads="1"/>
          </p:cNvSpPr>
          <p:nvPr/>
        </p:nvSpPr>
        <p:spPr bwMode="auto">
          <a:xfrm>
            <a:off x="685800" y="3276600"/>
            <a:ext cx="7772400" cy="5334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51" name="Rectangle 51"/>
          <p:cNvSpPr>
            <a:spLocks noChangeArrowheads="1"/>
          </p:cNvSpPr>
          <p:nvPr/>
        </p:nvSpPr>
        <p:spPr bwMode="auto">
          <a:xfrm>
            <a:off x="685800" y="3810000"/>
            <a:ext cx="7772400" cy="6096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52" name="Rectangle 52"/>
          <p:cNvSpPr>
            <a:spLocks noChangeArrowheads="1"/>
          </p:cNvSpPr>
          <p:nvPr/>
        </p:nvSpPr>
        <p:spPr bwMode="auto">
          <a:xfrm>
            <a:off x="685800" y="4419600"/>
            <a:ext cx="7772400" cy="5334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53" name="Rectangle 53"/>
          <p:cNvSpPr>
            <a:spLocks noChangeArrowheads="1"/>
          </p:cNvSpPr>
          <p:nvPr/>
        </p:nvSpPr>
        <p:spPr bwMode="auto">
          <a:xfrm>
            <a:off x="685800" y="4953000"/>
            <a:ext cx="7772400" cy="6096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
        <p:nvSpPr>
          <p:cNvPr id="25654" name="Rectangle 54"/>
          <p:cNvSpPr>
            <a:spLocks noChangeArrowheads="1"/>
          </p:cNvSpPr>
          <p:nvPr/>
        </p:nvSpPr>
        <p:spPr bwMode="auto">
          <a:xfrm>
            <a:off x="685800" y="5562600"/>
            <a:ext cx="7772400" cy="533400"/>
          </a:xfrm>
          <a:prstGeom prst="rect">
            <a:avLst/>
          </a:prstGeom>
          <a:noFill/>
          <a:ln w="57150">
            <a:solidFill>
              <a:srgbClr val="ED181E"/>
            </a:solidFill>
            <a:miter lim="800000"/>
            <a:headEnd/>
            <a:tailEnd/>
          </a:ln>
          <a:effectLst/>
        </p:spPr>
        <p:txBody>
          <a:bodyPr wrap="none" anchor="ctr"/>
          <a:lstStyle/>
          <a:p>
            <a:endParaRPr lang="en-US">
              <a:solidFill>
                <a:prstClr val="black"/>
              </a:solidFill>
            </a:endParaRPr>
          </a:p>
        </p:txBody>
      </p:sp>
    </p:spTree>
    <p:extLst>
      <p:ext uri="{BB962C8B-B14F-4D97-AF65-F5344CB8AC3E}">
        <p14:creationId xmlns:p14="http://schemas.microsoft.com/office/powerpoint/2010/main" val="2580980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4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564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565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2565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25652"/>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2565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2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48" grpId="0" animBg="1"/>
      <p:bldP spid="25649" grpId="0" animBg="1"/>
      <p:bldP spid="25650" grpId="0" animBg="1"/>
      <p:bldP spid="25651" grpId="0" animBg="1"/>
      <p:bldP spid="25652" grpId="0" animBg="1"/>
      <p:bldP spid="25653" grpId="0" animBg="1"/>
      <p:bldP spid="2565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04800" y="228600"/>
            <a:ext cx="8686800" cy="838200"/>
          </a:xfrm>
        </p:spPr>
        <p:txBody>
          <a:bodyPr/>
          <a:lstStyle/>
          <a:p>
            <a:r>
              <a:rPr lang="en-US" dirty="0"/>
              <a:t>Potassium - Argon</a:t>
            </a:r>
          </a:p>
        </p:txBody>
      </p:sp>
      <p:sp>
        <p:nvSpPr>
          <p:cNvPr id="40963" name="Rectangle 3"/>
          <p:cNvSpPr>
            <a:spLocks noGrp="1" noChangeArrowheads="1"/>
          </p:cNvSpPr>
          <p:nvPr>
            <p:ph idx="1"/>
          </p:nvPr>
        </p:nvSpPr>
        <p:spPr>
          <a:xfrm>
            <a:off x="381000" y="1295400"/>
            <a:ext cx="8458200" cy="4343400"/>
          </a:xfrm>
        </p:spPr>
        <p:txBody>
          <a:bodyPr>
            <a:normAutofit lnSpcReduction="10000"/>
          </a:bodyPr>
          <a:lstStyle/>
          <a:p>
            <a:r>
              <a:rPr lang="en-US" dirty="0"/>
              <a:t>Another important isotope system</a:t>
            </a:r>
          </a:p>
          <a:p>
            <a:r>
              <a:rPr lang="en-US" dirty="0"/>
              <a:t>Potassium is very abundant in rocks</a:t>
            </a:r>
          </a:p>
          <a:p>
            <a:r>
              <a:rPr lang="en-US" dirty="0"/>
              <a:t>Lots of isotope to measure</a:t>
            </a:r>
          </a:p>
          <a:p>
            <a:r>
              <a:rPr lang="en-US" baseline="30000" dirty="0"/>
              <a:t>40</a:t>
            </a:r>
            <a:r>
              <a:rPr lang="en-US" dirty="0"/>
              <a:t>K Beta decays to </a:t>
            </a:r>
            <a:r>
              <a:rPr lang="en-US" baseline="30000" dirty="0"/>
              <a:t>40</a:t>
            </a:r>
            <a:r>
              <a:rPr lang="en-US" dirty="0"/>
              <a:t>Ca most of the time</a:t>
            </a:r>
          </a:p>
          <a:p>
            <a:r>
              <a:rPr lang="en-US" dirty="0"/>
              <a:t>BUT, </a:t>
            </a:r>
            <a:r>
              <a:rPr lang="en-US" dirty="0" smtClean="0"/>
              <a:t>~11</a:t>
            </a:r>
            <a:r>
              <a:rPr lang="en-US" dirty="0"/>
              <a:t>% of the time electron capture occurs, causing</a:t>
            </a:r>
            <a:r>
              <a:rPr lang="en-US" baseline="30000" dirty="0"/>
              <a:t> 40</a:t>
            </a:r>
            <a:r>
              <a:rPr lang="en-US" dirty="0"/>
              <a:t>K to decay to </a:t>
            </a:r>
            <a:r>
              <a:rPr lang="en-US" baseline="30000" dirty="0"/>
              <a:t>40</a:t>
            </a:r>
            <a:r>
              <a:rPr lang="en-US" dirty="0"/>
              <a:t>Ar</a:t>
            </a:r>
          </a:p>
          <a:p>
            <a:r>
              <a:rPr lang="en-US" dirty="0"/>
              <a:t>Can also </a:t>
            </a:r>
            <a:r>
              <a:rPr lang="en-US" dirty="0" smtClean="0"/>
              <a:t>be used to study </a:t>
            </a:r>
            <a:r>
              <a:rPr lang="en-US" dirty="0"/>
              <a:t>thermal history of rocks.</a:t>
            </a:r>
          </a:p>
        </p:txBody>
      </p:sp>
    </p:spTree>
    <p:extLst>
      <p:ext uri="{BB962C8B-B14F-4D97-AF65-F5344CB8AC3E}">
        <p14:creationId xmlns:p14="http://schemas.microsoft.com/office/powerpoint/2010/main" val="212443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0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0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09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33400" y="76200"/>
            <a:ext cx="7620000" cy="1143000"/>
          </a:xfrm>
        </p:spPr>
        <p:txBody>
          <a:bodyPr>
            <a:normAutofit fontScale="90000"/>
          </a:bodyPr>
          <a:lstStyle/>
          <a:p>
            <a:r>
              <a:rPr lang="en-US" dirty="0"/>
              <a:t>What Assumptions Have We Made?</a:t>
            </a:r>
          </a:p>
        </p:txBody>
      </p:sp>
      <p:sp>
        <p:nvSpPr>
          <p:cNvPr id="11267" name="Rectangle 3"/>
          <p:cNvSpPr>
            <a:spLocks noGrp="1" noChangeArrowheads="1"/>
          </p:cNvSpPr>
          <p:nvPr>
            <p:ph idx="1"/>
          </p:nvPr>
        </p:nvSpPr>
        <p:spPr>
          <a:xfrm>
            <a:off x="762000" y="1219200"/>
            <a:ext cx="7772400" cy="5257800"/>
          </a:xfrm>
        </p:spPr>
        <p:txBody>
          <a:bodyPr>
            <a:noAutofit/>
          </a:bodyPr>
          <a:lstStyle/>
          <a:p>
            <a:pPr>
              <a:lnSpc>
                <a:spcPct val="90000"/>
              </a:lnSpc>
            </a:pPr>
            <a:r>
              <a:rPr lang="en-US" dirty="0"/>
              <a:t>Decay rate </a:t>
            </a:r>
            <a:r>
              <a:rPr lang="en-US" dirty="0" smtClean="0"/>
              <a:t>constant </a:t>
            </a:r>
            <a:r>
              <a:rPr lang="en-US" dirty="0"/>
              <a:t>over time</a:t>
            </a:r>
          </a:p>
          <a:p>
            <a:pPr>
              <a:lnSpc>
                <a:spcPct val="90000"/>
              </a:lnSpc>
            </a:pPr>
            <a:r>
              <a:rPr lang="en-US" dirty="0"/>
              <a:t>Decay is unaffected by pressure and temperature</a:t>
            </a:r>
          </a:p>
          <a:p>
            <a:pPr>
              <a:lnSpc>
                <a:spcPct val="90000"/>
              </a:lnSpc>
            </a:pPr>
            <a:r>
              <a:rPr lang="en-US" dirty="0"/>
              <a:t>Single daughter product is involved</a:t>
            </a:r>
          </a:p>
          <a:p>
            <a:pPr>
              <a:lnSpc>
                <a:spcPct val="90000"/>
              </a:lnSpc>
            </a:pPr>
            <a:r>
              <a:rPr lang="en-US" dirty="0"/>
              <a:t>No parent or daughter atoms have escaped or been added</a:t>
            </a:r>
          </a:p>
          <a:p>
            <a:pPr>
              <a:lnSpc>
                <a:spcPct val="90000"/>
              </a:lnSpc>
            </a:pPr>
            <a:r>
              <a:rPr lang="en-US" dirty="0"/>
              <a:t>Starting amount of daughter = Zero</a:t>
            </a:r>
          </a:p>
          <a:p>
            <a:pPr>
              <a:lnSpc>
                <a:spcPct val="90000"/>
              </a:lnSpc>
            </a:pPr>
            <a:r>
              <a:rPr lang="en-US" dirty="0"/>
              <a:t>Starting amount of parent is known</a:t>
            </a:r>
          </a:p>
          <a:p>
            <a:pPr>
              <a:lnSpc>
                <a:spcPct val="90000"/>
              </a:lnSpc>
            </a:pPr>
            <a:r>
              <a:rPr lang="en-US" dirty="0"/>
              <a:t>Other assumptions, some of which may not be known to us yet …</a:t>
            </a:r>
          </a:p>
        </p:txBody>
      </p:sp>
    </p:spTree>
    <p:extLst>
      <p:ext uri="{BB962C8B-B14F-4D97-AF65-F5344CB8AC3E}">
        <p14:creationId xmlns:p14="http://schemas.microsoft.com/office/powerpoint/2010/main" val="3206285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152400"/>
            <a:ext cx="8686800" cy="838200"/>
          </a:xfrm>
        </p:spPr>
        <p:txBody>
          <a:bodyPr/>
          <a:lstStyle/>
          <a:p>
            <a:r>
              <a:rPr lang="en-US" dirty="0"/>
              <a:t>Summary &amp; Conclusions</a:t>
            </a:r>
          </a:p>
        </p:txBody>
      </p:sp>
      <p:sp>
        <p:nvSpPr>
          <p:cNvPr id="35843" name="Rectangle 3"/>
          <p:cNvSpPr>
            <a:spLocks noGrp="1" noChangeArrowheads="1"/>
          </p:cNvSpPr>
          <p:nvPr>
            <p:ph idx="1"/>
          </p:nvPr>
        </p:nvSpPr>
        <p:spPr>
          <a:xfrm>
            <a:off x="304800" y="1219200"/>
            <a:ext cx="8686800" cy="5638800"/>
          </a:xfrm>
        </p:spPr>
        <p:txBody>
          <a:bodyPr>
            <a:normAutofit fontScale="92500"/>
          </a:bodyPr>
          <a:lstStyle/>
          <a:p>
            <a:r>
              <a:rPr lang="en-US" dirty="0"/>
              <a:t>Several ways to calculate “absolute ages”</a:t>
            </a:r>
          </a:p>
          <a:p>
            <a:r>
              <a:rPr lang="en-US" dirty="0"/>
              <a:t>Most involve radioactive decay</a:t>
            </a:r>
          </a:p>
          <a:p>
            <a:r>
              <a:rPr lang="en-US" dirty="0"/>
              <a:t>All have specialized applications</a:t>
            </a:r>
          </a:p>
          <a:p>
            <a:r>
              <a:rPr lang="en-US" dirty="0"/>
              <a:t>All have certain limitations</a:t>
            </a:r>
          </a:p>
          <a:p>
            <a:r>
              <a:rPr lang="en-US" dirty="0" smtClean="0"/>
              <a:t>No </a:t>
            </a:r>
            <a:r>
              <a:rPr lang="en-US" dirty="0"/>
              <a:t>numerical age is truly “absolute</a:t>
            </a:r>
            <a:r>
              <a:rPr lang="en-US" dirty="0" smtClean="0"/>
              <a:t>”.</a:t>
            </a:r>
          </a:p>
          <a:p>
            <a:r>
              <a:rPr lang="en-US" sz="2400" dirty="0"/>
              <a:t>“At present, physical dates do not stand on their own. They must be compatible with stratigraphy. Stratigraphy has also served to highlight flaws and the relevance of unexpected factors in some physical procedures</a:t>
            </a:r>
            <a:r>
              <a:rPr lang="en-US" sz="2400" b="1" dirty="0">
                <a:solidFill>
                  <a:schemeClr val="tx1"/>
                </a:solidFill>
              </a:rPr>
              <a:t>. So-called absolute dating is a misnomer</a:t>
            </a:r>
            <a:r>
              <a:rPr lang="en-US" sz="2400" dirty="0"/>
              <a:t>, for physical dates provide numerical approximations, preferably considered within and constrained by a stratigraphic framework”</a:t>
            </a:r>
          </a:p>
          <a:p>
            <a:endParaRPr lang="en-US" sz="800" dirty="0"/>
          </a:p>
          <a:p>
            <a:r>
              <a:rPr lang="en-US" sz="1600" i="1" dirty="0"/>
              <a:t>''Canons'' revisited and reviewed: Lester King's views of landscape evolution considered 50 years later</a:t>
            </a:r>
            <a:r>
              <a:rPr lang="en-US" sz="1600" dirty="0"/>
              <a:t>. C. R. </a:t>
            </a:r>
            <a:r>
              <a:rPr lang="en-US" sz="1600" dirty="0" err="1"/>
              <a:t>Twidale</a:t>
            </a:r>
            <a:r>
              <a:rPr lang="en-US" sz="1600" dirty="0"/>
              <a:t>. </a:t>
            </a:r>
            <a:r>
              <a:rPr lang="en-US" sz="1400" i="1" dirty="0"/>
              <a:t>Geological Society of America Bulletin </a:t>
            </a:r>
            <a:r>
              <a:rPr lang="en-US" sz="1400" dirty="0"/>
              <a:t>2003;115, no. 10;1155-1172</a:t>
            </a:r>
          </a:p>
          <a:p>
            <a:endParaRPr lang="en-US" sz="2100" dirty="0" smtClean="0"/>
          </a:p>
        </p:txBody>
      </p:sp>
    </p:spTree>
    <p:extLst>
      <p:ext uri="{BB962C8B-B14F-4D97-AF65-F5344CB8AC3E}">
        <p14:creationId xmlns:p14="http://schemas.microsoft.com/office/powerpoint/2010/main" val="1197719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5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5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584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Investigate the natural world</a:t>
            </a:r>
          </a:p>
          <a:p>
            <a:r>
              <a:rPr lang="en-US" dirty="0" smtClean="0"/>
              <a:t>Test ideas about the natural world to see if they work</a:t>
            </a:r>
          </a:p>
          <a:p>
            <a:r>
              <a:rPr lang="en-US" dirty="0" smtClean="0"/>
              <a:t>Your success as a scientist may attract others, who then may become interested in your other ideas.</a:t>
            </a:r>
          </a:p>
          <a:p>
            <a:r>
              <a:rPr lang="en-US" dirty="0" smtClean="0"/>
              <a:t>Science is fun.</a:t>
            </a:r>
          </a:p>
          <a:p>
            <a:endParaRPr lang="en-US" dirty="0" smtClean="0"/>
          </a:p>
        </p:txBody>
      </p:sp>
      <p:sp>
        <p:nvSpPr>
          <p:cNvPr id="4" name="Title 1"/>
          <p:cNvSpPr txBox="1">
            <a:spLocks/>
          </p:cNvSpPr>
          <p:nvPr/>
        </p:nvSpPr>
        <p:spPr>
          <a:xfrm>
            <a:off x="228600" y="152400"/>
            <a:ext cx="8686800" cy="838200"/>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sz="4800" dirty="0" smtClean="0"/>
              <a:t>What science can do:</a:t>
            </a:r>
            <a:endParaRPr lang="en-US" sz="4800" dirty="0"/>
          </a:p>
        </p:txBody>
      </p:sp>
    </p:spTree>
    <p:extLst>
      <p:ext uri="{BB962C8B-B14F-4D97-AF65-F5344CB8AC3E}">
        <p14:creationId xmlns:p14="http://schemas.microsoft.com/office/powerpoint/2010/main" val="2409403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Time and the Fossil Record</a:t>
            </a:r>
            <a:endParaRPr lang="en-US" dirty="0"/>
          </a:p>
        </p:txBody>
      </p:sp>
      <p:sp>
        <p:nvSpPr>
          <p:cNvPr id="3" name="Content Placeholder 2"/>
          <p:cNvSpPr>
            <a:spLocks noGrp="1"/>
          </p:cNvSpPr>
          <p:nvPr>
            <p:ph idx="1"/>
          </p:nvPr>
        </p:nvSpPr>
        <p:spPr>
          <a:xfrm>
            <a:off x="457200" y="1371600"/>
            <a:ext cx="8458200" cy="5105400"/>
          </a:xfrm>
        </p:spPr>
        <p:txBody>
          <a:bodyPr>
            <a:normAutofit fontScale="92500" lnSpcReduction="10000"/>
          </a:bodyPr>
          <a:lstStyle/>
          <a:p>
            <a:r>
              <a:rPr lang="en-US" sz="3900" dirty="0"/>
              <a:t>The most common interpretation of radiometric data would </a:t>
            </a:r>
            <a:r>
              <a:rPr lang="en-US" sz="3900" dirty="0" smtClean="0"/>
              <a:t>take life </a:t>
            </a:r>
            <a:r>
              <a:rPr lang="en-US" sz="3900" dirty="0"/>
              <a:t>on the earth far beyond Biblical timeframe.</a:t>
            </a:r>
          </a:p>
          <a:p>
            <a:r>
              <a:rPr lang="en-US" sz="3900" dirty="0" smtClean="0"/>
              <a:t>Although  progress is being made, efforts </a:t>
            </a:r>
            <a:r>
              <a:rPr lang="en-US" sz="3900" dirty="0"/>
              <a:t>to resolve the discrepancy head-on have not thus far been </a:t>
            </a:r>
            <a:r>
              <a:rPr lang="en-US" sz="3900" dirty="0" smtClean="0"/>
              <a:t>fruitful.</a:t>
            </a:r>
            <a:endParaRPr lang="en-US" sz="3900" dirty="0"/>
          </a:p>
          <a:p>
            <a:r>
              <a:rPr lang="en-US" sz="3900" dirty="0" smtClean="0"/>
              <a:t>Certain features of the geologic record </a:t>
            </a:r>
            <a:r>
              <a:rPr lang="en-US" sz="3900" dirty="0"/>
              <a:t>seem to contradict conclusions based on radiometric dates:</a:t>
            </a:r>
          </a:p>
          <a:p>
            <a:endParaRPr lang="en-US" dirty="0"/>
          </a:p>
        </p:txBody>
      </p:sp>
    </p:spTree>
    <p:extLst>
      <p:ext uri="{BB962C8B-B14F-4D97-AF65-F5344CB8AC3E}">
        <p14:creationId xmlns:p14="http://schemas.microsoft.com/office/powerpoint/2010/main" val="179709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65" y="207818"/>
            <a:ext cx="8686800" cy="838200"/>
          </a:xfrm>
        </p:spPr>
        <p:txBody>
          <a:bodyPr lIns="57150" tIns="28575" rIns="57150" bIns="28575"/>
          <a:lstStyle/>
          <a:p>
            <a:r>
              <a:rPr lang="en-US" dirty="0" smtClean="0"/>
              <a:t>How can we detect time in the rocks?</a:t>
            </a:r>
            <a:endParaRPr lang="en-US" dirty="0"/>
          </a:p>
        </p:txBody>
      </p:sp>
      <p:sp>
        <p:nvSpPr>
          <p:cNvPr id="3" name="Content Placeholder 2"/>
          <p:cNvSpPr>
            <a:spLocks noGrp="1"/>
          </p:cNvSpPr>
          <p:nvPr>
            <p:ph idx="1"/>
          </p:nvPr>
        </p:nvSpPr>
        <p:spPr>
          <a:xfrm>
            <a:off x="304800" y="1194954"/>
            <a:ext cx="8686800" cy="5403273"/>
          </a:xfrm>
        </p:spPr>
        <p:txBody>
          <a:bodyPr lIns="57150" tIns="28575" rIns="57150" bIns="28575">
            <a:normAutofit fontScale="92500"/>
          </a:bodyPr>
          <a:lstStyle/>
          <a:p>
            <a:r>
              <a:rPr lang="en-US" dirty="0" smtClean="0"/>
              <a:t>If the deposition of sediments that constitutes the rocks around us occurred over millions of years, what features in the rocks should confirm that?</a:t>
            </a:r>
          </a:p>
          <a:p>
            <a:r>
              <a:rPr lang="en-US" dirty="0" smtClean="0"/>
              <a:t>If the sedimentary processes were occurring much more rapidly, how would we know that?</a:t>
            </a:r>
          </a:p>
          <a:p>
            <a:r>
              <a:rPr lang="en-US" dirty="0" smtClean="0"/>
              <a:t>More than ten years ago, Dr. Brand and others set out to examine the rocks of the Colorado Plateau to see what they could tell us about the time required for their deposition.</a:t>
            </a:r>
          </a:p>
          <a:p>
            <a:r>
              <a:rPr lang="en-US" dirty="0" smtClean="0"/>
              <a:t>Colorado Plateau was chosen because it is nearby, has a dry climate, and the rocks are well exposed.</a:t>
            </a:r>
            <a:endParaRPr lang="en-US" dirty="0"/>
          </a:p>
        </p:txBody>
      </p:sp>
    </p:spTree>
    <p:extLst>
      <p:ext uri="{BB962C8B-B14F-4D97-AF65-F5344CB8AC3E}">
        <p14:creationId xmlns:p14="http://schemas.microsoft.com/office/powerpoint/2010/main" val="2451438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Issues in dating</a:t>
            </a:r>
            <a:endParaRPr lang="en-US" dirty="0"/>
          </a:p>
        </p:txBody>
      </p:sp>
      <p:sp>
        <p:nvSpPr>
          <p:cNvPr id="3" name="Content Placeholder 2"/>
          <p:cNvSpPr>
            <a:spLocks noGrp="1"/>
          </p:cNvSpPr>
          <p:nvPr>
            <p:ph idx="1"/>
          </p:nvPr>
        </p:nvSpPr>
        <p:spPr>
          <a:xfrm>
            <a:off x="304800" y="1295400"/>
            <a:ext cx="8686800" cy="5410200"/>
          </a:xfrm>
        </p:spPr>
        <p:txBody>
          <a:bodyPr/>
          <a:lstStyle/>
          <a:p>
            <a:r>
              <a:rPr lang="en-US" b="1" dirty="0" smtClean="0">
                <a:solidFill>
                  <a:schemeClr val="tx1"/>
                </a:solidFill>
              </a:rPr>
              <a:t>Sediments appear to have accumulated rapidly</a:t>
            </a:r>
          </a:p>
          <a:p>
            <a:r>
              <a:rPr lang="en-US" dirty="0" smtClean="0"/>
              <a:t>Sediments do not appear in equilibrium with the environment.</a:t>
            </a:r>
          </a:p>
          <a:p>
            <a:r>
              <a:rPr lang="en-US" dirty="0" smtClean="0"/>
              <a:t>There is a general lack of erosion in the geologic record</a:t>
            </a:r>
          </a:p>
          <a:p>
            <a:r>
              <a:rPr lang="en-US" dirty="0" smtClean="0"/>
              <a:t>Where radiometric dates are available, the events occurring between dated horizons rarely comport with the radiometric time.</a:t>
            </a:r>
          </a:p>
          <a:p>
            <a:r>
              <a:rPr lang="en-US" dirty="0" smtClean="0"/>
              <a:t>Surviving biomolecules are found far out of possibility for radiometric time.</a:t>
            </a:r>
          </a:p>
          <a:p>
            <a:endParaRPr lang="en-US" dirty="0"/>
          </a:p>
        </p:txBody>
      </p:sp>
    </p:spTree>
    <p:extLst>
      <p:ext uri="{BB962C8B-B14F-4D97-AF65-F5344CB8AC3E}">
        <p14:creationId xmlns:p14="http://schemas.microsoft.com/office/powerpoint/2010/main" val="1289813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0"/>
            <a:ext cx="8229600" cy="1066800"/>
          </a:xfrm>
          <a:prstGeom prst="rect">
            <a:avLst/>
          </a:prstGeom>
        </p:spPr>
        <p:txBody>
          <a:bodyPr vert="horz" lIns="91440" tIns="45720" rIns="91440" bIns="45720" rtlCol="0" anchor="ctr">
            <a:normAutofit fontScale="90000"/>
          </a:bodyPr>
          <a:lstStyle/>
          <a:p>
            <a:pPr algn="ctr">
              <a:spcBef>
                <a:spcPct val="0"/>
              </a:spcBef>
              <a:defRPr/>
            </a:pPr>
            <a:r>
              <a:rPr lang="en-US" sz="4400" dirty="0">
                <a:solidFill>
                  <a:prstClr val="black"/>
                </a:solidFill>
              </a:rPr>
              <a:t>Sediment Accumulation Rates</a:t>
            </a:r>
          </a:p>
        </p:txBody>
      </p:sp>
      <p:sp>
        <p:nvSpPr>
          <p:cNvPr id="3" name="Content Placeholder 2"/>
          <p:cNvSpPr>
            <a:spLocks noGrp="1"/>
          </p:cNvSpPr>
          <p:nvPr>
            <p:ph idx="1"/>
          </p:nvPr>
        </p:nvSpPr>
        <p:spPr>
          <a:xfrm>
            <a:off x="179294" y="1053811"/>
            <a:ext cx="8839200" cy="5791200"/>
          </a:xfrm>
        </p:spPr>
        <p:txBody>
          <a:bodyPr lIns="57150" tIns="28575" rIns="57150" bIns="28575">
            <a:normAutofit/>
          </a:bodyPr>
          <a:lstStyle/>
          <a:p>
            <a:r>
              <a:rPr lang="en-US" sz="2500" b="1" dirty="0"/>
              <a:t>When  examining sedimentary layers, one important question we would like to answer is “How fast do sedimentary layers accumulate?”</a:t>
            </a:r>
          </a:p>
          <a:p>
            <a:endParaRPr lang="en-US" sz="2600" b="1"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 y="3013365"/>
            <a:ext cx="9118383" cy="2928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4123765" y="3532909"/>
            <a:ext cx="0" cy="2286000"/>
          </a:xfrm>
          <a:prstGeom prst="straightConnector1">
            <a:avLst/>
          </a:prstGeom>
          <a:ln w="1270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68823" y="4151292"/>
            <a:ext cx="2689412" cy="488595"/>
          </a:xfrm>
          <a:prstGeom prst="rect">
            <a:avLst/>
          </a:prstGeom>
          <a:noFill/>
        </p:spPr>
        <p:txBody>
          <a:bodyPr wrap="square" lIns="57150" tIns="28575" rIns="57150" bIns="28575" rtlCol="0">
            <a:spAutoFit/>
          </a:bodyPr>
          <a:lstStyle/>
          <a:p>
            <a:r>
              <a:rPr lang="en-US" sz="2800" b="1" dirty="0" smtClean="0">
                <a:solidFill>
                  <a:srgbClr val="FFFF00"/>
                </a:solidFill>
              </a:rPr>
              <a:t>10 </a:t>
            </a:r>
            <a:r>
              <a:rPr lang="en-US" sz="2800" b="1" dirty="0">
                <a:solidFill>
                  <a:srgbClr val="FFFF00"/>
                </a:solidFill>
              </a:rPr>
              <a:t>million </a:t>
            </a:r>
            <a:r>
              <a:rPr lang="en-US" sz="2800" b="1" dirty="0" err="1">
                <a:solidFill>
                  <a:srgbClr val="FFFF00"/>
                </a:solidFill>
              </a:rPr>
              <a:t>yrs</a:t>
            </a:r>
            <a:r>
              <a:rPr lang="en-US" sz="2800" b="1" dirty="0">
                <a:solidFill>
                  <a:srgbClr val="FFFF00"/>
                </a:solidFill>
              </a:rPr>
              <a:t>?</a:t>
            </a:r>
          </a:p>
        </p:txBody>
      </p:sp>
      <p:sp>
        <p:nvSpPr>
          <p:cNvPr id="8" name="TextBox 7"/>
          <p:cNvSpPr txBox="1"/>
          <p:nvPr/>
        </p:nvSpPr>
        <p:spPr>
          <a:xfrm>
            <a:off x="4392708" y="4151292"/>
            <a:ext cx="2375647" cy="488595"/>
          </a:xfrm>
          <a:prstGeom prst="rect">
            <a:avLst/>
          </a:prstGeom>
          <a:noFill/>
        </p:spPr>
        <p:txBody>
          <a:bodyPr wrap="square" lIns="57150" tIns="28575" rIns="57150" bIns="28575" rtlCol="0">
            <a:spAutoFit/>
          </a:bodyPr>
          <a:lstStyle/>
          <a:p>
            <a:r>
              <a:rPr lang="en-US" sz="2800" b="1" dirty="0">
                <a:solidFill>
                  <a:srgbClr val="FFFF00"/>
                </a:solidFill>
              </a:rPr>
              <a:t>Few days?</a:t>
            </a:r>
          </a:p>
        </p:txBody>
      </p:sp>
    </p:spTree>
    <p:extLst>
      <p:ext uri="{BB962C8B-B14F-4D97-AF65-F5344CB8AC3E}">
        <p14:creationId xmlns:p14="http://schemas.microsoft.com/office/powerpoint/2010/main" val="4123289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0"/>
            <a:ext cx="8229600" cy="1066800"/>
          </a:xfrm>
          <a:prstGeom prst="rect">
            <a:avLst/>
          </a:prstGeom>
        </p:spPr>
        <p:txBody>
          <a:bodyPr vert="horz" lIns="91440" tIns="45720" rIns="91440" bIns="45720" rtlCol="0" anchor="ctr">
            <a:normAutofit fontScale="90000"/>
          </a:bodyPr>
          <a:lstStyle/>
          <a:p>
            <a:pPr algn="ctr">
              <a:spcBef>
                <a:spcPct val="0"/>
              </a:spcBef>
              <a:defRPr/>
            </a:pPr>
            <a:r>
              <a:rPr lang="en-US" sz="4400" dirty="0">
                <a:solidFill>
                  <a:prstClr val="black"/>
                </a:solidFill>
              </a:rPr>
              <a:t>Sediment Accumulation Rates</a:t>
            </a:r>
          </a:p>
        </p:txBody>
      </p:sp>
      <p:sp>
        <p:nvSpPr>
          <p:cNvPr id="3" name="Content Placeholder 2"/>
          <p:cNvSpPr>
            <a:spLocks noGrp="1"/>
          </p:cNvSpPr>
          <p:nvPr>
            <p:ph idx="1"/>
          </p:nvPr>
        </p:nvSpPr>
        <p:spPr>
          <a:xfrm>
            <a:off x="0" y="1053811"/>
            <a:ext cx="9018494" cy="5791200"/>
          </a:xfrm>
        </p:spPr>
        <p:txBody>
          <a:bodyPr lIns="57150" tIns="28575" rIns="57150" bIns="28575">
            <a:normAutofit/>
          </a:bodyPr>
          <a:lstStyle/>
          <a:p>
            <a:r>
              <a:rPr lang="en-US" sz="2800" b="1" dirty="0"/>
              <a:t>How can we determine the answer?</a:t>
            </a:r>
          </a:p>
          <a:p>
            <a:pPr marL="457200" lvl="1" indent="0">
              <a:buNone/>
            </a:pPr>
            <a:r>
              <a:rPr lang="en-US" sz="2500" b="1" dirty="0"/>
              <a:t>1. Measure rates in modern depositional environments.  Assume rates in past were similar. Determine a rate based on these assumptions or…</a:t>
            </a:r>
          </a:p>
          <a:p>
            <a:pPr marL="457200" lvl="1" indent="0">
              <a:buNone/>
            </a:pPr>
            <a:r>
              <a:rPr lang="en-US" sz="2500" b="1" dirty="0"/>
              <a:t>2. Refer to some external information about past time and apply that to the sedimentary layers.</a:t>
            </a:r>
          </a:p>
          <a:p>
            <a:pPr lvl="2"/>
            <a:r>
              <a:rPr lang="en-US" sz="2000" b="1" dirty="0"/>
              <a:t>Use radiometric dating  methods to get time and measure thickness of sediments and determine a rate based on these assumptions, or…</a:t>
            </a:r>
          </a:p>
          <a:p>
            <a:pPr lvl="2"/>
            <a:r>
              <a:rPr lang="en-US" sz="2000" b="1" dirty="0"/>
              <a:t>Use Biblical time framework and measure thickness of sediments and determine a rate based on these assumptions, or...</a:t>
            </a:r>
          </a:p>
          <a:p>
            <a:pPr marL="457200" lvl="1" indent="0">
              <a:buNone/>
            </a:pPr>
            <a:r>
              <a:rPr lang="en-US" sz="2500" b="1" dirty="0"/>
              <a:t>3. Use calculations based on the behavior of sedimentary particles</a:t>
            </a:r>
          </a:p>
          <a:p>
            <a:r>
              <a:rPr lang="en-US" sz="2800" b="1" dirty="0"/>
              <a:t>What kinds of answers do we get?</a:t>
            </a:r>
          </a:p>
        </p:txBody>
      </p:sp>
    </p:spTree>
    <p:extLst>
      <p:ext uri="{BB962C8B-B14F-4D97-AF65-F5344CB8AC3E}">
        <p14:creationId xmlns:p14="http://schemas.microsoft.com/office/powerpoint/2010/main" val="3586560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304800" y="-152400"/>
            <a:ext cx="8686800" cy="838200"/>
          </a:xfrm>
        </p:spPr>
        <p:txBody>
          <a:bodyPr>
            <a:normAutofit fontScale="90000"/>
          </a:bodyPr>
          <a:lstStyle/>
          <a:p>
            <a:pPr eaLnBrk="1" hangingPunct="1"/>
            <a:r>
              <a:rPr lang="en-US" sz="3600" dirty="0" smtClean="0"/>
              <a:t> </a:t>
            </a:r>
            <a:br>
              <a:rPr lang="en-US" sz="3600" dirty="0" smtClean="0"/>
            </a:br>
            <a:r>
              <a:rPr lang="en-US" sz="3600" dirty="0" smtClean="0"/>
              <a:t>Deciding about origins: </a:t>
            </a:r>
            <a:br>
              <a:rPr lang="en-US" sz="3600" dirty="0" smtClean="0"/>
            </a:br>
            <a:r>
              <a:rPr lang="en-US" sz="3600" dirty="0" smtClean="0"/>
              <a:t>challenges to the concept of evolution</a:t>
            </a:r>
          </a:p>
        </p:txBody>
      </p:sp>
      <p:sp>
        <p:nvSpPr>
          <p:cNvPr id="7171" name="Rectangle 3"/>
          <p:cNvSpPr>
            <a:spLocks noGrp="1" noChangeArrowheads="1"/>
          </p:cNvSpPr>
          <p:nvPr>
            <p:ph idx="1"/>
          </p:nvPr>
        </p:nvSpPr>
        <p:spPr>
          <a:xfrm>
            <a:off x="457200" y="1295400"/>
            <a:ext cx="8534400" cy="5334000"/>
          </a:xfrm>
        </p:spPr>
        <p:txBody>
          <a:bodyPr>
            <a:normAutofit/>
          </a:bodyPr>
          <a:lstStyle/>
          <a:p>
            <a:pPr eaLnBrk="1" hangingPunct="1"/>
            <a:r>
              <a:rPr lang="en-US" sz="3600" dirty="0" smtClean="0"/>
              <a:t>Origin of life</a:t>
            </a:r>
          </a:p>
          <a:p>
            <a:pPr eaLnBrk="1" hangingPunct="1"/>
            <a:r>
              <a:rPr lang="en-US" sz="3600" dirty="0" smtClean="0"/>
              <a:t>Fossil record</a:t>
            </a:r>
          </a:p>
          <a:p>
            <a:pPr lvl="1" eaLnBrk="1" hangingPunct="1"/>
            <a:r>
              <a:rPr lang="en-US" sz="3200" dirty="0" smtClean="0"/>
              <a:t>Sudden appearances</a:t>
            </a:r>
          </a:p>
          <a:p>
            <a:pPr lvl="1" eaLnBrk="1" hangingPunct="1"/>
            <a:r>
              <a:rPr lang="en-US" sz="3200" dirty="0" smtClean="0"/>
              <a:t>General absence of intermediate forms</a:t>
            </a:r>
          </a:p>
          <a:p>
            <a:pPr eaLnBrk="1" hangingPunct="1"/>
            <a:r>
              <a:rPr lang="en-US" sz="3600" dirty="0" smtClean="0"/>
              <a:t>Sedimentology and Catastrophism</a:t>
            </a:r>
          </a:p>
          <a:p>
            <a:pPr lvl="1"/>
            <a:r>
              <a:rPr lang="en-US" sz="3200" dirty="0" smtClean="0"/>
              <a:t>Evidence of extraordinary events.</a:t>
            </a:r>
          </a:p>
          <a:p>
            <a:pPr lvl="1"/>
            <a:r>
              <a:rPr lang="en-US" sz="3200" dirty="0" smtClean="0"/>
              <a:t>General lack of evidence for time.</a:t>
            </a:r>
          </a:p>
          <a:p>
            <a:pPr eaLnBrk="1" hangingPunct="1"/>
            <a:r>
              <a:rPr lang="en-US" sz="3600" dirty="0" smtClean="0"/>
              <a:t>Molecular biology</a:t>
            </a:r>
          </a:p>
        </p:txBody>
      </p:sp>
    </p:spTree>
    <p:extLst>
      <p:ext uri="{BB962C8B-B14F-4D97-AF65-F5344CB8AC3E}">
        <p14:creationId xmlns:p14="http://schemas.microsoft.com/office/powerpoint/2010/main" val="636206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76200"/>
            <a:ext cx="9144000" cy="1143000"/>
          </a:xfrm>
          <a:prstGeom prst="rect">
            <a:avLst/>
          </a:prstGeom>
        </p:spPr>
        <p:txBody>
          <a:bodyPr vert="horz" lIns="91440" tIns="45720" rIns="91440" bIns="45720" rtlCol="0" anchor="ctr">
            <a:noAutofit/>
          </a:bodyPr>
          <a:lstStyle/>
          <a:p>
            <a:pPr algn="ctr">
              <a:spcBef>
                <a:spcPct val="0"/>
              </a:spcBef>
              <a:defRPr/>
            </a:pPr>
            <a:r>
              <a:rPr lang="en-US" sz="2800" dirty="0">
                <a:solidFill>
                  <a:prstClr val="black"/>
                </a:solidFill>
              </a:rPr>
              <a:t>Sedimentation Rates based on actual measurements</a:t>
            </a:r>
          </a:p>
        </p:txBody>
      </p:sp>
      <p:sp>
        <p:nvSpPr>
          <p:cNvPr id="3" name="Content Placeholder 2"/>
          <p:cNvSpPr>
            <a:spLocks noGrp="1"/>
          </p:cNvSpPr>
          <p:nvPr>
            <p:ph idx="1"/>
          </p:nvPr>
        </p:nvSpPr>
        <p:spPr>
          <a:xfrm>
            <a:off x="0" y="1066800"/>
            <a:ext cx="9132794" cy="5791200"/>
          </a:xfrm>
        </p:spPr>
        <p:txBody>
          <a:bodyPr lIns="57150" tIns="28575" rIns="57150" bIns="28575">
            <a:normAutofit fontScale="55000" lnSpcReduction="20000"/>
          </a:bodyPr>
          <a:lstStyle/>
          <a:p>
            <a:r>
              <a:rPr lang="en-US" sz="5100" b="1" dirty="0"/>
              <a:t>Modern</a:t>
            </a:r>
            <a:r>
              <a:rPr lang="en-US" sz="5100" dirty="0"/>
              <a:t> rates for sediment accumulation in depositional environments are determined by actual measurements</a:t>
            </a:r>
            <a:r>
              <a:rPr lang="en-US" sz="5100" b="1" dirty="0"/>
              <a:t>.</a:t>
            </a:r>
          </a:p>
          <a:p>
            <a:r>
              <a:rPr lang="en-US" sz="5100" dirty="0"/>
              <a:t>Rates in cm/</a:t>
            </a:r>
            <a:r>
              <a:rPr lang="en-US" sz="5100" dirty="0" err="1"/>
              <a:t>yr</a:t>
            </a:r>
            <a:r>
              <a:rPr lang="en-US" sz="5100" dirty="0"/>
              <a:t> determined in a variety of environments where sediment is actively accumulating vary from less than 0.1 to more than 2, most often closer to </a:t>
            </a:r>
            <a:r>
              <a:rPr lang="en-US" sz="5100" b="1" dirty="0"/>
              <a:t>0.5-1.0 cm/yr</a:t>
            </a:r>
            <a:r>
              <a:rPr lang="en-US" sz="5100" dirty="0"/>
              <a:t>.*</a:t>
            </a:r>
          </a:p>
          <a:p>
            <a:pPr fontAlgn="base"/>
            <a:r>
              <a:rPr lang="en-US" sz="2000" dirty="0"/>
              <a:t>*Modern accumulation rates and a sediment budget for the Eel shelf: a flood-dominated depositional environment . Marine Geology 54, 227–241</a:t>
            </a:r>
            <a:endParaRPr lang="en-US" sz="4400" dirty="0"/>
          </a:p>
          <a:p>
            <a:pPr fontAlgn="base"/>
            <a:endParaRPr lang="en-US" sz="4100" dirty="0"/>
          </a:p>
          <a:p>
            <a:pPr fontAlgn="base"/>
            <a:endParaRPr lang="en-US" sz="4100" dirty="0"/>
          </a:p>
          <a:p>
            <a:pPr fontAlgn="base"/>
            <a:endParaRPr lang="en-US" sz="4100" dirty="0"/>
          </a:p>
          <a:p>
            <a:pPr fontAlgn="base"/>
            <a:endParaRPr lang="en-US" sz="4100" dirty="0"/>
          </a:p>
          <a:p>
            <a:pPr fontAlgn="base"/>
            <a:endParaRPr lang="en-US" sz="4100" dirty="0"/>
          </a:p>
          <a:p>
            <a:pPr fontAlgn="base"/>
            <a:endParaRPr lang="en-US" sz="4100" dirty="0"/>
          </a:p>
          <a:p>
            <a:pPr fontAlgn="base"/>
            <a:r>
              <a:rPr lang="en-US" dirty="0" smtClean="0"/>
              <a:t>.</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2920"/>
            <a:ext cx="9144000" cy="2234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Arrow Connector 9"/>
          <p:cNvCxnSpPr/>
          <p:nvPr/>
        </p:nvCxnSpPr>
        <p:spPr>
          <a:xfrm>
            <a:off x="3092824" y="4987636"/>
            <a:ext cx="0" cy="675409"/>
          </a:xfrm>
          <a:prstGeom prst="straightConnector1">
            <a:avLst/>
          </a:prstGeom>
          <a:ln w="1270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35748" y="5679543"/>
            <a:ext cx="852543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186405" y="6182591"/>
            <a:ext cx="4214395" cy="488595"/>
          </a:xfrm>
          <a:prstGeom prst="rect">
            <a:avLst/>
          </a:prstGeom>
          <a:noFill/>
        </p:spPr>
        <p:txBody>
          <a:bodyPr wrap="square" lIns="57150" tIns="28575" rIns="57150" bIns="28575" rtlCol="0">
            <a:spAutoFit/>
          </a:bodyPr>
          <a:lstStyle/>
          <a:p>
            <a:r>
              <a:rPr lang="en-US" sz="2800" b="1" dirty="0"/>
              <a:t>Rate in cm/</a:t>
            </a:r>
            <a:r>
              <a:rPr lang="en-US" sz="2800" b="1" dirty="0" err="1"/>
              <a:t>yr</a:t>
            </a:r>
            <a:r>
              <a:rPr lang="en-US" sz="2800" b="1" dirty="0"/>
              <a:t> (log  scale)</a:t>
            </a:r>
          </a:p>
        </p:txBody>
      </p:sp>
      <p:sp>
        <p:nvSpPr>
          <p:cNvPr id="25" name="TextBox 24"/>
          <p:cNvSpPr txBox="1"/>
          <p:nvPr/>
        </p:nvSpPr>
        <p:spPr>
          <a:xfrm>
            <a:off x="537882" y="5882956"/>
            <a:ext cx="739561"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-3</a:t>
            </a:r>
            <a:endParaRPr lang="en-US" b="1" baseline="30000" dirty="0"/>
          </a:p>
        </p:txBody>
      </p:sp>
      <p:sp>
        <p:nvSpPr>
          <p:cNvPr id="26" name="TextBox 25"/>
          <p:cNvSpPr txBox="1"/>
          <p:nvPr/>
        </p:nvSpPr>
        <p:spPr>
          <a:xfrm>
            <a:off x="1255059" y="5882956"/>
            <a:ext cx="797270" cy="334707"/>
          </a:xfrm>
          <a:prstGeom prst="rect">
            <a:avLst/>
          </a:prstGeom>
          <a:noFill/>
        </p:spPr>
        <p:txBody>
          <a:bodyPr wrap="none" lIns="57150" tIns="28575" rIns="57150" bIns="28575" rtlCol="0">
            <a:spAutoFit/>
          </a:bodyPr>
          <a:lstStyle/>
          <a:p>
            <a:r>
              <a:rPr lang="en-US" b="1" dirty="0" smtClean="0"/>
              <a:t>     10</a:t>
            </a:r>
            <a:r>
              <a:rPr lang="en-US" b="1" baseline="30000" dirty="0" smtClean="0"/>
              <a:t>-2</a:t>
            </a:r>
            <a:endParaRPr lang="en-US" b="1" baseline="30000" dirty="0"/>
          </a:p>
        </p:txBody>
      </p:sp>
      <p:sp>
        <p:nvSpPr>
          <p:cNvPr id="27" name="TextBox 26"/>
          <p:cNvSpPr txBox="1"/>
          <p:nvPr/>
        </p:nvSpPr>
        <p:spPr>
          <a:xfrm>
            <a:off x="1972236" y="5882956"/>
            <a:ext cx="667427" cy="334707"/>
          </a:xfrm>
          <a:prstGeom prst="rect">
            <a:avLst/>
          </a:prstGeom>
          <a:noFill/>
        </p:spPr>
        <p:txBody>
          <a:bodyPr wrap="none" lIns="57150" tIns="28575" rIns="57150" bIns="28575" rtlCol="0">
            <a:spAutoFit/>
          </a:bodyPr>
          <a:lstStyle/>
          <a:p>
            <a:r>
              <a:rPr lang="en-US" b="1" dirty="0" smtClean="0"/>
              <a:t>    0.1</a:t>
            </a:r>
            <a:endParaRPr lang="en-US" b="1" dirty="0"/>
          </a:p>
        </p:txBody>
      </p:sp>
      <p:sp>
        <p:nvSpPr>
          <p:cNvPr id="28" name="TextBox 27"/>
          <p:cNvSpPr txBox="1"/>
          <p:nvPr/>
        </p:nvSpPr>
        <p:spPr>
          <a:xfrm>
            <a:off x="3055827" y="5870864"/>
            <a:ext cx="655629" cy="334707"/>
          </a:xfrm>
          <a:prstGeom prst="rect">
            <a:avLst/>
          </a:prstGeom>
          <a:noFill/>
        </p:spPr>
        <p:txBody>
          <a:bodyPr wrap="none" lIns="57150" tIns="28575" rIns="57150" bIns="28575" rtlCol="0">
            <a:spAutoFit/>
          </a:bodyPr>
          <a:lstStyle/>
          <a:p>
            <a:r>
              <a:rPr lang="en-US" b="1" dirty="0"/>
              <a:t> </a:t>
            </a:r>
            <a:r>
              <a:rPr lang="en-US" b="1" dirty="0" smtClean="0"/>
              <a:t>      1</a:t>
            </a:r>
            <a:endParaRPr lang="en-US" b="1" dirty="0"/>
          </a:p>
        </p:txBody>
      </p:sp>
      <p:sp>
        <p:nvSpPr>
          <p:cNvPr id="29" name="TextBox 28"/>
          <p:cNvSpPr txBox="1"/>
          <p:nvPr/>
        </p:nvSpPr>
        <p:spPr>
          <a:xfrm>
            <a:off x="3806021" y="5882956"/>
            <a:ext cx="669029" cy="334707"/>
          </a:xfrm>
          <a:prstGeom prst="rect">
            <a:avLst/>
          </a:prstGeom>
          <a:noFill/>
        </p:spPr>
        <p:txBody>
          <a:bodyPr wrap="none" lIns="57150" tIns="28575" rIns="57150" bIns="28575" rtlCol="0">
            <a:spAutoFit/>
          </a:bodyPr>
          <a:lstStyle/>
          <a:p>
            <a:r>
              <a:rPr lang="en-US" b="1" dirty="0"/>
              <a:t> </a:t>
            </a:r>
            <a:r>
              <a:rPr lang="en-US" b="1" dirty="0" smtClean="0"/>
              <a:t>    10</a:t>
            </a:r>
            <a:endParaRPr lang="en-US" b="1" dirty="0"/>
          </a:p>
        </p:txBody>
      </p:sp>
      <p:sp>
        <p:nvSpPr>
          <p:cNvPr id="30" name="TextBox 29"/>
          <p:cNvSpPr txBox="1"/>
          <p:nvPr/>
        </p:nvSpPr>
        <p:spPr>
          <a:xfrm>
            <a:off x="4546772" y="5882956"/>
            <a:ext cx="643381"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2</a:t>
            </a:r>
            <a:endParaRPr lang="en-US" b="1" baseline="30000" dirty="0"/>
          </a:p>
        </p:txBody>
      </p:sp>
      <p:sp>
        <p:nvSpPr>
          <p:cNvPr id="31" name="TextBox 30"/>
          <p:cNvSpPr txBox="1"/>
          <p:nvPr/>
        </p:nvSpPr>
        <p:spPr>
          <a:xfrm>
            <a:off x="5273815" y="5882956"/>
            <a:ext cx="585673"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3</a:t>
            </a:r>
            <a:endParaRPr lang="en-US" b="1" dirty="0"/>
          </a:p>
        </p:txBody>
      </p:sp>
      <p:sp>
        <p:nvSpPr>
          <p:cNvPr id="32" name="TextBox 31"/>
          <p:cNvSpPr txBox="1"/>
          <p:nvPr/>
        </p:nvSpPr>
        <p:spPr>
          <a:xfrm>
            <a:off x="5990992"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4</a:t>
            </a:r>
            <a:endParaRPr lang="en-US" b="1" baseline="30000" dirty="0"/>
          </a:p>
        </p:txBody>
      </p:sp>
      <p:sp>
        <p:nvSpPr>
          <p:cNvPr id="33" name="TextBox 32"/>
          <p:cNvSpPr txBox="1"/>
          <p:nvPr/>
        </p:nvSpPr>
        <p:spPr>
          <a:xfrm>
            <a:off x="6708168"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5</a:t>
            </a:r>
            <a:endParaRPr lang="en-US" b="1" baseline="30000" dirty="0"/>
          </a:p>
        </p:txBody>
      </p:sp>
      <p:sp>
        <p:nvSpPr>
          <p:cNvPr id="34" name="TextBox 33"/>
          <p:cNvSpPr txBox="1"/>
          <p:nvPr/>
        </p:nvSpPr>
        <p:spPr>
          <a:xfrm>
            <a:off x="7425344"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6</a:t>
            </a:r>
            <a:endParaRPr lang="en-US" b="1" baseline="30000" dirty="0"/>
          </a:p>
        </p:txBody>
      </p:sp>
      <p:sp>
        <p:nvSpPr>
          <p:cNvPr id="35" name="TextBox 34"/>
          <p:cNvSpPr txBox="1"/>
          <p:nvPr/>
        </p:nvSpPr>
        <p:spPr>
          <a:xfrm>
            <a:off x="7945922" y="5858752"/>
            <a:ext cx="745845" cy="334707"/>
          </a:xfrm>
          <a:prstGeom prst="rect">
            <a:avLst/>
          </a:prstGeom>
          <a:noFill/>
        </p:spPr>
        <p:txBody>
          <a:bodyPr wrap="none" lIns="57150" tIns="28575" rIns="57150" bIns="28575" rtlCol="0">
            <a:spAutoFit/>
          </a:bodyPr>
          <a:lstStyle/>
          <a:p>
            <a:r>
              <a:rPr lang="en-US" b="1" dirty="0" smtClean="0"/>
              <a:t>     10</a:t>
            </a:r>
            <a:r>
              <a:rPr lang="en-US" b="1" baseline="30000" dirty="0" smtClean="0"/>
              <a:t>7</a:t>
            </a:r>
            <a:endParaRPr lang="en-US" b="1" baseline="30000" dirty="0"/>
          </a:p>
        </p:txBody>
      </p:sp>
      <p:sp>
        <p:nvSpPr>
          <p:cNvPr id="36" name="TextBox 35"/>
          <p:cNvSpPr txBox="1"/>
          <p:nvPr/>
        </p:nvSpPr>
        <p:spPr>
          <a:xfrm>
            <a:off x="2517945" y="5870864"/>
            <a:ext cx="655629" cy="334707"/>
          </a:xfrm>
          <a:prstGeom prst="rect">
            <a:avLst/>
          </a:prstGeom>
          <a:noFill/>
        </p:spPr>
        <p:txBody>
          <a:bodyPr wrap="none" lIns="57150" tIns="28575" rIns="57150" bIns="28575" rtlCol="0">
            <a:spAutoFit/>
          </a:bodyPr>
          <a:lstStyle/>
          <a:p>
            <a:r>
              <a:rPr lang="en-US" b="1" dirty="0"/>
              <a:t> </a:t>
            </a:r>
            <a:r>
              <a:rPr lang="en-US" b="1" dirty="0" smtClean="0"/>
              <a:t>      0</a:t>
            </a:r>
            <a:endParaRPr lang="en-US" b="1" dirty="0"/>
          </a:p>
        </p:txBody>
      </p:sp>
      <p:sp>
        <p:nvSpPr>
          <p:cNvPr id="37" name="TextBox 36"/>
          <p:cNvSpPr txBox="1"/>
          <p:nvPr/>
        </p:nvSpPr>
        <p:spPr>
          <a:xfrm>
            <a:off x="-179294" y="5902082"/>
            <a:ext cx="739561" cy="334707"/>
          </a:xfrm>
          <a:prstGeom prst="rect">
            <a:avLst/>
          </a:prstGeom>
          <a:noFill/>
        </p:spPr>
        <p:txBody>
          <a:bodyPr wrap="none" lIns="57150" tIns="28575" rIns="57150" bIns="28575" rtlCol="0">
            <a:spAutoFit/>
          </a:bodyPr>
          <a:lstStyle/>
          <a:p>
            <a:r>
              <a:rPr lang="en-US" b="1" dirty="0" smtClean="0"/>
              <a:t>    10</a:t>
            </a:r>
            <a:r>
              <a:rPr lang="en-US" b="1" baseline="30000" dirty="0" smtClean="0"/>
              <a:t>-4</a:t>
            </a:r>
            <a:endParaRPr lang="en-US" b="1" baseline="30000" dirty="0"/>
          </a:p>
        </p:txBody>
      </p:sp>
    </p:spTree>
    <p:extLst>
      <p:ext uri="{BB962C8B-B14F-4D97-AF65-F5344CB8AC3E}">
        <p14:creationId xmlns:p14="http://schemas.microsoft.com/office/powerpoint/2010/main" val="1183332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0"/>
            <a:ext cx="9144000" cy="1066800"/>
          </a:xfrm>
          <a:prstGeom prst="rect">
            <a:avLst/>
          </a:prstGeom>
        </p:spPr>
        <p:txBody>
          <a:bodyPr vert="horz" lIns="91440" tIns="45720" rIns="91440" bIns="45720" rtlCol="0" anchor="ctr">
            <a:noAutofit/>
          </a:bodyPr>
          <a:lstStyle/>
          <a:p>
            <a:pPr algn="ctr">
              <a:spcBef>
                <a:spcPct val="0"/>
              </a:spcBef>
              <a:defRPr/>
            </a:pPr>
            <a:r>
              <a:rPr lang="en-US" sz="2300" dirty="0">
                <a:solidFill>
                  <a:prstClr val="black"/>
                </a:solidFill>
              </a:rPr>
              <a:t>Sediment rates based on interpretation of radioisotope ratios</a:t>
            </a:r>
          </a:p>
        </p:txBody>
      </p:sp>
      <p:sp>
        <p:nvSpPr>
          <p:cNvPr id="3" name="Content Placeholder 2"/>
          <p:cNvSpPr>
            <a:spLocks noGrp="1"/>
          </p:cNvSpPr>
          <p:nvPr>
            <p:ph idx="1"/>
          </p:nvPr>
        </p:nvSpPr>
        <p:spPr>
          <a:xfrm>
            <a:off x="22411" y="990600"/>
            <a:ext cx="9144000" cy="5893448"/>
          </a:xfrm>
        </p:spPr>
        <p:txBody>
          <a:bodyPr lIns="57150" tIns="28575" rIns="57150" bIns="28575">
            <a:normAutofit/>
          </a:bodyPr>
          <a:lstStyle/>
          <a:p>
            <a:r>
              <a:rPr lang="en-US" sz="2500" dirty="0"/>
              <a:t>Sediment accumulation rates for past sedimentary layers are often based upon interpretations of radioisotope measurements. Such calculations give rates in meters/my. Rates (in cm/</a:t>
            </a:r>
            <a:r>
              <a:rPr lang="en-US" sz="2500" dirty="0" err="1"/>
              <a:t>yr</a:t>
            </a:r>
            <a:r>
              <a:rPr lang="en-US" sz="2500" dirty="0"/>
              <a:t>) vary from less than 0.0001 to more than 0.01, most often 0.001cm/yr.</a:t>
            </a:r>
          </a:p>
          <a:p>
            <a:endParaRPr lang="en-US" sz="2500" dirty="0"/>
          </a:p>
          <a:p>
            <a:endParaRPr lang="en-US" sz="2500" dirty="0"/>
          </a:p>
          <a:p>
            <a:endParaRPr lang="en-US" sz="2500" dirty="0"/>
          </a:p>
          <a:p>
            <a:endParaRPr lang="en-US" sz="2500" dirty="0"/>
          </a:p>
          <a:p>
            <a:endParaRPr lang="en-US" sz="2500" dirty="0"/>
          </a:p>
          <a:p>
            <a:endParaRPr lang="en-US" sz="25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47" y="2895599"/>
            <a:ext cx="9009529" cy="2767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a:off x="4930588" y="3393502"/>
            <a:ext cx="0" cy="1957816"/>
          </a:xfrm>
          <a:prstGeom prst="straightConnector1">
            <a:avLst/>
          </a:prstGeom>
          <a:ln w="1270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20235" y="3988448"/>
            <a:ext cx="2375647" cy="488595"/>
          </a:xfrm>
          <a:prstGeom prst="rect">
            <a:avLst/>
          </a:prstGeom>
          <a:noFill/>
        </p:spPr>
        <p:txBody>
          <a:bodyPr wrap="square" lIns="57150" tIns="28575" rIns="57150" bIns="28575" rtlCol="0">
            <a:spAutoFit/>
          </a:bodyPr>
          <a:lstStyle/>
          <a:p>
            <a:r>
              <a:rPr lang="en-US" sz="2800" b="1" dirty="0" smtClean="0">
                <a:solidFill>
                  <a:srgbClr val="FFFF00"/>
                </a:solidFill>
              </a:rPr>
              <a:t>10 </a:t>
            </a:r>
            <a:r>
              <a:rPr lang="en-US" sz="2800" b="1" dirty="0">
                <a:solidFill>
                  <a:srgbClr val="FFFF00"/>
                </a:solidFill>
              </a:rPr>
              <a:t>million </a:t>
            </a:r>
            <a:r>
              <a:rPr lang="en-US" sz="2800" b="1" dirty="0" err="1">
                <a:solidFill>
                  <a:srgbClr val="FFFF00"/>
                </a:solidFill>
              </a:rPr>
              <a:t>yrs</a:t>
            </a:r>
            <a:endParaRPr lang="en-US" sz="2800" b="1" dirty="0">
              <a:solidFill>
                <a:srgbClr val="FFFF00"/>
              </a:solidFill>
            </a:endParaRPr>
          </a:p>
        </p:txBody>
      </p:sp>
      <p:cxnSp>
        <p:nvCxnSpPr>
          <p:cNvPr id="13" name="Straight Arrow Connector 12"/>
          <p:cNvCxnSpPr/>
          <p:nvPr/>
        </p:nvCxnSpPr>
        <p:spPr>
          <a:xfrm>
            <a:off x="1030941" y="4883727"/>
            <a:ext cx="0" cy="675409"/>
          </a:xfrm>
          <a:prstGeom prst="straightConnector1">
            <a:avLst/>
          </a:prstGeom>
          <a:ln w="1270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4823" y="5872610"/>
            <a:ext cx="624145"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-4</a:t>
            </a:r>
            <a:endParaRPr lang="en-US" b="1" baseline="30000" dirty="0"/>
          </a:p>
        </p:txBody>
      </p:sp>
      <p:cxnSp>
        <p:nvCxnSpPr>
          <p:cNvPr id="28" name="Straight Connector 27"/>
          <p:cNvCxnSpPr/>
          <p:nvPr/>
        </p:nvCxnSpPr>
        <p:spPr>
          <a:xfrm>
            <a:off x="335748" y="5679543"/>
            <a:ext cx="852543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195369" y="6182591"/>
            <a:ext cx="4053031" cy="488595"/>
          </a:xfrm>
          <a:prstGeom prst="rect">
            <a:avLst/>
          </a:prstGeom>
          <a:noFill/>
        </p:spPr>
        <p:txBody>
          <a:bodyPr wrap="square" lIns="57150" tIns="28575" rIns="57150" bIns="28575" rtlCol="0">
            <a:spAutoFit/>
          </a:bodyPr>
          <a:lstStyle/>
          <a:p>
            <a:r>
              <a:rPr lang="en-US" sz="2800" b="1" dirty="0"/>
              <a:t>Rate in cm/</a:t>
            </a:r>
            <a:r>
              <a:rPr lang="en-US" sz="2800" b="1" dirty="0" err="1"/>
              <a:t>yr</a:t>
            </a:r>
            <a:r>
              <a:rPr lang="en-US" sz="2800" b="1" dirty="0"/>
              <a:t> (log  scale)</a:t>
            </a:r>
          </a:p>
        </p:txBody>
      </p:sp>
      <p:sp>
        <p:nvSpPr>
          <p:cNvPr id="30" name="TextBox 29"/>
          <p:cNvSpPr txBox="1"/>
          <p:nvPr/>
        </p:nvSpPr>
        <p:spPr>
          <a:xfrm>
            <a:off x="537882" y="5882956"/>
            <a:ext cx="739561"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-3</a:t>
            </a:r>
            <a:endParaRPr lang="en-US" b="1" baseline="30000" dirty="0"/>
          </a:p>
        </p:txBody>
      </p:sp>
      <p:sp>
        <p:nvSpPr>
          <p:cNvPr id="31" name="TextBox 30"/>
          <p:cNvSpPr txBox="1"/>
          <p:nvPr/>
        </p:nvSpPr>
        <p:spPr>
          <a:xfrm>
            <a:off x="1255059" y="5882956"/>
            <a:ext cx="797270" cy="334707"/>
          </a:xfrm>
          <a:prstGeom prst="rect">
            <a:avLst/>
          </a:prstGeom>
          <a:noFill/>
        </p:spPr>
        <p:txBody>
          <a:bodyPr wrap="none" lIns="57150" tIns="28575" rIns="57150" bIns="28575" rtlCol="0">
            <a:spAutoFit/>
          </a:bodyPr>
          <a:lstStyle/>
          <a:p>
            <a:r>
              <a:rPr lang="en-US" b="1" dirty="0" smtClean="0"/>
              <a:t>     10</a:t>
            </a:r>
            <a:r>
              <a:rPr lang="en-US" b="1" baseline="30000" dirty="0" smtClean="0"/>
              <a:t>-2</a:t>
            </a:r>
            <a:endParaRPr lang="en-US" b="1" baseline="30000" dirty="0"/>
          </a:p>
        </p:txBody>
      </p:sp>
      <p:sp>
        <p:nvSpPr>
          <p:cNvPr id="32" name="TextBox 31"/>
          <p:cNvSpPr txBox="1"/>
          <p:nvPr/>
        </p:nvSpPr>
        <p:spPr>
          <a:xfrm>
            <a:off x="1972236" y="5882956"/>
            <a:ext cx="667427" cy="334707"/>
          </a:xfrm>
          <a:prstGeom prst="rect">
            <a:avLst/>
          </a:prstGeom>
          <a:noFill/>
        </p:spPr>
        <p:txBody>
          <a:bodyPr wrap="none" lIns="57150" tIns="28575" rIns="57150" bIns="28575" rtlCol="0">
            <a:spAutoFit/>
          </a:bodyPr>
          <a:lstStyle/>
          <a:p>
            <a:r>
              <a:rPr lang="en-US" b="1" dirty="0" smtClean="0"/>
              <a:t>    0.1</a:t>
            </a:r>
            <a:endParaRPr lang="en-US" b="1" dirty="0"/>
          </a:p>
        </p:txBody>
      </p:sp>
      <p:sp>
        <p:nvSpPr>
          <p:cNvPr id="33" name="TextBox 32"/>
          <p:cNvSpPr txBox="1"/>
          <p:nvPr/>
        </p:nvSpPr>
        <p:spPr>
          <a:xfrm>
            <a:off x="3055827" y="5870864"/>
            <a:ext cx="655629" cy="334707"/>
          </a:xfrm>
          <a:prstGeom prst="rect">
            <a:avLst/>
          </a:prstGeom>
          <a:noFill/>
        </p:spPr>
        <p:txBody>
          <a:bodyPr wrap="none" lIns="57150" tIns="28575" rIns="57150" bIns="28575" rtlCol="0">
            <a:spAutoFit/>
          </a:bodyPr>
          <a:lstStyle/>
          <a:p>
            <a:r>
              <a:rPr lang="en-US" b="1" dirty="0"/>
              <a:t> </a:t>
            </a:r>
            <a:r>
              <a:rPr lang="en-US" b="1" dirty="0" smtClean="0"/>
              <a:t>      1</a:t>
            </a:r>
            <a:endParaRPr lang="en-US" b="1" dirty="0"/>
          </a:p>
        </p:txBody>
      </p:sp>
      <p:sp>
        <p:nvSpPr>
          <p:cNvPr id="34" name="TextBox 33"/>
          <p:cNvSpPr txBox="1"/>
          <p:nvPr/>
        </p:nvSpPr>
        <p:spPr>
          <a:xfrm>
            <a:off x="3806021" y="5882956"/>
            <a:ext cx="669029" cy="334707"/>
          </a:xfrm>
          <a:prstGeom prst="rect">
            <a:avLst/>
          </a:prstGeom>
          <a:noFill/>
        </p:spPr>
        <p:txBody>
          <a:bodyPr wrap="none" lIns="57150" tIns="28575" rIns="57150" bIns="28575" rtlCol="0">
            <a:spAutoFit/>
          </a:bodyPr>
          <a:lstStyle/>
          <a:p>
            <a:r>
              <a:rPr lang="en-US" b="1" dirty="0"/>
              <a:t> </a:t>
            </a:r>
            <a:r>
              <a:rPr lang="en-US" b="1" dirty="0" smtClean="0"/>
              <a:t>    10</a:t>
            </a:r>
            <a:endParaRPr lang="en-US" b="1" dirty="0"/>
          </a:p>
        </p:txBody>
      </p:sp>
      <p:sp>
        <p:nvSpPr>
          <p:cNvPr id="35" name="TextBox 34"/>
          <p:cNvSpPr txBox="1"/>
          <p:nvPr/>
        </p:nvSpPr>
        <p:spPr>
          <a:xfrm>
            <a:off x="4546772" y="5882956"/>
            <a:ext cx="643381"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2</a:t>
            </a:r>
            <a:endParaRPr lang="en-US" b="1" baseline="30000" dirty="0"/>
          </a:p>
        </p:txBody>
      </p:sp>
      <p:sp>
        <p:nvSpPr>
          <p:cNvPr id="36" name="TextBox 35"/>
          <p:cNvSpPr txBox="1"/>
          <p:nvPr/>
        </p:nvSpPr>
        <p:spPr>
          <a:xfrm>
            <a:off x="5273815" y="5882956"/>
            <a:ext cx="585673"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3</a:t>
            </a:r>
            <a:endParaRPr lang="en-US" b="1" dirty="0"/>
          </a:p>
        </p:txBody>
      </p:sp>
      <p:sp>
        <p:nvSpPr>
          <p:cNvPr id="37" name="TextBox 36"/>
          <p:cNvSpPr txBox="1"/>
          <p:nvPr/>
        </p:nvSpPr>
        <p:spPr>
          <a:xfrm>
            <a:off x="5990992"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4</a:t>
            </a:r>
            <a:endParaRPr lang="en-US" b="1" baseline="30000" dirty="0"/>
          </a:p>
        </p:txBody>
      </p:sp>
      <p:sp>
        <p:nvSpPr>
          <p:cNvPr id="38" name="TextBox 37"/>
          <p:cNvSpPr txBox="1"/>
          <p:nvPr/>
        </p:nvSpPr>
        <p:spPr>
          <a:xfrm>
            <a:off x="6708168"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5</a:t>
            </a:r>
            <a:endParaRPr lang="en-US" b="1" baseline="30000" dirty="0"/>
          </a:p>
        </p:txBody>
      </p:sp>
      <p:sp>
        <p:nvSpPr>
          <p:cNvPr id="39" name="TextBox 38"/>
          <p:cNvSpPr txBox="1"/>
          <p:nvPr/>
        </p:nvSpPr>
        <p:spPr>
          <a:xfrm>
            <a:off x="7425344"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6</a:t>
            </a:r>
            <a:endParaRPr lang="en-US" b="1" baseline="30000" dirty="0"/>
          </a:p>
        </p:txBody>
      </p:sp>
      <p:sp>
        <p:nvSpPr>
          <p:cNvPr id="40" name="TextBox 39"/>
          <p:cNvSpPr txBox="1"/>
          <p:nvPr/>
        </p:nvSpPr>
        <p:spPr>
          <a:xfrm>
            <a:off x="7945922" y="5858752"/>
            <a:ext cx="745845" cy="334707"/>
          </a:xfrm>
          <a:prstGeom prst="rect">
            <a:avLst/>
          </a:prstGeom>
          <a:noFill/>
        </p:spPr>
        <p:txBody>
          <a:bodyPr wrap="none" lIns="57150" tIns="28575" rIns="57150" bIns="28575" rtlCol="0">
            <a:spAutoFit/>
          </a:bodyPr>
          <a:lstStyle/>
          <a:p>
            <a:r>
              <a:rPr lang="en-US" b="1" dirty="0" smtClean="0"/>
              <a:t>     10</a:t>
            </a:r>
            <a:r>
              <a:rPr lang="en-US" b="1" baseline="30000" dirty="0" smtClean="0"/>
              <a:t>7</a:t>
            </a:r>
            <a:endParaRPr lang="en-US" b="1" baseline="30000" dirty="0"/>
          </a:p>
        </p:txBody>
      </p:sp>
      <p:sp>
        <p:nvSpPr>
          <p:cNvPr id="41" name="TextBox 40"/>
          <p:cNvSpPr txBox="1"/>
          <p:nvPr/>
        </p:nvSpPr>
        <p:spPr>
          <a:xfrm>
            <a:off x="2517945" y="5870864"/>
            <a:ext cx="655629" cy="334707"/>
          </a:xfrm>
          <a:prstGeom prst="rect">
            <a:avLst/>
          </a:prstGeom>
          <a:noFill/>
        </p:spPr>
        <p:txBody>
          <a:bodyPr wrap="none" lIns="57150" tIns="28575" rIns="57150" bIns="28575" rtlCol="0">
            <a:spAutoFit/>
          </a:bodyPr>
          <a:lstStyle/>
          <a:p>
            <a:r>
              <a:rPr lang="en-US" b="1" dirty="0"/>
              <a:t> </a:t>
            </a:r>
            <a:r>
              <a:rPr lang="en-US" b="1" dirty="0" smtClean="0"/>
              <a:t>      0</a:t>
            </a:r>
            <a:endParaRPr lang="en-US" b="1" dirty="0"/>
          </a:p>
        </p:txBody>
      </p:sp>
    </p:spTree>
    <p:extLst>
      <p:ext uri="{BB962C8B-B14F-4D97-AF65-F5344CB8AC3E}">
        <p14:creationId xmlns:p14="http://schemas.microsoft.com/office/powerpoint/2010/main" val="1470673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76200"/>
            <a:ext cx="9144000" cy="1143000"/>
          </a:xfrm>
          <a:prstGeom prst="rect">
            <a:avLst/>
          </a:prstGeom>
        </p:spPr>
        <p:txBody>
          <a:bodyPr vert="horz" lIns="91440" tIns="45720" rIns="91440" bIns="45720" rtlCol="0" anchor="ctr">
            <a:noAutofit/>
          </a:bodyPr>
          <a:lstStyle/>
          <a:p>
            <a:pPr algn="ctr">
              <a:spcBef>
                <a:spcPct val="0"/>
              </a:spcBef>
              <a:defRPr/>
            </a:pPr>
            <a:r>
              <a:rPr lang="en-US" sz="2800" dirty="0">
                <a:solidFill>
                  <a:prstClr val="black"/>
                </a:solidFill>
              </a:rPr>
              <a:t>Sedimentation Rates based upon biblical chronology</a:t>
            </a:r>
          </a:p>
        </p:txBody>
      </p:sp>
      <p:sp>
        <p:nvSpPr>
          <p:cNvPr id="3" name="Content Placeholder 2"/>
          <p:cNvSpPr>
            <a:spLocks noGrp="1"/>
          </p:cNvSpPr>
          <p:nvPr>
            <p:ph idx="1"/>
          </p:nvPr>
        </p:nvSpPr>
        <p:spPr>
          <a:xfrm>
            <a:off x="179294" y="1053811"/>
            <a:ext cx="8839200" cy="5791200"/>
          </a:xfrm>
        </p:spPr>
        <p:txBody>
          <a:bodyPr lIns="57150" tIns="28575" rIns="57150" bIns="28575">
            <a:normAutofit/>
          </a:bodyPr>
          <a:lstStyle/>
          <a:p>
            <a:pPr lvl="0">
              <a:buClr>
                <a:srgbClr val="F0A22E"/>
              </a:buClr>
            </a:pPr>
            <a:r>
              <a:rPr lang="en-US" sz="2500" dirty="0">
                <a:solidFill>
                  <a:srgbClr val="4E3B30"/>
                </a:solidFill>
              </a:rPr>
              <a:t>Sedimentary rates can take into account the Biblical narrative, (one year of extremely high rates followed by gradual reductions to present). Rates in cm/</a:t>
            </a:r>
            <a:r>
              <a:rPr lang="en-US" sz="2500" dirty="0" err="1">
                <a:solidFill>
                  <a:srgbClr val="4E3B30"/>
                </a:solidFill>
              </a:rPr>
              <a:t>yr</a:t>
            </a:r>
            <a:r>
              <a:rPr lang="en-US" sz="2500" dirty="0">
                <a:solidFill>
                  <a:srgbClr val="4E3B30"/>
                </a:solidFill>
              </a:rPr>
              <a:t> could vary from less than 100,000 to more than </a:t>
            </a:r>
            <a:r>
              <a:rPr lang="en-US" sz="2500" dirty="0" smtClean="0">
                <a:solidFill>
                  <a:srgbClr val="4E3B30"/>
                </a:solidFill>
              </a:rPr>
              <a:t>200,000, </a:t>
            </a:r>
            <a:r>
              <a:rPr lang="en-US" sz="2500" dirty="0">
                <a:solidFill>
                  <a:srgbClr val="4E3B30"/>
                </a:solidFill>
              </a:rPr>
              <a:t>perhaps averaging  ~</a:t>
            </a:r>
            <a:r>
              <a:rPr lang="en-US" sz="2500" dirty="0" smtClean="0">
                <a:solidFill>
                  <a:srgbClr val="4E3B30"/>
                </a:solidFill>
              </a:rPr>
              <a:t>150,000cm/yr</a:t>
            </a:r>
            <a:r>
              <a:rPr lang="en-US" sz="2500" dirty="0">
                <a:solidFill>
                  <a:srgbClr val="4E3B30"/>
                </a:solidFill>
              </a:rPr>
              <a:t>.</a:t>
            </a:r>
          </a:p>
          <a:p>
            <a:endParaRPr lang="en-US" sz="2000" dirty="0"/>
          </a:p>
          <a:p>
            <a:endParaRPr lang="en-US" sz="2000" dirty="0"/>
          </a:p>
          <a:p>
            <a:endParaRPr lang="en-US" sz="2500" dirty="0"/>
          </a:p>
          <a:p>
            <a:endParaRPr lang="en-US" sz="2500" dirty="0"/>
          </a:p>
          <a:p>
            <a:endParaRPr lang="en-US" sz="2500" dirty="0"/>
          </a:p>
          <a:p>
            <a:endParaRPr lang="en-US" sz="2500" dirty="0"/>
          </a:p>
          <a:p>
            <a:endParaRPr lang="en-US" sz="2500"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930" y="2961410"/>
            <a:ext cx="9123071" cy="2805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Straight Arrow Connector 10"/>
          <p:cNvCxnSpPr/>
          <p:nvPr/>
        </p:nvCxnSpPr>
        <p:spPr>
          <a:xfrm>
            <a:off x="1658471" y="3582337"/>
            <a:ext cx="0" cy="1872891"/>
          </a:xfrm>
          <a:prstGeom prst="straightConnector1">
            <a:avLst/>
          </a:prstGeom>
          <a:ln w="1270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82588" y="4398865"/>
            <a:ext cx="2375647" cy="488595"/>
          </a:xfrm>
          <a:prstGeom prst="rect">
            <a:avLst/>
          </a:prstGeom>
          <a:noFill/>
        </p:spPr>
        <p:txBody>
          <a:bodyPr wrap="square" lIns="57150" tIns="28575" rIns="57150" bIns="28575" rtlCol="0">
            <a:spAutoFit/>
          </a:bodyPr>
          <a:lstStyle/>
          <a:p>
            <a:r>
              <a:rPr lang="en-US" sz="2800" b="1" dirty="0">
                <a:solidFill>
                  <a:srgbClr val="FFFF00"/>
                </a:solidFill>
              </a:rPr>
              <a:t>Few days?</a:t>
            </a:r>
          </a:p>
        </p:txBody>
      </p:sp>
      <p:cxnSp>
        <p:nvCxnSpPr>
          <p:cNvPr id="14" name="Straight Arrow Connector 13"/>
          <p:cNvCxnSpPr/>
          <p:nvPr/>
        </p:nvCxnSpPr>
        <p:spPr>
          <a:xfrm>
            <a:off x="7086600" y="5004134"/>
            <a:ext cx="0" cy="675409"/>
          </a:xfrm>
          <a:prstGeom prst="straightConnector1">
            <a:avLst/>
          </a:prstGeom>
          <a:ln w="1270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5748" y="5679543"/>
            <a:ext cx="852543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90298" y="6182591"/>
            <a:ext cx="4134302" cy="488595"/>
          </a:xfrm>
          <a:prstGeom prst="rect">
            <a:avLst/>
          </a:prstGeom>
          <a:noFill/>
        </p:spPr>
        <p:txBody>
          <a:bodyPr wrap="square" lIns="57150" tIns="28575" rIns="57150" bIns="28575" rtlCol="0">
            <a:spAutoFit/>
          </a:bodyPr>
          <a:lstStyle/>
          <a:p>
            <a:r>
              <a:rPr lang="en-US" sz="2800" b="1" dirty="0"/>
              <a:t>Rate in cm/</a:t>
            </a:r>
            <a:r>
              <a:rPr lang="en-US" sz="2800" b="1" dirty="0" err="1"/>
              <a:t>yr</a:t>
            </a:r>
            <a:r>
              <a:rPr lang="en-US" sz="2800" b="1" dirty="0"/>
              <a:t> (log  scale)</a:t>
            </a:r>
          </a:p>
        </p:txBody>
      </p:sp>
      <p:sp>
        <p:nvSpPr>
          <p:cNvPr id="29" name="TextBox 28"/>
          <p:cNvSpPr txBox="1"/>
          <p:nvPr/>
        </p:nvSpPr>
        <p:spPr>
          <a:xfrm>
            <a:off x="537882" y="5882956"/>
            <a:ext cx="739561"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-3</a:t>
            </a:r>
            <a:endParaRPr lang="en-US" b="1" baseline="30000" dirty="0"/>
          </a:p>
        </p:txBody>
      </p:sp>
      <p:sp>
        <p:nvSpPr>
          <p:cNvPr id="30" name="TextBox 29"/>
          <p:cNvSpPr txBox="1"/>
          <p:nvPr/>
        </p:nvSpPr>
        <p:spPr>
          <a:xfrm>
            <a:off x="1255059" y="5882956"/>
            <a:ext cx="797270" cy="334707"/>
          </a:xfrm>
          <a:prstGeom prst="rect">
            <a:avLst/>
          </a:prstGeom>
          <a:noFill/>
        </p:spPr>
        <p:txBody>
          <a:bodyPr wrap="none" lIns="57150" tIns="28575" rIns="57150" bIns="28575" rtlCol="0">
            <a:spAutoFit/>
          </a:bodyPr>
          <a:lstStyle/>
          <a:p>
            <a:r>
              <a:rPr lang="en-US" b="1" dirty="0" smtClean="0"/>
              <a:t>     10</a:t>
            </a:r>
            <a:r>
              <a:rPr lang="en-US" b="1" baseline="30000" dirty="0" smtClean="0"/>
              <a:t>-2</a:t>
            </a:r>
            <a:endParaRPr lang="en-US" b="1" baseline="30000" dirty="0"/>
          </a:p>
        </p:txBody>
      </p:sp>
      <p:sp>
        <p:nvSpPr>
          <p:cNvPr id="31" name="TextBox 30"/>
          <p:cNvSpPr txBox="1"/>
          <p:nvPr/>
        </p:nvSpPr>
        <p:spPr>
          <a:xfrm>
            <a:off x="1972236" y="5882956"/>
            <a:ext cx="667427" cy="334707"/>
          </a:xfrm>
          <a:prstGeom prst="rect">
            <a:avLst/>
          </a:prstGeom>
          <a:noFill/>
        </p:spPr>
        <p:txBody>
          <a:bodyPr wrap="none" lIns="57150" tIns="28575" rIns="57150" bIns="28575" rtlCol="0">
            <a:spAutoFit/>
          </a:bodyPr>
          <a:lstStyle/>
          <a:p>
            <a:r>
              <a:rPr lang="en-US" b="1" dirty="0" smtClean="0"/>
              <a:t>    0.1</a:t>
            </a:r>
            <a:endParaRPr lang="en-US" b="1" dirty="0"/>
          </a:p>
        </p:txBody>
      </p:sp>
      <p:sp>
        <p:nvSpPr>
          <p:cNvPr id="32" name="TextBox 31"/>
          <p:cNvSpPr txBox="1"/>
          <p:nvPr/>
        </p:nvSpPr>
        <p:spPr>
          <a:xfrm>
            <a:off x="3055827" y="5870864"/>
            <a:ext cx="655629" cy="334707"/>
          </a:xfrm>
          <a:prstGeom prst="rect">
            <a:avLst/>
          </a:prstGeom>
          <a:noFill/>
        </p:spPr>
        <p:txBody>
          <a:bodyPr wrap="none" lIns="57150" tIns="28575" rIns="57150" bIns="28575" rtlCol="0">
            <a:spAutoFit/>
          </a:bodyPr>
          <a:lstStyle/>
          <a:p>
            <a:r>
              <a:rPr lang="en-US" b="1" dirty="0"/>
              <a:t> </a:t>
            </a:r>
            <a:r>
              <a:rPr lang="en-US" b="1" dirty="0" smtClean="0"/>
              <a:t>      1</a:t>
            </a:r>
            <a:endParaRPr lang="en-US" b="1" dirty="0"/>
          </a:p>
        </p:txBody>
      </p:sp>
      <p:sp>
        <p:nvSpPr>
          <p:cNvPr id="33" name="TextBox 32"/>
          <p:cNvSpPr txBox="1"/>
          <p:nvPr/>
        </p:nvSpPr>
        <p:spPr>
          <a:xfrm>
            <a:off x="3806021" y="5882956"/>
            <a:ext cx="669029" cy="334707"/>
          </a:xfrm>
          <a:prstGeom prst="rect">
            <a:avLst/>
          </a:prstGeom>
          <a:noFill/>
        </p:spPr>
        <p:txBody>
          <a:bodyPr wrap="none" lIns="57150" tIns="28575" rIns="57150" bIns="28575" rtlCol="0">
            <a:spAutoFit/>
          </a:bodyPr>
          <a:lstStyle/>
          <a:p>
            <a:r>
              <a:rPr lang="en-US" b="1" dirty="0"/>
              <a:t> </a:t>
            </a:r>
            <a:r>
              <a:rPr lang="en-US" b="1" dirty="0" smtClean="0"/>
              <a:t>    10</a:t>
            </a:r>
            <a:endParaRPr lang="en-US" b="1" dirty="0"/>
          </a:p>
        </p:txBody>
      </p:sp>
      <p:sp>
        <p:nvSpPr>
          <p:cNvPr id="34" name="TextBox 33"/>
          <p:cNvSpPr txBox="1"/>
          <p:nvPr/>
        </p:nvSpPr>
        <p:spPr>
          <a:xfrm>
            <a:off x="4546772" y="5882956"/>
            <a:ext cx="643381"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2</a:t>
            </a:r>
            <a:endParaRPr lang="en-US" b="1" baseline="30000" dirty="0"/>
          </a:p>
        </p:txBody>
      </p:sp>
      <p:sp>
        <p:nvSpPr>
          <p:cNvPr id="35" name="TextBox 34"/>
          <p:cNvSpPr txBox="1"/>
          <p:nvPr/>
        </p:nvSpPr>
        <p:spPr>
          <a:xfrm>
            <a:off x="5273815" y="5882956"/>
            <a:ext cx="585673"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3</a:t>
            </a:r>
            <a:endParaRPr lang="en-US" b="1" dirty="0"/>
          </a:p>
        </p:txBody>
      </p:sp>
      <p:sp>
        <p:nvSpPr>
          <p:cNvPr id="36" name="TextBox 35"/>
          <p:cNvSpPr txBox="1"/>
          <p:nvPr/>
        </p:nvSpPr>
        <p:spPr>
          <a:xfrm>
            <a:off x="5990992"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4</a:t>
            </a:r>
            <a:endParaRPr lang="en-US" b="1" baseline="30000" dirty="0"/>
          </a:p>
        </p:txBody>
      </p:sp>
      <p:sp>
        <p:nvSpPr>
          <p:cNvPr id="37" name="TextBox 36"/>
          <p:cNvSpPr txBox="1"/>
          <p:nvPr/>
        </p:nvSpPr>
        <p:spPr>
          <a:xfrm>
            <a:off x="6708168"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5</a:t>
            </a:r>
            <a:endParaRPr lang="en-US" b="1" baseline="30000" dirty="0"/>
          </a:p>
        </p:txBody>
      </p:sp>
      <p:sp>
        <p:nvSpPr>
          <p:cNvPr id="38" name="TextBox 37"/>
          <p:cNvSpPr txBox="1"/>
          <p:nvPr/>
        </p:nvSpPr>
        <p:spPr>
          <a:xfrm>
            <a:off x="7425344"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6</a:t>
            </a:r>
            <a:endParaRPr lang="en-US" b="1" baseline="30000" dirty="0"/>
          </a:p>
        </p:txBody>
      </p:sp>
      <p:sp>
        <p:nvSpPr>
          <p:cNvPr id="39" name="TextBox 38"/>
          <p:cNvSpPr txBox="1"/>
          <p:nvPr/>
        </p:nvSpPr>
        <p:spPr>
          <a:xfrm>
            <a:off x="7945922" y="5858752"/>
            <a:ext cx="745845" cy="334707"/>
          </a:xfrm>
          <a:prstGeom prst="rect">
            <a:avLst/>
          </a:prstGeom>
          <a:noFill/>
        </p:spPr>
        <p:txBody>
          <a:bodyPr wrap="none" lIns="57150" tIns="28575" rIns="57150" bIns="28575" rtlCol="0">
            <a:spAutoFit/>
          </a:bodyPr>
          <a:lstStyle/>
          <a:p>
            <a:r>
              <a:rPr lang="en-US" b="1" dirty="0" smtClean="0"/>
              <a:t>     10</a:t>
            </a:r>
            <a:r>
              <a:rPr lang="en-US" b="1" baseline="30000" dirty="0" smtClean="0"/>
              <a:t>7</a:t>
            </a:r>
            <a:endParaRPr lang="en-US" b="1" baseline="30000" dirty="0"/>
          </a:p>
        </p:txBody>
      </p:sp>
      <p:sp>
        <p:nvSpPr>
          <p:cNvPr id="40" name="TextBox 39"/>
          <p:cNvSpPr txBox="1"/>
          <p:nvPr/>
        </p:nvSpPr>
        <p:spPr>
          <a:xfrm>
            <a:off x="2517945" y="5870864"/>
            <a:ext cx="655629" cy="334707"/>
          </a:xfrm>
          <a:prstGeom prst="rect">
            <a:avLst/>
          </a:prstGeom>
          <a:noFill/>
        </p:spPr>
        <p:txBody>
          <a:bodyPr wrap="none" lIns="57150" tIns="28575" rIns="57150" bIns="28575" rtlCol="0">
            <a:spAutoFit/>
          </a:bodyPr>
          <a:lstStyle/>
          <a:p>
            <a:r>
              <a:rPr lang="en-US" b="1" dirty="0"/>
              <a:t> </a:t>
            </a:r>
            <a:r>
              <a:rPr lang="en-US" b="1" dirty="0" smtClean="0"/>
              <a:t>      0</a:t>
            </a:r>
            <a:endParaRPr lang="en-US" b="1" dirty="0"/>
          </a:p>
        </p:txBody>
      </p:sp>
      <p:sp>
        <p:nvSpPr>
          <p:cNvPr id="41" name="TextBox 40"/>
          <p:cNvSpPr txBox="1"/>
          <p:nvPr/>
        </p:nvSpPr>
        <p:spPr>
          <a:xfrm>
            <a:off x="-179294" y="5902082"/>
            <a:ext cx="739561" cy="334707"/>
          </a:xfrm>
          <a:prstGeom prst="rect">
            <a:avLst/>
          </a:prstGeom>
          <a:noFill/>
        </p:spPr>
        <p:txBody>
          <a:bodyPr wrap="none" lIns="57150" tIns="28575" rIns="57150" bIns="28575" rtlCol="0">
            <a:spAutoFit/>
          </a:bodyPr>
          <a:lstStyle/>
          <a:p>
            <a:r>
              <a:rPr lang="en-US" b="1" dirty="0" smtClean="0"/>
              <a:t>    10</a:t>
            </a:r>
            <a:r>
              <a:rPr lang="en-US" b="1" baseline="30000" dirty="0" smtClean="0"/>
              <a:t>-4</a:t>
            </a:r>
            <a:endParaRPr lang="en-US" b="1" baseline="30000" dirty="0"/>
          </a:p>
        </p:txBody>
      </p:sp>
    </p:spTree>
    <p:extLst>
      <p:ext uri="{BB962C8B-B14F-4D97-AF65-F5344CB8AC3E}">
        <p14:creationId xmlns:p14="http://schemas.microsoft.com/office/powerpoint/2010/main" val="4032848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0" y="-76200"/>
            <a:ext cx="9144000" cy="1143000"/>
          </a:xfrm>
          <a:prstGeom prst="rect">
            <a:avLst/>
          </a:prstGeom>
        </p:spPr>
        <p:txBody>
          <a:bodyPr vert="horz" lIns="91440" tIns="45720" rIns="91440" bIns="45720" rtlCol="0" anchor="ctr">
            <a:noAutofit/>
          </a:bodyPr>
          <a:lstStyle/>
          <a:p>
            <a:pPr algn="ctr">
              <a:spcBef>
                <a:spcPct val="0"/>
              </a:spcBef>
              <a:defRPr/>
            </a:pPr>
            <a:r>
              <a:rPr lang="en-US" sz="2800" dirty="0">
                <a:solidFill>
                  <a:prstClr val="black"/>
                </a:solidFill>
              </a:rPr>
              <a:t>Sedimentation Rates based upon sedimentary studies</a:t>
            </a:r>
          </a:p>
        </p:txBody>
      </p:sp>
      <p:sp>
        <p:nvSpPr>
          <p:cNvPr id="3" name="Content Placeholder 2"/>
          <p:cNvSpPr>
            <a:spLocks noGrp="1"/>
          </p:cNvSpPr>
          <p:nvPr>
            <p:ph idx="1"/>
          </p:nvPr>
        </p:nvSpPr>
        <p:spPr>
          <a:xfrm>
            <a:off x="163609" y="1066800"/>
            <a:ext cx="8839200" cy="5791200"/>
          </a:xfrm>
        </p:spPr>
        <p:txBody>
          <a:bodyPr lIns="57150" tIns="28575" rIns="57150" bIns="28575">
            <a:normAutofit/>
          </a:bodyPr>
          <a:lstStyle/>
          <a:p>
            <a:pPr lvl="0">
              <a:buClr>
                <a:srgbClr val="F0A22E"/>
              </a:buClr>
            </a:pPr>
            <a:r>
              <a:rPr lang="en-US" sz="3000" dirty="0">
                <a:solidFill>
                  <a:srgbClr val="4E3B30"/>
                </a:solidFill>
              </a:rPr>
              <a:t>Sedimentation based upon the behavior of sedimentary particles gives rates of accumulation that are from 2000 to 10 million times faster than the rates based on radiometric time.*</a:t>
            </a:r>
          </a:p>
          <a:p>
            <a:pPr marL="535781" lvl="1" indent="-535781">
              <a:buClr>
                <a:srgbClr val="F0A22E"/>
              </a:buClr>
              <a:buFont typeface="Arial" charset="0"/>
              <a:buChar char="•"/>
            </a:pPr>
            <a:r>
              <a:rPr lang="en-US" sz="1100" dirty="0">
                <a:solidFill>
                  <a:srgbClr val="4E3B30"/>
                </a:solidFill>
              </a:rPr>
              <a:t>*G. </a:t>
            </a:r>
            <a:r>
              <a:rPr lang="en-US" sz="1100" dirty="0" err="1">
                <a:solidFill>
                  <a:srgbClr val="4E3B30"/>
                </a:solidFill>
              </a:rPr>
              <a:t>Berthault</a:t>
            </a:r>
            <a:r>
              <a:rPr lang="en-US" sz="1100" dirty="0">
                <a:solidFill>
                  <a:srgbClr val="4E3B30"/>
                </a:solidFill>
              </a:rPr>
              <a:t>, A.V. </a:t>
            </a:r>
            <a:r>
              <a:rPr lang="en-US" sz="1100" dirty="0" err="1">
                <a:solidFill>
                  <a:srgbClr val="4E3B30"/>
                </a:solidFill>
              </a:rPr>
              <a:t>Lalomov</a:t>
            </a:r>
            <a:r>
              <a:rPr lang="en-US" sz="1100" dirty="0">
                <a:solidFill>
                  <a:srgbClr val="4E3B30"/>
                </a:solidFill>
              </a:rPr>
              <a:t>, and M.A. </a:t>
            </a:r>
            <a:r>
              <a:rPr lang="en-US" sz="1100" dirty="0" err="1">
                <a:solidFill>
                  <a:srgbClr val="4E3B30"/>
                </a:solidFill>
              </a:rPr>
              <a:t>Tugarova</a:t>
            </a:r>
            <a:r>
              <a:rPr lang="en-US" sz="1100" dirty="0">
                <a:solidFill>
                  <a:srgbClr val="4E3B30"/>
                </a:solidFill>
              </a:rPr>
              <a:t> Reconstruction of </a:t>
            </a:r>
            <a:r>
              <a:rPr lang="en-US" sz="1100" dirty="0" err="1">
                <a:solidFill>
                  <a:srgbClr val="4E3B30"/>
                </a:solidFill>
              </a:rPr>
              <a:t>Paleolithodynamic</a:t>
            </a:r>
            <a:r>
              <a:rPr lang="en-US" sz="1100" dirty="0">
                <a:solidFill>
                  <a:srgbClr val="4E3B30"/>
                </a:solidFill>
              </a:rPr>
              <a:t>  Formation Conditions of Cambrian-Ordovician Sandstones in the Northwestern Russian Platform. Lithology and Mineral Resources. 46:60-70. 2011</a:t>
            </a:r>
          </a:p>
          <a:p>
            <a:pPr lvl="0">
              <a:buClr>
                <a:srgbClr val="F0A22E"/>
              </a:buClr>
            </a:pPr>
            <a:endParaRPr lang="en-US" sz="2500" dirty="0">
              <a:solidFill>
                <a:srgbClr val="4E3B30"/>
              </a:solidFill>
            </a:endParaRPr>
          </a:p>
          <a:p>
            <a:pPr lvl="0">
              <a:buClr>
                <a:srgbClr val="F0A22E"/>
              </a:buClr>
            </a:pPr>
            <a:endParaRPr lang="en-US" sz="25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3000" dirty="0">
              <a:solidFill>
                <a:srgbClr val="4E3B30"/>
              </a:solidFill>
            </a:endParaRPr>
          </a:p>
          <a:p>
            <a:pPr lvl="0">
              <a:buClr>
                <a:srgbClr val="F0A22E"/>
              </a:buClr>
            </a:pPr>
            <a:endParaRPr lang="en-US" sz="4000" dirty="0">
              <a:solidFill>
                <a:srgbClr val="4E3B3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6" y="4344699"/>
            <a:ext cx="9143999" cy="2513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6" y="3532920"/>
            <a:ext cx="9155206" cy="2165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6678706" y="4935683"/>
            <a:ext cx="0" cy="675409"/>
          </a:xfrm>
          <a:prstGeom prst="straightConnector1">
            <a:avLst/>
          </a:prstGeom>
          <a:ln w="1270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5748" y="5679543"/>
            <a:ext cx="852543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09800" y="6182591"/>
            <a:ext cx="3880682" cy="488595"/>
          </a:xfrm>
          <a:prstGeom prst="rect">
            <a:avLst/>
          </a:prstGeom>
          <a:noFill/>
        </p:spPr>
        <p:txBody>
          <a:bodyPr wrap="square" lIns="57150" tIns="28575" rIns="57150" bIns="28575" rtlCol="0">
            <a:spAutoFit/>
          </a:bodyPr>
          <a:lstStyle/>
          <a:p>
            <a:r>
              <a:rPr lang="en-US" sz="2800" b="1" dirty="0"/>
              <a:t>Rate in cm/</a:t>
            </a:r>
            <a:r>
              <a:rPr lang="en-US" sz="2800" b="1" dirty="0" err="1"/>
              <a:t>yr</a:t>
            </a:r>
            <a:r>
              <a:rPr lang="en-US" sz="2800" b="1" dirty="0"/>
              <a:t> (log  scale)</a:t>
            </a:r>
          </a:p>
        </p:txBody>
      </p:sp>
      <p:sp>
        <p:nvSpPr>
          <p:cNvPr id="23" name="TextBox 22"/>
          <p:cNvSpPr txBox="1"/>
          <p:nvPr/>
        </p:nvSpPr>
        <p:spPr>
          <a:xfrm>
            <a:off x="537882" y="5882956"/>
            <a:ext cx="739561"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-3</a:t>
            </a:r>
            <a:endParaRPr lang="en-US" b="1" baseline="30000" dirty="0"/>
          </a:p>
        </p:txBody>
      </p:sp>
      <p:sp>
        <p:nvSpPr>
          <p:cNvPr id="24" name="TextBox 23"/>
          <p:cNvSpPr txBox="1"/>
          <p:nvPr/>
        </p:nvSpPr>
        <p:spPr>
          <a:xfrm>
            <a:off x="1255059" y="5882956"/>
            <a:ext cx="797270" cy="334707"/>
          </a:xfrm>
          <a:prstGeom prst="rect">
            <a:avLst/>
          </a:prstGeom>
          <a:noFill/>
        </p:spPr>
        <p:txBody>
          <a:bodyPr wrap="none" lIns="57150" tIns="28575" rIns="57150" bIns="28575" rtlCol="0">
            <a:spAutoFit/>
          </a:bodyPr>
          <a:lstStyle/>
          <a:p>
            <a:r>
              <a:rPr lang="en-US" b="1" dirty="0" smtClean="0"/>
              <a:t>     10</a:t>
            </a:r>
            <a:r>
              <a:rPr lang="en-US" b="1" baseline="30000" dirty="0" smtClean="0"/>
              <a:t>-2</a:t>
            </a:r>
            <a:endParaRPr lang="en-US" b="1" baseline="30000" dirty="0"/>
          </a:p>
        </p:txBody>
      </p:sp>
      <p:sp>
        <p:nvSpPr>
          <p:cNvPr id="25" name="TextBox 24"/>
          <p:cNvSpPr txBox="1"/>
          <p:nvPr/>
        </p:nvSpPr>
        <p:spPr>
          <a:xfrm>
            <a:off x="1972236" y="5882956"/>
            <a:ext cx="667427" cy="334707"/>
          </a:xfrm>
          <a:prstGeom prst="rect">
            <a:avLst/>
          </a:prstGeom>
          <a:noFill/>
        </p:spPr>
        <p:txBody>
          <a:bodyPr wrap="none" lIns="57150" tIns="28575" rIns="57150" bIns="28575" rtlCol="0">
            <a:spAutoFit/>
          </a:bodyPr>
          <a:lstStyle/>
          <a:p>
            <a:r>
              <a:rPr lang="en-US" b="1" dirty="0" smtClean="0"/>
              <a:t>    0.1</a:t>
            </a:r>
            <a:endParaRPr lang="en-US" b="1" dirty="0"/>
          </a:p>
        </p:txBody>
      </p:sp>
      <p:sp>
        <p:nvSpPr>
          <p:cNvPr id="26" name="TextBox 25"/>
          <p:cNvSpPr txBox="1"/>
          <p:nvPr/>
        </p:nvSpPr>
        <p:spPr>
          <a:xfrm>
            <a:off x="3055827" y="5870864"/>
            <a:ext cx="655629" cy="334707"/>
          </a:xfrm>
          <a:prstGeom prst="rect">
            <a:avLst/>
          </a:prstGeom>
          <a:noFill/>
        </p:spPr>
        <p:txBody>
          <a:bodyPr wrap="none" lIns="57150" tIns="28575" rIns="57150" bIns="28575" rtlCol="0">
            <a:spAutoFit/>
          </a:bodyPr>
          <a:lstStyle/>
          <a:p>
            <a:r>
              <a:rPr lang="en-US" b="1" dirty="0"/>
              <a:t> </a:t>
            </a:r>
            <a:r>
              <a:rPr lang="en-US" b="1" dirty="0" smtClean="0"/>
              <a:t>      1</a:t>
            </a:r>
            <a:endParaRPr lang="en-US" b="1" dirty="0"/>
          </a:p>
        </p:txBody>
      </p:sp>
      <p:sp>
        <p:nvSpPr>
          <p:cNvPr id="27" name="TextBox 26"/>
          <p:cNvSpPr txBox="1"/>
          <p:nvPr/>
        </p:nvSpPr>
        <p:spPr>
          <a:xfrm>
            <a:off x="3806021" y="5882956"/>
            <a:ext cx="669029" cy="334707"/>
          </a:xfrm>
          <a:prstGeom prst="rect">
            <a:avLst/>
          </a:prstGeom>
          <a:noFill/>
        </p:spPr>
        <p:txBody>
          <a:bodyPr wrap="none" lIns="57150" tIns="28575" rIns="57150" bIns="28575" rtlCol="0">
            <a:spAutoFit/>
          </a:bodyPr>
          <a:lstStyle/>
          <a:p>
            <a:r>
              <a:rPr lang="en-US" b="1" dirty="0"/>
              <a:t> </a:t>
            </a:r>
            <a:r>
              <a:rPr lang="en-US" b="1" dirty="0" smtClean="0"/>
              <a:t>    10</a:t>
            </a:r>
            <a:endParaRPr lang="en-US" b="1" dirty="0"/>
          </a:p>
        </p:txBody>
      </p:sp>
      <p:sp>
        <p:nvSpPr>
          <p:cNvPr id="28" name="TextBox 27"/>
          <p:cNvSpPr txBox="1"/>
          <p:nvPr/>
        </p:nvSpPr>
        <p:spPr>
          <a:xfrm>
            <a:off x="4546772" y="5882956"/>
            <a:ext cx="643381"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2</a:t>
            </a:r>
            <a:endParaRPr lang="en-US" b="1" baseline="30000" dirty="0"/>
          </a:p>
        </p:txBody>
      </p:sp>
      <p:sp>
        <p:nvSpPr>
          <p:cNvPr id="29" name="TextBox 28"/>
          <p:cNvSpPr txBox="1"/>
          <p:nvPr/>
        </p:nvSpPr>
        <p:spPr>
          <a:xfrm>
            <a:off x="5273815" y="5882956"/>
            <a:ext cx="585673"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3</a:t>
            </a:r>
            <a:endParaRPr lang="en-US" b="1" dirty="0"/>
          </a:p>
        </p:txBody>
      </p:sp>
      <p:sp>
        <p:nvSpPr>
          <p:cNvPr id="30" name="TextBox 29"/>
          <p:cNvSpPr txBox="1"/>
          <p:nvPr/>
        </p:nvSpPr>
        <p:spPr>
          <a:xfrm>
            <a:off x="5990992"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4</a:t>
            </a:r>
            <a:endParaRPr lang="en-US" b="1" baseline="30000" dirty="0"/>
          </a:p>
        </p:txBody>
      </p:sp>
      <p:sp>
        <p:nvSpPr>
          <p:cNvPr id="31" name="TextBox 30"/>
          <p:cNvSpPr txBox="1"/>
          <p:nvPr/>
        </p:nvSpPr>
        <p:spPr>
          <a:xfrm>
            <a:off x="6708168"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5</a:t>
            </a:r>
            <a:endParaRPr lang="en-US" b="1" baseline="30000" dirty="0"/>
          </a:p>
        </p:txBody>
      </p:sp>
      <p:sp>
        <p:nvSpPr>
          <p:cNvPr id="32" name="TextBox 31"/>
          <p:cNvSpPr txBox="1"/>
          <p:nvPr/>
        </p:nvSpPr>
        <p:spPr>
          <a:xfrm>
            <a:off x="7425344"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6</a:t>
            </a:r>
            <a:endParaRPr lang="en-US" b="1" baseline="30000" dirty="0"/>
          </a:p>
        </p:txBody>
      </p:sp>
      <p:sp>
        <p:nvSpPr>
          <p:cNvPr id="33" name="TextBox 32"/>
          <p:cNvSpPr txBox="1"/>
          <p:nvPr/>
        </p:nvSpPr>
        <p:spPr>
          <a:xfrm>
            <a:off x="7945922" y="5858752"/>
            <a:ext cx="745845" cy="334707"/>
          </a:xfrm>
          <a:prstGeom prst="rect">
            <a:avLst/>
          </a:prstGeom>
          <a:noFill/>
        </p:spPr>
        <p:txBody>
          <a:bodyPr wrap="none" lIns="57150" tIns="28575" rIns="57150" bIns="28575" rtlCol="0">
            <a:spAutoFit/>
          </a:bodyPr>
          <a:lstStyle/>
          <a:p>
            <a:r>
              <a:rPr lang="en-US" b="1" dirty="0" smtClean="0"/>
              <a:t>     10</a:t>
            </a:r>
            <a:r>
              <a:rPr lang="en-US" b="1" baseline="30000" dirty="0" smtClean="0"/>
              <a:t>7</a:t>
            </a:r>
            <a:endParaRPr lang="en-US" b="1" baseline="30000" dirty="0"/>
          </a:p>
        </p:txBody>
      </p:sp>
      <p:sp>
        <p:nvSpPr>
          <p:cNvPr id="34" name="TextBox 33"/>
          <p:cNvSpPr txBox="1"/>
          <p:nvPr/>
        </p:nvSpPr>
        <p:spPr>
          <a:xfrm>
            <a:off x="2517945" y="5870864"/>
            <a:ext cx="655629" cy="334707"/>
          </a:xfrm>
          <a:prstGeom prst="rect">
            <a:avLst/>
          </a:prstGeom>
          <a:noFill/>
        </p:spPr>
        <p:txBody>
          <a:bodyPr wrap="none" lIns="57150" tIns="28575" rIns="57150" bIns="28575" rtlCol="0">
            <a:spAutoFit/>
          </a:bodyPr>
          <a:lstStyle/>
          <a:p>
            <a:r>
              <a:rPr lang="en-US" b="1" dirty="0"/>
              <a:t> </a:t>
            </a:r>
            <a:r>
              <a:rPr lang="en-US" b="1" dirty="0" smtClean="0"/>
              <a:t>      0</a:t>
            </a:r>
            <a:endParaRPr lang="en-US" b="1" dirty="0"/>
          </a:p>
        </p:txBody>
      </p:sp>
      <p:sp>
        <p:nvSpPr>
          <p:cNvPr id="35" name="TextBox 34"/>
          <p:cNvSpPr txBox="1"/>
          <p:nvPr/>
        </p:nvSpPr>
        <p:spPr>
          <a:xfrm>
            <a:off x="-179294" y="5902082"/>
            <a:ext cx="739561" cy="334707"/>
          </a:xfrm>
          <a:prstGeom prst="rect">
            <a:avLst/>
          </a:prstGeom>
          <a:noFill/>
        </p:spPr>
        <p:txBody>
          <a:bodyPr wrap="none" lIns="57150" tIns="28575" rIns="57150" bIns="28575" rtlCol="0">
            <a:spAutoFit/>
          </a:bodyPr>
          <a:lstStyle/>
          <a:p>
            <a:r>
              <a:rPr lang="en-US" b="1" dirty="0" smtClean="0"/>
              <a:t>    10</a:t>
            </a:r>
            <a:r>
              <a:rPr lang="en-US" b="1" baseline="30000" dirty="0" smtClean="0"/>
              <a:t>-4</a:t>
            </a:r>
            <a:endParaRPr lang="en-US" b="1" baseline="30000" dirty="0"/>
          </a:p>
        </p:txBody>
      </p:sp>
    </p:spTree>
    <p:extLst>
      <p:ext uri="{BB962C8B-B14F-4D97-AF65-F5344CB8AC3E}">
        <p14:creationId xmlns:p14="http://schemas.microsoft.com/office/powerpoint/2010/main" val="594104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179294" y="103910"/>
            <a:ext cx="8507506" cy="962891"/>
          </a:xfrm>
          <a:prstGeom prst="rect">
            <a:avLst/>
          </a:prstGeom>
        </p:spPr>
        <p:txBody>
          <a:bodyPr vert="horz" lIns="91440" tIns="45720" rIns="91440" bIns="45720" rtlCol="0" anchor="ctr">
            <a:noAutofit/>
          </a:bodyPr>
          <a:lstStyle/>
          <a:p>
            <a:pPr algn="ctr">
              <a:spcBef>
                <a:spcPct val="0"/>
              </a:spcBef>
              <a:defRPr/>
            </a:pPr>
            <a:r>
              <a:rPr lang="en-US" sz="3400" dirty="0">
                <a:solidFill>
                  <a:prstClr val="black"/>
                </a:solidFill>
              </a:rPr>
              <a:t>Summary Sediment Accumulation Rates</a:t>
            </a:r>
          </a:p>
        </p:txBody>
      </p:sp>
      <p:sp>
        <p:nvSpPr>
          <p:cNvPr id="3" name="Content Placeholder 2"/>
          <p:cNvSpPr>
            <a:spLocks noGrp="1"/>
          </p:cNvSpPr>
          <p:nvPr>
            <p:ph idx="1"/>
          </p:nvPr>
        </p:nvSpPr>
        <p:spPr>
          <a:xfrm>
            <a:off x="226506" y="1065129"/>
            <a:ext cx="8839200" cy="5791200"/>
          </a:xfrm>
        </p:spPr>
        <p:txBody>
          <a:bodyPr lIns="57150" tIns="28575" rIns="57150" bIns="28575">
            <a:normAutofit fontScale="25000" lnSpcReduction="20000"/>
          </a:bodyPr>
          <a:lstStyle/>
          <a:p>
            <a:r>
              <a:rPr lang="en-US" sz="12000" dirty="0"/>
              <a:t>Modern depositional rates are ~1000 times faster than fossil rates calculated from radiometric isotope data.</a:t>
            </a:r>
          </a:p>
          <a:p>
            <a:r>
              <a:rPr lang="en-US" sz="12000" dirty="0"/>
              <a:t>Biblical time frame gives depositional rates that are 10,000 times faster than modern rates and ~10,000,000 times faster than fossil rates based on radiometric isotope data.</a:t>
            </a:r>
          </a:p>
          <a:p>
            <a:r>
              <a:rPr lang="en-US" sz="12000" dirty="0"/>
              <a:t> Experimental sedimentation studies suggest rates 2000 to 10,000,000 times faster than fossil rates calculated from radiometric dates.</a:t>
            </a:r>
          </a:p>
        </p:txBody>
      </p:sp>
      <p:cxnSp>
        <p:nvCxnSpPr>
          <p:cNvPr id="7" name="Straight Arrow Connector 6"/>
          <p:cNvCxnSpPr/>
          <p:nvPr/>
        </p:nvCxnSpPr>
        <p:spPr>
          <a:xfrm>
            <a:off x="1030941" y="4927268"/>
            <a:ext cx="0" cy="675409"/>
          </a:xfrm>
          <a:prstGeom prst="straightConnector1">
            <a:avLst/>
          </a:prstGeom>
          <a:ln w="1270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79294" y="5902082"/>
            <a:ext cx="739561" cy="334707"/>
          </a:xfrm>
          <a:prstGeom prst="rect">
            <a:avLst/>
          </a:prstGeom>
          <a:noFill/>
        </p:spPr>
        <p:txBody>
          <a:bodyPr wrap="none" lIns="57150" tIns="28575" rIns="57150" bIns="28575" rtlCol="0">
            <a:spAutoFit/>
          </a:bodyPr>
          <a:lstStyle/>
          <a:p>
            <a:r>
              <a:rPr lang="en-US" b="1" dirty="0" smtClean="0"/>
              <a:t>    10</a:t>
            </a:r>
            <a:r>
              <a:rPr lang="en-US" b="1" baseline="30000" dirty="0" smtClean="0"/>
              <a:t>-4</a:t>
            </a:r>
            <a:endParaRPr lang="en-US" b="1" baseline="30000" dirty="0"/>
          </a:p>
        </p:txBody>
      </p:sp>
      <p:cxnSp>
        <p:nvCxnSpPr>
          <p:cNvPr id="20" name="Straight Arrow Connector 19"/>
          <p:cNvCxnSpPr/>
          <p:nvPr/>
        </p:nvCxnSpPr>
        <p:spPr>
          <a:xfrm>
            <a:off x="3092824" y="4927268"/>
            <a:ext cx="0" cy="675409"/>
          </a:xfrm>
          <a:prstGeom prst="straightConnector1">
            <a:avLst/>
          </a:prstGeom>
          <a:ln w="1270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633882" y="4918853"/>
            <a:ext cx="0" cy="675409"/>
          </a:xfrm>
          <a:prstGeom prst="straightConnector1">
            <a:avLst/>
          </a:prstGeom>
          <a:ln w="1270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7010400" y="4892875"/>
            <a:ext cx="0" cy="675409"/>
          </a:xfrm>
          <a:prstGeom prst="straightConnector1">
            <a:avLst/>
          </a:prstGeom>
          <a:ln w="1270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64517" y="4889033"/>
            <a:ext cx="1375145" cy="611706"/>
          </a:xfrm>
          <a:prstGeom prst="rect">
            <a:avLst/>
          </a:prstGeom>
          <a:noFill/>
        </p:spPr>
        <p:txBody>
          <a:bodyPr wrap="square" lIns="57150" tIns="28575" rIns="57150" bIns="28575" rtlCol="0">
            <a:spAutoFit/>
          </a:bodyPr>
          <a:lstStyle/>
          <a:p>
            <a:r>
              <a:rPr lang="en-US" dirty="0" err="1" smtClean="0"/>
              <a:t>Radiometriccalculations</a:t>
            </a:r>
            <a:endParaRPr lang="en-US" dirty="0"/>
          </a:p>
        </p:txBody>
      </p:sp>
      <p:sp>
        <p:nvSpPr>
          <p:cNvPr id="23" name="TextBox 22"/>
          <p:cNvSpPr txBox="1"/>
          <p:nvPr/>
        </p:nvSpPr>
        <p:spPr>
          <a:xfrm>
            <a:off x="3576776" y="4892873"/>
            <a:ext cx="1580319" cy="611706"/>
          </a:xfrm>
          <a:prstGeom prst="rect">
            <a:avLst/>
          </a:prstGeom>
          <a:noFill/>
        </p:spPr>
        <p:txBody>
          <a:bodyPr wrap="square" lIns="57150" tIns="28575" rIns="57150" bIns="28575" rtlCol="0">
            <a:spAutoFit/>
          </a:bodyPr>
          <a:lstStyle/>
          <a:p>
            <a:r>
              <a:rPr lang="en-US" dirty="0" smtClean="0"/>
              <a:t>Modern measurements</a:t>
            </a:r>
            <a:endParaRPr lang="en-US" dirty="0"/>
          </a:p>
        </p:txBody>
      </p:sp>
      <p:sp>
        <p:nvSpPr>
          <p:cNvPr id="24" name="TextBox 23"/>
          <p:cNvSpPr txBox="1"/>
          <p:nvPr/>
        </p:nvSpPr>
        <p:spPr>
          <a:xfrm>
            <a:off x="5468471" y="4892874"/>
            <a:ext cx="1038281" cy="611706"/>
          </a:xfrm>
          <a:prstGeom prst="rect">
            <a:avLst/>
          </a:prstGeom>
          <a:noFill/>
        </p:spPr>
        <p:txBody>
          <a:bodyPr wrap="square" lIns="57150" tIns="28575" rIns="57150" bIns="28575" rtlCol="0">
            <a:spAutoFit/>
          </a:bodyPr>
          <a:lstStyle/>
          <a:p>
            <a:r>
              <a:rPr lang="en-US" dirty="0" smtClean="0"/>
              <a:t>Sediment behavior</a:t>
            </a:r>
            <a:endParaRPr lang="en-US" dirty="0"/>
          </a:p>
        </p:txBody>
      </p:sp>
      <p:sp>
        <p:nvSpPr>
          <p:cNvPr id="25" name="TextBox 24"/>
          <p:cNvSpPr txBox="1"/>
          <p:nvPr/>
        </p:nvSpPr>
        <p:spPr>
          <a:xfrm>
            <a:off x="7315200" y="4889033"/>
            <a:ext cx="1168088" cy="611706"/>
          </a:xfrm>
          <a:prstGeom prst="rect">
            <a:avLst/>
          </a:prstGeom>
          <a:noFill/>
        </p:spPr>
        <p:txBody>
          <a:bodyPr wrap="square" lIns="57150" tIns="28575" rIns="57150" bIns="28575" rtlCol="0">
            <a:spAutoFit/>
          </a:bodyPr>
          <a:lstStyle/>
          <a:p>
            <a:r>
              <a:rPr lang="en-US" dirty="0" smtClean="0"/>
              <a:t>Biblical chronology</a:t>
            </a:r>
            <a:endParaRPr lang="en-US" dirty="0"/>
          </a:p>
        </p:txBody>
      </p:sp>
      <p:cxnSp>
        <p:nvCxnSpPr>
          <p:cNvPr id="26" name="Straight Connector 25"/>
          <p:cNvCxnSpPr/>
          <p:nvPr/>
        </p:nvCxnSpPr>
        <p:spPr>
          <a:xfrm>
            <a:off x="335748" y="5679543"/>
            <a:ext cx="8525435" cy="0"/>
          </a:xfrm>
          <a:prstGeom prst="line">
            <a:avLst/>
          </a:prstGeom>
          <a:ln w="1270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286000" y="6182591"/>
            <a:ext cx="3880682" cy="488595"/>
          </a:xfrm>
          <a:prstGeom prst="rect">
            <a:avLst/>
          </a:prstGeom>
          <a:noFill/>
        </p:spPr>
        <p:txBody>
          <a:bodyPr wrap="square" lIns="57150" tIns="28575" rIns="57150" bIns="28575" rtlCol="0">
            <a:spAutoFit/>
          </a:bodyPr>
          <a:lstStyle/>
          <a:p>
            <a:r>
              <a:rPr lang="en-US" sz="2800" b="1" dirty="0"/>
              <a:t>Rate in cm/</a:t>
            </a:r>
            <a:r>
              <a:rPr lang="en-US" sz="2800" b="1" dirty="0" err="1"/>
              <a:t>yr</a:t>
            </a:r>
            <a:r>
              <a:rPr lang="en-US" sz="2800" b="1" dirty="0"/>
              <a:t> (log  scale)</a:t>
            </a:r>
          </a:p>
        </p:txBody>
      </p:sp>
      <p:sp>
        <p:nvSpPr>
          <p:cNvPr id="28" name="TextBox 27"/>
          <p:cNvSpPr txBox="1"/>
          <p:nvPr/>
        </p:nvSpPr>
        <p:spPr>
          <a:xfrm>
            <a:off x="537882" y="5882956"/>
            <a:ext cx="739561"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-3</a:t>
            </a:r>
            <a:endParaRPr lang="en-US" b="1" baseline="30000" dirty="0"/>
          </a:p>
        </p:txBody>
      </p:sp>
      <p:sp>
        <p:nvSpPr>
          <p:cNvPr id="29" name="TextBox 28"/>
          <p:cNvSpPr txBox="1"/>
          <p:nvPr/>
        </p:nvSpPr>
        <p:spPr>
          <a:xfrm>
            <a:off x="1255059" y="5882956"/>
            <a:ext cx="797270" cy="334707"/>
          </a:xfrm>
          <a:prstGeom prst="rect">
            <a:avLst/>
          </a:prstGeom>
          <a:noFill/>
        </p:spPr>
        <p:txBody>
          <a:bodyPr wrap="none" lIns="57150" tIns="28575" rIns="57150" bIns="28575" rtlCol="0">
            <a:spAutoFit/>
          </a:bodyPr>
          <a:lstStyle/>
          <a:p>
            <a:r>
              <a:rPr lang="en-US" b="1" dirty="0" smtClean="0"/>
              <a:t>     10</a:t>
            </a:r>
            <a:r>
              <a:rPr lang="en-US" b="1" baseline="30000" dirty="0" smtClean="0"/>
              <a:t>-2</a:t>
            </a:r>
            <a:endParaRPr lang="en-US" b="1" baseline="30000" dirty="0"/>
          </a:p>
        </p:txBody>
      </p:sp>
      <p:sp>
        <p:nvSpPr>
          <p:cNvPr id="30" name="TextBox 29"/>
          <p:cNvSpPr txBox="1"/>
          <p:nvPr/>
        </p:nvSpPr>
        <p:spPr>
          <a:xfrm>
            <a:off x="1972236" y="5882956"/>
            <a:ext cx="667427" cy="334707"/>
          </a:xfrm>
          <a:prstGeom prst="rect">
            <a:avLst/>
          </a:prstGeom>
          <a:noFill/>
        </p:spPr>
        <p:txBody>
          <a:bodyPr wrap="none" lIns="57150" tIns="28575" rIns="57150" bIns="28575" rtlCol="0">
            <a:spAutoFit/>
          </a:bodyPr>
          <a:lstStyle/>
          <a:p>
            <a:r>
              <a:rPr lang="en-US" b="1" dirty="0" smtClean="0"/>
              <a:t>    0.1</a:t>
            </a:r>
            <a:endParaRPr lang="en-US" b="1" dirty="0"/>
          </a:p>
        </p:txBody>
      </p:sp>
      <p:sp>
        <p:nvSpPr>
          <p:cNvPr id="31" name="TextBox 30"/>
          <p:cNvSpPr txBox="1"/>
          <p:nvPr/>
        </p:nvSpPr>
        <p:spPr>
          <a:xfrm>
            <a:off x="3055827" y="5870864"/>
            <a:ext cx="655629" cy="334707"/>
          </a:xfrm>
          <a:prstGeom prst="rect">
            <a:avLst/>
          </a:prstGeom>
          <a:noFill/>
        </p:spPr>
        <p:txBody>
          <a:bodyPr wrap="none" lIns="57150" tIns="28575" rIns="57150" bIns="28575" rtlCol="0">
            <a:spAutoFit/>
          </a:bodyPr>
          <a:lstStyle/>
          <a:p>
            <a:r>
              <a:rPr lang="en-US" b="1" dirty="0"/>
              <a:t> </a:t>
            </a:r>
            <a:r>
              <a:rPr lang="en-US" b="1" dirty="0" smtClean="0"/>
              <a:t>      1</a:t>
            </a:r>
            <a:endParaRPr lang="en-US" b="1" dirty="0"/>
          </a:p>
        </p:txBody>
      </p:sp>
      <p:sp>
        <p:nvSpPr>
          <p:cNvPr id="32" name="TextBox 31"/>
          <p:cNvSpPr txBox="1"/>
          <p:nvPr/>
        </p:nvSpPr>
        <p:spPr>
          <a:xfrm>
            <a:off x="3806021" y="5882956"/>
            <a:ext cx="669029" cy="334707"/>
          </a:xfrm>
          <a:prstGeom prst="rect">
            <a:avLst/>
          </a:prstGeom>
          <a:noFill/>
        </p:spPr>
        <p:txBody>
          <a:bodyPr wrap="none" lIns="57150" tIns="28575" rIns="57150" bIns="28575" rtlCol="0">
            <a:spAutoFit/>
          </a:bodyPr>
          <a:lstStyle/>
          <a:p>
            <a:r>
              <a:rPr lang="en-US" b="1" dirty="0"/>
              <a:t> </a:t>
            </a:r>
            <a:r>
              <a:rPr lang="en-US" b="1" dirty="0" smtClean="0"/>
              <a:t>    10</a:t>
            </a:r>
            <a:endParaRPr lang="en-US" b="1" dirty="0"/>
          </a:p>
        </p:txBody>
      </p:sp>
      <p:sp>
        <p:nvSpPr>
          <p:cNvPr id="33" name="TextBox 32"/>
          <p:cNvSpPr txBox="1"/>
          <p:nvPr/>
        </p:nvSpPr>
        <p:spPr>
          <a:xfrm>
            <a:off x="4546772" y="5882956"/>
            <a:ext cx="643381"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2</a:t>
            </a:r>
            <a:endParaRPr lang="en-US" b="1" baseline="30000" dirty="0"/>
          </a:p>
        </p:txBody>
      </p:sp>
      <p:sp>
        <p:nvSpPr>
          <p:cNvPr id="34" name="TextBox 33"/>
          <p:cNvSpPr txBox="1"/>
          <p:nvPr/>
        </p:nvSpPr>
        <p:spPr>
          <a:xfrm>
            <a:off x="5273815" y="5882956"/>
            <a:ext cx="585673" cy="334707"/>
          </a:xfrm>
          <a:prstGeom prst="rect">
            <a:avLst/>
          </a:prstGeom>
          <a:noFill/>
        </p:spPr>
        <p:txBody>
          <a:bodyPr wrap="none" lIns="57150" tIns="28575" rIns="57150" bIns="28575" rtlCol="0">
            <a:spAutoFit/>
          </a:bodyPr>
          <a:lstStyle/>
          <a:p>
            <a:r>
              <a:rPr lang="en-US" b="1" dirty="0"/>
              <a:t> </a:t>
            </a:r>
            <a:r>
              <a:rPr lang="en-US" b="1" dirty="0" smtClean="0"/>
              <a:t> 10</a:t>
            </a:r>
            <a:r>
              <a:rPr lang="en-US" b="1" baseline="30000" dirty="0" smtClean="0"/>
              <a:t>3</a:t>
            </a:r>
            <a:endParaRPr lang="en-US" b="1" dirty="0"/>
          </a:p>
        </p:txBody>
      </p:sp>
      <p:sp>
        <p:nvSpPr>
          <p:cNvPr id="35" name="TextBox 34"/>
          <p:cNvSpPr txBox="1"/>
          <p:nvPr/>
        </p:nvSpPr>
        <p:spPr>
          <a:xfrm>
            <a:off x="5990992"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4</a:t>
            </a:r>
            <a:endParaRPr lang="en-US" b="1" baseline="30000" dirty="0"/>
          </a:p>
        </p:txBody>
      </p:sp>
      <p:sp>
        <p:nvSpPr>
          <p:cNvPr id="36" name="TextBox 35"/>
          <p:cNvSpPr txBox="1"/>
          <p:nvPr/>
        </p:nvSpPr>
        <p:spPr>
          <a:xfrm>
            <a:off x="6708168"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5</a:t>
            </a:r>
            <a:endParaRPr lang="en-US" b="1" baseline="30000" dirty="0"/>
          </a:p>
        </p:txBody>
      </p:sp>
      <p:sp>
        <p:nvSpPr>
          <p:cNvPr id="37" name="TextBox 36"/>
          <p:cNvSpPr txBox="1"/>
          <p:nvPr/>
        </p:nvSpPr>
        <p:spPr>
          <a:xfrm>
            <a:off x="7425344" y="5882956"/>
            <a:ext cx="585673" cy="334707"/>
          </a:xfrm>
          <a:prstGeom prst="rect">
            <a:avLst/>
          </a:prstGeom>
          <a:noFill/>
        </p:spPr>
        <p:txBody>
          <a:bodyPr wrap="none" lIns="57150" tIns="28575" rIns="57150" bIns="28575" rtlCol="0">
            <a:spAutoFit/>
          </a:bodyPr>
          <a:lstStyle/>
          <a:p>
            <a:r>
              <a:rPr lang="en-US" b="1" dirty="0" smtClean="0"/>
              <a:t>  10</a:t>
            </a:r>
            <a:r>
              <a:rPr lang="en-US" b="1" baseline="30000" dirty="0" smtClean="0"/>
              <a:t>6</a:t>
            </a:r>
            <a:endParaRPr lang="en-US" b="1" baseline="30000" dirty="0"/>
          </a:p>
        </p:txBody>
      </p:sp>
      <p:sp>
        <p:nvSpPr>
          <p:cNvPr id="38" name="TextBox 37"/>
          <p:cNvSpPr txBox="1"/>
          <p:nvPr/>
        </p:nvSpPr>
        <p:spPr>
          <a:xfrm>
            <a:off x="7945922" y="5858752"/>
            <a:ext cx="745845" cy="334707"/>
          </a:xfrm>
          <a:prstGeom prst="rect">
            <a:avLst/>
          </a:prstGeom>
          <a:noFill/>
        </p:spPr>
        <p:txBody>
          <a:bodyPr wrap="none" lIns="57150" tIns="28575" rIns="57150" bIns="28575" rtlCol="0">
            <a:spAutoFit/>
          </a:bodyPr>
          <a:lstStyle/>
          <a:p>
            <a:r>
              <a:rPr lang="en-US" b="1" dirty="0" smtClean="0"/>
              <a:t>     10</a:t>
            </a:r>
            <a:r>
              <a:rPr lang="en-US" b="1" baseline="30000" dirty="0" smtClean="0"/>
              <a:t>7</a:t>
            </a:r>
            <a:endParaRPr lang="en-US" b="1" baseline="30000" dirty="0"/>
          </a:p>
        </p:txBody>
      </p:sp>
      <p:sp>
        <p:nvSpPr>
          <p:cNvPr id="39" name="TextBox 38"/>
          <p:cNvSpPr txBox="1"/>
          <p:nvPr/>
        </p:nvSpPr>
        <p:spPr>
          <a:xfrm>
            <a:off x="2517945" y="5870864"/>
            <a:ext cx="655629" cy="334707"/>
          </a:xfrm>
          <a:prstGeom prst="rect">
            <a:avLst/>
          </a:prstGeom>
          <a:noFill/>
        </p:spPr>
        <p:txBody>
          <a:bodyPr wrap="none" lIns="57150" tIns="28575" rIns="57150" bIns="28575" rtlCol="0">
            <a:spAutoFit/>
          </a:bodyPr>
          <a:lstStyle/>
          <a:p>
            <a:r>
              <a:rPr lang="en-US" b="1" dirty="0"/>
              <a:t> </a:t>
            </a:r>
            <a:r>
              <a:rPr lang="en-US" b="1" dirty="0" smtClean="0"/>
              <a:t>      0</a:t>
            </a:r>
            <a:endParaRPr lang="en-US" b="1" dirty="0"/>
          </a:p>
        </p:txBody>
      </p:sp>
    </p:spTree>
    <p:extLst>
      <p:ext uri="{BB962C8B-B14F-4D97-AF65-F5344CB8AC3E}">
        <p14:creationId xmlns:p14="http://schemas.microsoft.com/office/powerpoint/2010/main" val="353684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103910"/>
            <a:ext cx="8229600" cy="962891"/>
          </a:xfrm>
          <a:prstGeom prst="rect">
            <a:avLst/>
          </a:prstGeom>
        </p:spPr>
        <p:txBody>
          <a:bodyPr vert="horz" lIns="91440" tIns="45720" rIns="91440" bIns="45720" rtlCol="0" anchor="ctr">
            <a:noAutofit/>
          </a:bodyPr>
          <a:lstStyle/>
          <a:p>
            <a:pPr algn="ctr">
              <a:spcBef>
                <a:spcPct val="0"/>
              </a:spcBef>
              <a:defRPr/>
            </a:pPr>
            <a:r>
              <a:rPr lang="en-US" sz="2800" dirty="0">
                <a:solidFill>
                  <a:prstClr val="black"/>
                </a:solidFill>
              </a:rPr>
              <a:t>Conclusions: Past Sediment Accumulation Rates</a:t>
            </a:r>
          </a:p>
        </p:txBody>
      </p:sp>
      <p:sp>
        <p:nvSpPr>
          <p:cNvPr id="3" name="Content Placeholder 2"/>
          <p:cNvSpPr>
            <a:spLocks noGrp="1"/>
          </p:cNvSpPr>
          <p:nvPr>
            <p:ph idx="1"/>
          </p:nvPr>
        </p:nvSpPr>
        <p:spPr>
          <a:xfrm>
            <a:off x="179294" y="1053811"/>
            <a:ext cx="8839200" cy="5791200"/>
          </a:xfrm>
        </p:spPr>
        <p:txBody>
          <a:bodyPr lIns="57150" tIns="28575" rIns="57150" bIns="28575">
            <a:normAutofit fontScale="40000" lnSpcReduction="20000"/>
          </a:bodyPr>
          <a:lstStyle/>
          <a:p>
            <a:r>
              <a:rPr lang="en-US" sz="6300" dirty="0"/>
              <a:t>Attempts have been made to explain this discrepancy between modern and fossil rates, largely by invoking erosion and </a:t>
            </a:r>
            <a:r>
              <a:rPr lang="en-US" sz="6300" dirty="0" err="1"/>
              <a:t>redeposition</a:t>
            </a:r>
            <a:r>
              <a:rPr lang="en-US" sz="6300" dirty="0"/>
              <a:t> of sediment many times prior to burial.* This model has fatal problems.</a:t>
            </a:r>
          </a:p>
          <a:p>
            <a:r>
              <a:rPr lang="en-US" sz="6300" dirty="0"/>
              <a:t>Rapid rates of sediment accumulation are required for certain classes of </a:t>
            </a:r>
            <a:r>
              <a:rPr lang="en-US" sz="6300" b="1" dirty="0"/>
              <a:t>clastic rock </a:t>
            </a:r>
            <a:r>
              <a:rPr lang="en-US" sz="6300" dirty="0"/>
              <a:t>(rock made up of particles of other rocks, like sandstone).</a:t>
            </a:r>
          </a:p>
          <a:p>
            <a:r>
              <a:rPr lang="en-US" sz="6300" dirty="0"/>
              <a:t>The accumulation of sedimentary layers can be rapid enough to be accommodated in the Biblical time frame. They cannot be slow enough to be explained adequately in a radiometric-imposed time frame. </a:t>
            </a:r>
          </a:p>
          <a:p>
            <a:r>
              <a:rPr lang="en-US" sz="6300" dirty="0"/>
              <a:t>Therefore consideration should be given to alternative explanations of radiometric isotope ratios.</a:t>
            </a:r>
            <a:endParaRPr lang="en-US" sz="2800" dirty="0"/>
          </a:p>
          <a:p>
            <a:pPr marL="0" lvl="1" indent="0">
              <a:buNone/>
            </a:pPr>
            <a:endParaRPr lang="en-US" sz="1100" dirty="0"/>
          </a:p>
          <a:p>
            <a:pPr marL="0" lvl="1" indent="0">
              <a:buNone/>
            </a:pPr>
            <a:endParaRPr lang="en-US" sz="1100" dirty="0"/>
          </a:p>
          <a:p>
            <a:pPr marL="0" lvl="1" indent="0">
              <a:buNone/>
            </a:pPr>
            <a:endParaRPr lang="en-US" sz="1100" dirty="0"/>
          </a:p>
          <a:p>
            <a:pPr marL="0" lvl="1" indent="0">
              <a:buNone/>
            </a:pPr>
            <a:endParaRPr lang="en-US" sz="1100" dirty="0"/>
          </a:p>
          <a:p>
            <a:pPr marL="0" lvl="1" indent="0">
              <a:buNone/>
            </a:pPr>
            <a:r>
              <a:rPr lang="en-US" sz="4400" dirty="0"/>
              <a:t>*cf. Sadler, P. Sediment Accumulation Rates and the Completeness of Stratigraphic Sections The Journal of Geology, 89 , 569-584.1981</a:t>
            </a:r>
            <a:r>
              <a:rPr lang="en-US" dirty="0" smtClean="0"/>
              <a:t>.</a:t>
            </a:r>
            <a:endParaRPr lang="en-US" sz="1900" dirty="0"/>
          </a:p>
        </p:txBody>
      </p:sp>
    </p:spTree>
    <p:extLst>
      <p:ext uri="{BB962C8B-B14F-4D97-AF65-F5344CB8AC3E}">
        <p14:creationId xmlns:p14="http://schemas.microsoft.com/office/powerpoint/2010/main" val="763491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Issues in dating</a:t>
            </a:r>
            <a:endParaRPr lang="en-US" dirty="0"/>
          </a:p>
        </p:txBody>
      </p:sp>
      <p:sp>
        <p:nvSpPr>
          <p:cNvPr id="3" name="Content Placeholder 2"/>
          <p:cNvSpPr>
            <a:spLocks noGrp="1"/>
          </p:cNvSpPr>
          <p:nvPr>
            <p:ph idx="1"/>
          </p:nvPr>
        </p:nvSpPr>
        <p:spPr>
          <a:xfrm>
            <a:off x="304800" y="1295400"/>
            <a:ext cx="8686800" cy="5410200"/>
          </a:xfrm>
        </p:spPr>
        <p:txBody>
          <a:bodyPr/>
          <a:lstStyle/>
          <a:p>
            <a:r>
              <a:rPr lang="en-US" dirty="0" smtClean="0"/>
              <a:t>Sediments appear to have accumulated rapidly</a:t>
            </a:r>
          </a:p>
          <a:p>
            <a:r>
              <a:rPr lang="en-US" b="1" dirty="0" smtClean="0">
                <a:solidFill>
                  <a:schemeClr val="tx1"/>
                </a:solidFill>
              </a:rPr>
              <a:t>Sediments do not appear in equilibrium with the environment.</a:t>
            </a:r>
          </a:p>
          <a:p>
            <a:r>
              <a:rPr lang="en-US" dirty="0" smtClean="0"/>
              <a:t>There is a general lack of erosion in the geologic record</a:t>
            </a:r>
          </a:p>
          <a:p>
            <a:r>
              <a:rPr lang="en-US" dirty="0" smtClean="0"/>
              <a:t>Where radiometric dates are available, the events occurring between dated horizons rarely comport with the radiometric time.</a:t>
            </a:r>
          </a:p>
          <a:p>
            <a:r>
              <a:rPr lang="en-US" dirty="0" smtClean="0"/>
              <a:t>Surviving biomolecules are found far out of possibility for radiometric time.</a:t>
            </a:r>
          </a:p>
          <a:p>
            <a:endParaRPr lang="en-US" dirty="0"/>
          </a:p>
        </p:txBody>
      </p:sp>
    </p:spTree>
    <p:extLst>
      <p:ext uri="{BB962C8B-B14F-4D97-AF65-F5344CB8AC3E}">
        <p14:creationId xmlns:p14="http://schemas.microsoft.com/office/powerpoint/2010/main" val="1383044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5533" y="79054"/>
            <a:ext cx="5457265" cy="677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3661619" cy="238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6" y="4"/>
            <a:ext cx="3650413" cy="238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537883" y="1558640"/>
            <a:ext cx="3585882" cy="405245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05971" y="571500"/>
            <a:ext cx="3989294" cy="20781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4471" y="4766830"/>
            <a:ext cx="3264292" cy="580928"/>
          </a:xfrm>
          <a:prstGeom prst="rect">
            <a:avLst/>
          </a:prstGeom>
          <a:noFill/>
        </p:spPr>
        <p:txBody>
          <a:bodyPr wrap="none" lIns="57150" tIns="28575" rIns="57150" bIns="28575" rtlCol="0">
            <a:spAutoFit/>
          </a:bodyPr>
          <a:lstStyle/>
          <a:p>
            <a:r>
              <a:rPr lang="en-US" sz="3400" b="1" dirty="0"/>
              <a:t>Colorado Plateau</a:t>
            </a:r>
          </a:p>
        </p:txBody>
      </p:sp>
    </p:spTree>
    <p:extLst>
      <p:ext uri="{BB962C8B-B14F-4D97-AF65-F5344CB8AC3E}">
        <p14:creationId xmlns:p14="http://schemas.microsoft.com/office/powerpoint/2010/main" val="610812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lIns="57150" tIns="28575" rIns="57150" bIns="28575"/>
          <a:lstStyle/>
          <a:p>
            <a:pPr eaLnBrk="1" hangingPunct="1"/>
            <a:endParaRPr lang="en-US" smtClean="0"/>
          </a:p>
        </p:txBody>
      </p:sp>
      <p:pic>
        <p:nvPicPr>
          <p:cNvPr id="163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6" y="0"/>
            <a:ext cx="8475663" cy="6858000"/>
          </a:xfrm>
        </p:spPr>
      </p:pic>
    </p:spTree>
    <p:extLst>
      <p:ext uri="{BB962C8B-B14F-4D97-AF65-F5344CB8AC3E}">
        <p14:creationId xmlns:p14="http://schemas.microsoft.com/office/powerpoint/2010/main" val="248313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lIns="57150" tIns="28575" rIns="57150" bIns="28575"/>
          <a:lstStyle/>
          <a:p>
            <a:pPr eaLnBrk="1" hangingPunct="1"/>
            <a:endParaRPr lang="en-US" smtClean="0"/>
          </a:p>
        </p:txBody>
      </p:sp>
      <p:pic>
        <p:nvPicPr>
          <p:cNvPr id="17411" name="Content Placeholder 3" descr="Img_321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6" y="0"/>
            <a:ext cx="8475663" cy="6858000"/>
          </a:xfrm>
        </p:spPr>
      </p:pic>
    </p:spTree>
    <p:extLst>
      <p:ext uri="{BB962C8B-B14F-4D97-AF65-F5344CB8AC3E}">
        <p14:creationId xmlns:p14="http://schemas.microsoft.com/office/powerpoint/2010/main" val="1280517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3057500" y="1147465"/>
            <a:ext cx="5315068" cy="5710535"/>
          </a:xfrm>
          <a:prstGeom prst="rect">
            <a:avLst/>
          </a:prstGeom>
          <a:noFill/>
          <a:ln w="9525">
            <a:noFill/>
            <a:miter lim="800000"/>
            <a:headEnd/>
            <a:tailEnd/>
          </a:ln>
        </p:spPr>
      </p:pic>
      <p:sp>
        <p:nvSpPr>
          <p:cNvPr id="7" name="Title 1"/>
          <p:cNvSpPr txBox="1">
            <a:spLocks/>
          </p:cNvSpPr>
          <p:nvPr/>
        </p:nvSpPr>
        <p:spPr>
          <a:xfrm>
            <a:off x="457200" y="152400"/>
            <a:ext cx="4292136" cy="8382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effectLst>
                  <a:reflection blurRad="12700" stA="48000" endA="300" endPos="55000" dir="5400000" sy="-90000" algn="bl" rotWithShape="0"/>
                </a:effectLst>
                <a:uLnTx/>
                <a:uFillTx/>
                <a:latin typeface="+mj-lt"/>
                <a:ea typeface="+mj-ea"/>
                <a:cs typeface="+mj-cs"/>
              </a:rPr>
              <a:t>What we see:</a:t>
            </a:r>
            <a:endParaRPr kumimoji="0" lang="en-US" sz="3600" b="0" i="0" u="none" strike="noStrike" kern="1200" cap="all" spc="0" normalizeH="0" baseline="0" noProof="0" dirty="0">
              <a:ln>
                <a:noFill/>
              </a:ln>
              <a:effectLst>
                <a:reflection blurRad="12700" stA="48000" endA="300" endPos="55000" dir="5400000" sy="-90000" algn="bl" rotWithShape="0"/>
              </a:effectLst>
              <a:uLnTx/>
              <a:uFillTx/>
              <a:latin typeface="+mj-lt"/>
              <a:ea typeface="+mj-ea"/>
              <a:cs typeface="+mj-cs"/>
            </a:endParaRPr>
          </a:p>
        </p:txBody>
      </p:sp>
      <p:sp>
        <p:nvSpPr>
          <p:cNvPr id="8" name="TextBox 7"/>
          <p:cNvSpPr txBox="1"/>
          <p:nvPr/>
        </p:nvSpPr>
        <p:spPr>
          <a:xfrm>
            <a:off x="3352800" y="1103244"/>
            <a:ext cx="1577420" cy="523220"/>
          </a:xfrm>
          <a:prstGeom prst="rect">
            <a:avLst/>
          </a:prstGeom>
          <a:noFill/>
        </p:spPr>
        <p:txBody>
          <a:bodyPr wrap="none" rtlCol="0">
            <a:spAutoFit/>
          </a:bodyPr>
          <a:lstStyle/>
          <a:p>
            <a:r>
              <a:rPr lang="en-US" sz="2800" b="1" dirty="0" smtClean="0">
                <a:latin typeface="+mn-lt"/>
              </a:rPr>
              <a:t>Evolution</a:t>
            </a:r>
            <a:endParaRPr lang="en-US" sz="2800" b="1" dirty="0">
              <a:latin typeface="+mn-lt"/>
            </a:endParaRPr>
          </a:p>
        </p:txBody>
      </p:sp>
      <p:sp>
        <p:nvSpPr>
          <p:cNvPr id="9" name="TextBox 8"/>
          <p:cNvSpPr txBox="1"/>
          <p:nvPr/>
        </p:nvSpPr>
        <p:spPr>
          <a:xfrm>
            <a:off x="6492883" y="1125015"/>
            <a:ext cx="1460656" cy="523220"/>
          </a:xfrm>
          <a:prstGeom prst="rect">
            <a:avLst/>
          </a:prstGeom>
          <a:noFill/>
        </p:spPr>
        <p:txBody>
          <a:bodyPr wrap="none" rtlCol="0">
            <a:spAutoFit/>
          </a:bodyPr>
          <a:lstStyle/>
          <a:p>
            <a:r>
              <a:rPr lang="en-US" sz="2800" b="1" dirty="0" smtClean="0">
                <a:latin typeface="+mn-lt"/>
              </a:rPr>
              <a:t>Creation</a:t>
            </a:r>
            <a:endParaRPr lang="en-US" sz="2800" b="1" dirty="0">
              <a:latin typeface="+mn-lt"/>
            </a:endParaRPr>
          </a:p>
        </p:txBody>
      </p:sp>
    </p:spTree>
    <p:extLst>
      <p:ext uri="{BB962C8B-B14F-4D97-AF65-F5344CB8AC3E}">
        <p14:creationId xmlns:p14="http://schemas.microsoft.com/office/powerpoint/2010/main" val="2104142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lIns="57150" tIns="28575" rIns="57150" bIns="28575"/>
          <a:lstStyle/>
          <a:p>
            <a:pPr eaLnBrk="1" hangingPunct="1"/>
            <a:endParaRPr lang="en-US" smtClean="0"/>
          </a:p>
        </p:txBody>
      </p:sp>
      <p:pic>
        <p:nvPicPr>
          <p:cNvPr id="1843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2" y="0"/>
            <a:ext cx="8443913" cy="6832600"/>
          </a:xfrm>
        </p:spPr>
      </p:pic>
    </p:spTree>
    <p:extLst>
      <p:ext uri="{BB962C8B-B14F-4D97-AF65-F5344CB8AC3E}">
        <p14:creationId xmlns:p14="http://schemas.microsoft.com/office/powerpoint/2010/main" val="2069967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lIns="57150" tIns="28575" rIns="57150" bIns="28575"/>
          <a:lstStyle/>
          <a:p>
            <a:pPr eaLnBrk="1" hangingPunct="1"/>
            <a:endParaRPr lang="en-US" smtClean="0"/>
          </a:p>
        </p:txBody>
      </p:sp>
      <p:pic>
        <p:nvPicPr>
          <p:cNvPr id="1945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2" y="0"/>
            <a:ext cx="8443913" cy="6832600"/>
          </a:xfrm>
        </p:spPr>
      </p:pic>
    </p:spTree>
    <p:extLst>
      <p:ext uri="{BB962C8B-B14F-4D97-AF65-F5344CB8AC3E}">
        <p14:creationId xmlns:p14="http://schemas.microsoft.com/office/powerpoint/2010/main" val="3280520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lIns="57150" tIns="28575" rIns="57150" bIns="28575"/>
          <a:lstStyle/>
          <a:p>
            <a:pPr eaLnBrk="1" hangingPunct="1"/>
            <a:endParaRPr lang="en-US" smtClean="0"/>
          </a:p>
        </p:txBody>
      </p:sp>
      <p:pic>
        <p:nvPicPr>
          <p:cNvPr id="2048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898213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lIns="57150" tIns="28575" rIns="57150" bIns="28575"/>
          <a:lstStyle/>
          <a:p>
            <a:pPr eaLnBrk="1" hangingPunct="1"/>
            <a:endParaRPr lang="en-US" smtClean="0"/>
          </a:p>
        </p:txBody>
      </p:sp>
      <p:pic>
        <p:nvPicPr>
          <p:cNvPr id="2150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973669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lIns="57150" tIns="28575" rIns="57150" bIns="28575"/>
          <a:lstStyle/>
          <a:p>
            <a:pPr eaLnBrk="1" hangingPunct="1"/>
            <a:endParaRPr lang="en-US" smtClean="0"/>
          </a:p>
        </p:txBody>
      </p:sp>
      <p:pic>
        <p:nvPicPr>
          <p:cNvPr id="2253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07"/>
            <a:ext cx="8489950" cy="6869113"/>
          </a:xfrm>
        </p:spPr>
      </p:pic>
    </p:spTree>
    <p:extLst>
      <p:ext uri="{BB962C8B-B14F-4D97-AF65-F5344CB8AC3E}">
        <p14:creationId xmlns:p14="http://schemas.microsoft.com/office/powerpoint/2010/main" val="411537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lIns="57150" tIns="28575" rIns="57150" bIns="28575"/>
          <a:lstStyle/>
          <a:p>
            <a:pPr eaLnBrk="1" hangingPunct="1"/>
            <a:endParaRPr lang="en-US" smtClean="0"/>
          </a:p>
        </p:txBody>
      </p:sp>
      <p:pic>
        <p:nvPicPr>
          <p:cNvPr id="23555" name="Content Placeholder 3" descr="Img_321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6" y="0"/>
            <a:ext cx="8399463" cy="6796088"/>
          </a:xfrm>
        </p:spPr>
      </p:pic>
    </p:spTree>
    <p:extLst>
      <p:ext uri="{BB962C8B-B14F-4D97-AF65-F5344CB8AC3E}">
        <p14:creationId xmlns:p14="http://schemas.microsoft.com/office/powerpoint/2010/main" val="1633894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lIns="57150" tIns="28575" rIns="57150" bIns="28575"/>
          <a:lstStyle/>
          <a:p>
            <a:pPr eaLnBrk="1" hangingPunct="1"/>
            <a:endParaRPr lang="en-US" smtClean="0"/>
          </a:p>
        </p:txBody>
      </p:sp>
      <p:pic>
        <p:nvPicPr>
          <p:cNvPr id="2457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760230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lIns="57150" tIns="28575" rIns="57150" bIns="28575"/>
          <a:lstStyle/>
          <a:p>
            <a:pPr eaLnBrk="1" hangingPunct="1"/>
            <a:endParaRPr lang="en-US" smtClean="0"/>
          </a:p>
        </p:txBody>
      </p:sp>
      <p:pic>
        <p:nvPicPr>
          <p:cNvPr id="2560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13820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lIns="57150" tIns="28575" rIns="57150" bIns="28575"/>
          <a:lstStyle/>
          <a:p>
            <a:pPr eaLnBrk="1" hangingPunct="1"/>
            <a:endParaRPr lang="en-US" smtClean="0"/>
          </a:p>
        </p:txBody>
      </p:sp>
      <p:pic>
        <p:nvPicPr>
          <p:cNvPr id="2662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282816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lIns="57150" tIns="28575" rIns="57150" bIns="28575"/>
          <a:lstStyle/>
          <a:p>
            <a:pPr eaLnBrk="1" hangingPunct="1"/>
            <a:endParaRPr lang="en-US" smtClean="0"/>
          </a:p>
        </p:txBody>
      </p:sp>
      <p:pic>
        <p:nvPicPr>
          <p:cNvPr id="2765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07"/>
            <a:ext cx="8489950" cy="6869113"/>
          </a:xfrm>
        </p:spPr>
      </p:pic>
    </p:spTree>
    <p:extLst>
      <p:ext uri="{BB962C8B-B14F-4D97-AF65-F5344CB8AC3E}">
        <p14:creationId xmlns:p14="http://schemas.microsoft.com/office/powerpoint/2010/main" val="3063739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2986576" y="1143000"/>
            <a:ext cx="5319224" cy="5715000"/>
          </a:xfrm>
          <a:prstGeom prst="rect">
            <a:avLst/>
          </a:prstGeom>
          <a:noFill/>
          <a:ln w="9525">
            <a:noFill/>
            <a:miter lim="800000"/>
            <a:headEnd/>
            <a:tailEnd/>
          </a:ln>
        </p:spPr>
      </p:pic>
      <p:sp>
        <p:nvSpPr>
          <p:cNvPr id="8" name="TextBox 7"/>
          <p:cNvSpPr txBox="1"/>
          <p:nvPr/>
        </p:nvSpPr>
        <p:spPr>
          <a:xfrm>
            <a:off x="3352800" y="1103244"/>
            <a:ext cx="1577420" cy="523220"/>
          </a:xfrm>
          <a:prstGeom prst="rect">
            <a:avLst/>
          </a:prstGeom>
          <a:noFill/>
        </p:spPr>
        <p:txBody>
          <a:bodyPr wrap="none" rtlCol="0">
            <a:spAutoFit/>
          </a:bodyPr>
          <a:lstStyle/>
          <a:p>
            <a:r>
              <a:rPr lang="en-US" sz="2800" b="1" dirty="0" smtClean="0">
                <a:latin typeface="+mn-lt"/>
              </a:rPr>
              <a:t>Evolution</a:t>
            </a:r>
            <a:endParaRPr lang="en-US" sz="2800" b="1" dirty="0">
              <a:latin typeface="+mn-lt"/>
            </a:endParaRPr>
          </a:p>
        </p:txBody>
      </p:sp>
      <p:sp>
        <p:nvSpPr>
          <p:cNvPr id="9" name="TextBox 8"/>
          <p:cNvSpPr txBox="1"/>
          <p:nvPr/>
        </p:nvSpPr>
        <p:spPr>
          <a:xfrm>
            <a:off x="6492883" y="1125015"/>
            <a:ext cx="1460656" cy="523220"/>
          </a:xfrm>
          <a:prstGeom prst="rect">
            <a:avLst/>
          </a:prstGeom>
          <a:noFill/>
        </p:spPr>
        <p:txBody>
          <a:bodyPr wrap="none" rtlCol="0">
            <a:spAutoFit/>
          </a:bodyPr>
          <a:lstStyle/>
          <a:p>
            <a:r>
              <a:rPr lang="en-US" sz="2800" b="1" dirty="0" smtClean="0">
                <a:latin typeface="+mn-lt"/>
              </a:rPr>
              <a:t>Creation</a:t>
            </a:r>
            <a:endParaRPr lang="en-US" sz="2800" b="1" dirty="0">
              <a:latin typeface="+mn-lt"/>
            </a:endParaRPr>
          </a:p>
        </p:txBody>
      </p:sp>
      <p:sp>
        <p:nvSpPr>
          <p:cNvPr id="7" name="Title 1"/>
          <p:cNvSpPr>
            <a:spLocks noGrp="1"/>
          </p:cNvSpPr>
          <p:nvPr>
            <p:ph type="title"/>
          </p:nvPr>
        </p:nvSpPr>
        <p:spPr>
          <a:xfrm>
            <a:off x="304800" y="76200"/>
            <a:ext cx="8229600" cy="838200"/>
          </a:xfrm>
        </p:spPr>
        <p:txBody>
          <a:bodyPr>
            <a:normAutofit/>
          </a:bodyPr>
          <a:lstStyle/>
          <a:p>
            <a:r>
              <a:rPr lang="en-US" dirty="0" smtClean="0"/>
              <a:t>What we would like to  see: (?)</a:t>
            </a:r>
            <a:endParaRPr lang="en-US" dirty="0"/>
          </a:p>
        </p:txBody>
      </p:sp>
    </p:spTree>
    <p:extLst>
      <p:ext uri="{BB962C8B-B14F-4D97-AF65-F5344CB8AC3E}">
        <p14:creationId xmlns:p14="http://schemas.microsoft.com/office/powerpoint/2010/main" val="327328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lIns="57150" tIns="28575" rIns="57150" bIns="28575"/>
          <a:lstStyle/>
          <a:p>
            <a:pPr eaLnBrk="1" hangingPunct="1"/>
            <a:endParaRPr lang="en-US" smtClean="0"/>
          </a:p>
        </p:txBody>
      </p:sp>
      <p:pic>
        <p:nvPicPr>
          <p:cNvPr id="2867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3283556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lIns="57150" tIns="28575" rIns="57150" bIns="28575"/>
          <a:lstStyle/>
          <a:p>
            <a:pPr eaLnBrk="1" hangingPunct="1"/>
            <a:endParaRPr lang="en-US" smtClean="0"/>
          </a:p>
        </p:txBody>
      </p:sp>
      <p:pic>
        <p:nvPicPr>
          <p:cNvPr id="2969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32764920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lIns="57150" tIns="28575" rIns="57150" bIns="28575"/>
          <a:lstStyle/>
          <a:p>
            <a:pPr eaLnBrk="1" hangingPunct="1"/>
            <a:endParaRPr lang="en-US" smtClean="0"/>
          </a:p>
        </p:txBody>
      </p:sp>
      <p:pic>
        <p:nvPicPr>
          <p:cNvPr id="307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3599567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lIns="57150" tIns="28575" rIns="57150" bIns="28575"/>
          <a:lstStyle/>
          <a:p>
            <a:pPr eaLnBrk="1" hangingPunct="1"/>
            <a:endParaRPr lang="en-US" smtClean="0"/>
          </a:p>
        </p:txBody>
      </p:sp>
      <p:pic>
        <p:nvPicPr>
          <p:cNvPr id="3174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8" y="0"/>
            <a:ext cx="8475662" cy="6858000"/>
          </a:xfrm>
        </p:spPr>
      </p:pic>
    </p:spTree>
    <p:extLst>
      <p:ext uri="{BB962C8B-B14F-4D97-AF65-F5344CB8AC3E}">
        <p14:creationId xmlns:p14="http://schemas.microsoft.com/office/powerpoint/2010/main" val="3037580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lIns="57150" tIns="28575" rIns="57150" bIns="28575"/>
          <a:lstStyle/>
          <a:p>
            <a:pPr eaLnBrk="1" hangingPunct="1"/>
            <a:endParaRPr lang="en-US" smtClean="0"/>
          </a:p>
        </p:txBody>
      </p:sp>
      <p:pic>
        <p:nvPicPr>
          <p:cNvPr id="3277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1113"/>
            <a:ext cx="8534400" cy="6905626"/>
          </a:xfrm>
        </p:spPr>
      </p:pic>
    </p:spTree>
    <p:extLst>
      <p:ext uri="{BB962C8B-B14F-4D97-AF65-F5344CB8AC3E}">
        <p14:creationId xmlns:p14="http://schemas.microsoft.com/office/powerpoint/2010/main" val="1060478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lIns="57150" tIns="28575" rIns="57150" bIns="28575"/>
          <a:lstStyle/>
          <a:p>
            <a:pPr eaLnBrk="1" hangingPunct="1"/>
            <a:endParaRPr lang="en-US" smtClean="0"/>
          </a:p>
        </p:txBody>
      </p:sp>
      <p:pic>
        <p:nvPicPr>
          <p:cNvPr id="3379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07"/>
            <a:ext cx="8489950" cy="6869113"/>
          </a:xfrm>
        </p:spPr>
      </p:pic>
    </p:spTree>
    <p:extLst>
      <p:ext uri="{BB962C8B-B14F-4D97-AF65-F5344CB8AC3E}">
        <p14:creationId xmlns:p14="http://schemas.microsoft.com/office/powerpoint/2010/main" val="2191042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lIns="57150" tIns="28575" rIns="57150" bIns="28575"/>
          <a:lstStyle/>
          <a:p>
            <a:pPr eaLnBrk="1" hangingPunct="1"/>
            <a:endParaRPr lang="en-US" smtClean="0"/>
          </a:p>
        </p:txBody>
      </p:sp>
      <p:pic>
        <p:nvPicPr>
          <p:cNvPr id="3481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9250" y="-11107"/>
            <a:ext cx="8489950" cy="6869113"/>
          </a:xfrm>
        </p:spPr>
      </p:pic>
    </p:spTree>
    <p:extLst>
      <p:ext uri="{BB962C8B-B14F-4D97-AF65-F5344CB8AC3E}">
        <p14:creationId xmlns:p14="http://schemas.microsoft.com/office/powerpoint/2010/main" val="4594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lIns="57150" tIns="28575" rIns="57150" bIns="28575"/>
          <a:lstStyle/>
          <a:p>
            <a:r>
              <a:rPr lang="en-US" dirty="0" smtClean="0"/>
              <a:t>What do we see?</a:t>
            </a:r>
            <a:endParaRPr lang="en-US" dirty="0"/>
          </a:p>
        </p:txBody>
      </p:sp>
      <p:sp>
        <p:nvSpPr>
          <p:cNvPr id="3" name="Content Placeholder 2"/>
          <p:cNvSpPr>
            <a:spLocks noGrp="1"/>
          </p:cNvSpPr>
          <p:nvPr>
            <p:ph idx="1"/>
          </p:nvPr>
        </p:nvSpPr>
        <p:spPr/>
        <p:txBody>
          <a:bodyPr lIns="57150" tIns="28575" rIns="57150" bIns="28575"/>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246910"/>
            <a:ext cx="9168103" cy="561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4955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57150" tIns="28575" rIns="57150" bIns="28575"/>
          <a:lstStyle/>
          <a:p>
            <a:endParaRPr lang="en-US"/>
          </a:p>
        </p:txBody>
      </p:sp>
      <p:sp>
        <p:nvSpPr>
          <p:cNvPr id="3" name="Content Placeholder 2"/>
          <p:cNvSpPr>
            <a:spLocks noGrp="1"/>
          </p:cNvSpPr>
          <p:nvPr>
            <p:ph idx="1"/>
          </p:nvPr>
        </p:nvSpPr>
        <p:spPr/>
        <p:txBody>
          <a:bodyPr lIns="57150" tIns="28575" rIns="57150" bIns="28575"/>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708" y="0"/>
            <a:ext cx="788894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310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18" y="103909"/>
            <a:ext cx="8686800" cy="838200"/>
          </a:xfrm>
        </p:spPr>
        <p:txBody>
          <a:bodyPr lIns="57150" tIns="28575" rIns="57150" bIns="28575"/>
          <a:lstStyle/>
          <a:p>
            <a:r>
              <a:rPr lang="en-US" dirty="0" smtClean="0"/>
              <a:t>What would time do?</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78941" y="1102503"/>
            <a:ext cx="4975412" cy="5761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04803" y="1143000"/>
            <a:ext cx="3639671" cy="5562600"/>
          </a:xfrm>
          <a:prstGeom prst="rect">
            <a:avLst/>
          </a:prstGeom>
        </p:spPr>
        <p:txBody>
          <a:bodyPr vert="horz" lIns="91440" tIns="45720" rIns="91440" bIns="45720">
            <a:normAutofit/>
          </a:bodyPr>
          <a:lstStyle>
            <a:lvl1pPr marL="548640" indent="-548640" algn="l" rtl="0" eaLnBrk="1" latinLnBrk="0" hangingPunct="1">
              <a:spcBef>
                <a:spcPct val="20000"/>
              </a:spcBef>
              <a:buClr>
                <a:schemeClr val="accent1"/>
              </a:buClr>
              <a:buSzPct val="70000"/>
              <a:buFont typeface="Wingdings 2"/>
              <a:buChar char=""/>
              <a:defRPr kumimoji="0" sz="5100" kern="1200">
                <a:solidFill>
                  <a:schemeClr val="tx2"/>
                </a:solidFill>
                <a:latin typeface="+mn-lt"/>
                <a:ea typeface="+mn-ea"/>
                <a:cs typeface="+mn-cs"/>
              </a:defRPr>
            </a:lvl1pPr>
            <a:lvl2pPr marL="1188720" indent="-457200" algn="l" rtl="0" eaLnBrk="1" latinLnBrk="0" hangingPunct="1">
              <a:spcBef>
                <a:spcPct val="20000"/>
              </a:spcBef>
              <a:buClr>
                <a:schemeClr val="accent1"/>
              </a:buClr>
              <a:buSzPct val="70000"/>
              <a:buFont typeface="Wingdings 2"/>
              <a:buChar char=""/>
              <a:defRPr kumimoji="0" sz="4500" kern="1200">
                <a:solidFill>
                  <a:schemeClr val="tx2"/>
                </a:solidFill>
                <a:latin typeface="+mn-lt"/>
                <a:ea typeface="+mn-ea"/>
                <a:cs typeface="+mn-cs"/>
              </a:defRPr>
            </a:lvl2pPr>
            <a:lvl3pPr marL="1828800" indent="-365760" algn="l" rtl="0" eaLnBrk="1" latinLnBrk="0" hangingPunct="1">
              <a:spcBef>
                <a:spcPct val="20000"/>
              </a:spcBef>
              <a:buClr>
                <a:schemeClr val="accent1"/>
              </a:buClr>
              <a:buSzPct val="70000"/>
              <a:buFont typeface="Wingdings 2"/>
              <a:buChar char=""/>
              <a:defRPr kumimoji="0" sz="3800" kern="1200">
                <a:solidFill>
                  <a:schemeClr val="tx2"/>
                </a:solidFill>
                <a:latin typeface="+mn-lt"/>
                <a:ea typeface="+mn-ea"/>
                <a:cs typeface="+mn-cs"/>
              </a:defRPr>
            </a:lvl3pPr>
            <a:lvl4pPr marL="2560320" indent="-36576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4pPr>
            <a:lvl5pPr marL="3291840" indent="-365760" algn="l" rtl="0" eaLnBrk="1" latinLnBrk="0" hangingPunct="1">
              <a:spcBef>
                <a:spcPct val="20000"/>
              </a:spcBef>
              <a:buClr>
                <a:schemeClr val="accent1"/>
              </a:buClr>
              <a:buSzPct val="60000"/>
              <a:buFont typeface="Wingdings 2"/>
              <a:buChar char=""/>
              <a:defRPr kumimoji="0" sz="2900" kern="1200">
                <a:solidFill>
                  <a:schemeClr val="tx2"/>
                </a:solidFill>
                <a:latin typeface="+mn-lt"/>
                <a:ea typeface="+mn-ea"/>
                <a:cs typeface="+mn-cs"/>
              </a:defRPr>
            </a:lvl5pPr>
            <a:lvl6pPr marL="4023360" indent="-365760" algn="l" rtl="0" eaLnBrk="1" latinLnBrk="0" hangingPunct="1">
              <a:spcBef>
                <a:spcPct val="20000"/>
              </a:spcBef>
              <a:buClr>
                <a:schemeClr val="accent1"/>
              </a:buClr>
              <a:buSzPct val="60000"/>
              <a:buFont typeface="Wingdings 2"/>
              <a:buChar char=""/>
              <a:defRPr kumimoji="0" sz="2900" kern="1200">
                <a:solidFill>
                  <a:schemeClr val="tx2"/>
                </a:solidFill>
                <a:latin typeface="+mn-lt"/>
                <a:ea typeface="+mn-ea"/>
                <a:cs typeface="+mn-cs"/>
              </a:defRPr>
            </a:lvl6pPr>
            <a:lvl7pPr marL="4754880" indent="-365760" algn="l" rtl="0" eaLnBrk="1" latinLnBrk="0" hangingPunct="1">
              <a:spcBef>
                <a:spcPct val="20000"/>
              </a:spcBef>
              <a:buClr>
                <a:schemeClr val="accent1"/>
              </a:buClr>
              <a:buSzPct val="60000"/>
              <a:buFont typeface="Wingdings 2"/>
              <a:buChar char=""/>
              <a:defRPr kumimoji="0" sz="2600" kern="1200">
                <a:solidFill>
                  <a:schemeClr val="tx2"/>
                </a:solidFill>
                <a:latin typeface="+mn-lt"/>
                <a:ea typeface="+mn-ea"/>
                <a:cs typeface="+mn-cs"/>
              </a:defRPr>
            </a:lvl7pPr>
            <a:lvl8pPr marL="5486400" indent="-365760" algn="l" rtl="0" eaLnBrk="1" latinLnBrk="0" hangingPunct="1">
              <a:spcBef>
                <a:spcPct val="20000"/>
              </a:spcBef>
              <a:buClr>
                <a:schemeClr val="accent1"/>
              </a:buClr>
              <a:buSzPct val="60000"/>
              <a:buFont typeface="Wingdings 2"/>
              <a:buChar char=""/>
              <a:defRPr kumimoji="0" sz="2600" kern="1200" baseline="0">
                <a:solidFill>
                  <a:schemeClr val="tx2"/>
                </a:solidFill>
                <a:latin typeface="+mn-lt"/>
                <a:ea typeface="+mn-ea"/>
                <a:cs typeface="+mn-cs"/>
              </a:defRPr>
            </a:lvl8pPr>
            <a:lvl9pPr marL="6217920" indent="-365760" algn="l" rtl="0" eaLnBrk="1" latinLnBrk="0" hangingPunct="1">
              <a:spcBef>
                <a:spcPct val="20000"/>
              </a:spcBef>
              <a:buClr>
                <a:schemeClr val="accent1"/>
              </a:buClr>
              <a:buSzPct val="60000"/>
              <a:buFont typeface="Wingdings 2"/>
              <a:buChar char=""/>
              <a:defRPr kumimoji="0" sz="2200" kern="1200" baseline="0">
                <a:solidFill>
                  <a:schemeClr val="tx2"/>
                </a:solidFill>
                <a:latin typeface="+mn-lt"/>
                <a:ea typeface="+mn-ea"/>
                <a:cs typeface="+mn-cs"/>
              </a:defRPr>
            </a:lvl9pPr>
          </a:lstStyle>
          <a:p>
            <a:pPr marL="342900" lvl="1" indent="-342900" defTabSz="571500">
              <a:buFont typeface="Wingdings 2"/>
              <a:buChar char=""/>
            </a:pPr>
            <a:r>
              <a:rPr lang="en-US" sz="3200" dirty="0"/>
              <a:t>Homogenized sediments</a:t>
            </a:r>
          </a:p>
          <a:p>
            <a:pPr marL="342900" lvl="1" indent="-342900" defTabSz="571500">
              <a:buFont typeface="Wingdings 2"/>
              <a:buChar char=""/>
            </a:pPr>
            <a:r>
              <a:rPr lang="en-US" sz="3200" dirty="0"/>
              <a:t>All internal structure is gone.</a:t>
            </a:r>
          </a:p>
          <a:p>
            <a:pPr marL="342900" lvl="1" indent="-342900" defTabSz="571500">
              <a:buFont typeface="Wingdings 2"/>
              <a:buChar char=""/>
            </a:pPr>
            <a:r>
              <a:rPr lang="en-US" sz="3200" dirty="0"/>
              <a:t>Only most recent episode of burrowing is preserved.</a:t>
            </a:r>
            <a:endParaRPr lang="en-US" dirty="0" smtClean="0"/>
          </a:p>
          <a:p>
            <a:pPr defTabSz="571500"/>
            <a:endParaRPr lang="en-US" dirty="0"/>
          </a:p>
        </p:txBody>
      </p:sp>
    </p:spTree>
    <p:extLst>
      <p:ext uri="{BB962C8B-B14F-4D97-AF65-F5344CB8AC3E}">
        <p14:creationId xmlns:p14="http://schemas.microsoft.com/office/powerpoint/2010/main" val="733074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txBody>
          <a:bodyPr/>
          <a:lstStyle/>
          <a:p>
            <a:r>
              <a:rPr lang="en-US" dirty="0" smtClean="0"/>
              <a:t>…or this:</a:t>
            </a:r>
            <a:endParaRPr lang="en-US" dirty="0"/>
          </a:p>
        </p:txBody>
      </p:sp>
      <p:pic>
        <p:nvPicPr>
          <p:cNvPr id="69634" name="Picture 2"/>
          <p:cNvPicPr>
            <a:picLocks noChangeAspect="1" noChangeArrowheads="1"/>
          </p:cNvPicPr>
          <p:nvPr/>
        </p:nvPicPr>
        <p:blipFill>
          <a:blip r:embed="rId2" cstate="print"/>
          <a:srcRect/>
          <a:stretch>
            <a:fillRect/>
          </a:stretch>
        </p:blipFill>
        <p:spPr bwMode="auto">
          <a:xfrm>
            <a:off x="2986576" y="1143000"/>
            <a:ext cx="5319224" cy="5715000"/>
          </a:xfrm>
          <a:prstGeom prst="rect">
            <a:avLst/>
          </a:prstGeom>
          <a:noFill/>
          <a:ln w="9525">
            <a:noFill/>
            <a:miter lim="800000"/>
            <a:headEnd/>
            <a:tailEnd/>
          </a:ln>
        </p:spPr>
      </p:pic>
      <p:sp>
        <p:nvSpPr>
          <p:cNvPr id="8" name="TextBox 7"/>
          <p:cNvSpPr txBox="1"/>
          <p:nvPr/>
        </p:nvSpPr>
        <p:spPr>
          <a:xfrm>
            <a:off x="3352800" y="1103244"/>
            <a:ext cx="1577420" cy="523220"/>
          </a:xfrm>
          <a:prstGeom prst="rect">
            <a:avLst/>
          </a:prstGeom>
          <a:noFill/>
        </p:spPr>
        <p:txBody>
          <a:bodyPr wrap="none" rtlCol="0">
            <a:spAutoFit/>
          </a:bodyPr>
          <a:lstStyle/>
          <a:p>
            <a:r>
              <a:rPr lang="en-US" sz="2800" b="1" dirty="0" smtClean="0">
                <a:latin typeface="+mn-lt"/>
              </a:rPr>
              <a:t>Evolution</a:t>
            </a:r>
            <a:endParaRPr lang="en-US" sz="2800" b="1" dirty="0">
              <a:latin typeface="+mn-lt"/>
            </a:endParaRPr>
          </a:p>
        </p:txBody>
      </p:sp>
      <p:sp>
        <p:nvSpPr>
          <p:cNvPr id="9" name="TextBox 8"/>
          <p:cNvSpPr txBox="1"/>
          <p:nvPr/>
        </p:nvSpPr>
        <p:spPr>
          <a:xfrm>
            <a:off x="6492883" y="1125015"/>
            <a:ext cx="1460656" cy="523220"/>
          </a:xfrm>
          <a:prstGeom prst="rect">
            <a:avLst/>
          </a:prstGeom>
          <a:noFill/>
        </p:spPr>
        <p:txBody>
          <a:bodyPr wrap="none" rtlCol="0">
            <a:spAutoFit/>
          </a:bodyPr>
          <a:lstStyle/>
          <a:p>
            <a:r>
              <a:rPr lang="en-US" sz="2800" b="1" dirty="0" smtClean="0">
                <a:latin typeface="+mn-lt"/>
              </a:rPr>
              <a:t>Creation</a:t>
            </a:r>
            <a:endParaRPr lang="en-US" sz="2800" b="1" dirty="0">
              <a:latin typeface="+mn-l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6576" y="1142999"/>
            <a:ext cx="5319224" cy="5722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352800" y="1153180"/>
            <a:ext cx="1577420" cy="523220"/>
          </a:xfrm>
          <a:prstGeom prst="rect">
            <a:avLst/>
          </a:prstGeom>
          <a:noFill/>
        </p:spPr>
        <p:txBody>
          <a:bodyPr wrap="none" rtlCol="0">
            <a:spAutoFit/>
          </a:bodyPr>
          <a:lstStyle/>
          <a:p>
            <a:r>
              <a:rPr lang="en-US" sz="2800" b="1" dirty="0" smtClean="0">
                <a:latin typeface="+mn-lt"/>
              </a:rPr>
              <a:t>Evolution</a:t>
            </a:r>
            <a:endParaRPr lang="en-US" sz="2800" b="1" dirty="0">
              <a:latin typeface="+mn-lt"/>
            </a:endParaRPr>
          </a:p>
        </p:txBody>
      </p:sp>
      <p:sp>
        <p:nvSpPr>
          <p:cNvPr id="10" name="TextBox 9"/>
          <p:cNvSpPr txBox="1"/>
          <p:nvPr/>
        </p:nvSpPr>
        <p:spPr>
          <a:xfrm>
            <a:off x="6629400" y="1143000"/>
            <a:ext cx="1460656" cy="523220"/>
          </a:xfrm>
          <a:prstGeom prst="rect">
            <a:avLst/>
          </a:prstGeom>
          <a:noFill/>
        </p:spPr>
        <p:txBody>
          <a:bodyPr wrap="none" rtlCol="0">
            <a:spAutoFit/>
          </a:bodyPr>
          <a:lstStyle/>
          <a:p>
            <a:r>
              <a:rPr lang="en-US" sz="2800" b="1" dirty="0" smtClean="0">
                <a:latin typeface="+mn-lt"/>
              </a:rPr>
              <a:t>Creation</a:t>
            </a:r>
            <a:endParaRPr lang="en-US" sz="2800" b="1" dirty="0">
              <a:latin typeface="+mn-lt"/>
            </a:endParaRPr>
          </a:p>
        </p:txBody>
      </p:sp>
    </p:spTree>
    <p:extLst>
      <p:ext uri="{BB962C8B-B14F-4D97-AF65-F5344CB8AC3E}">
        <p14:creationId xmlns:p14="http://schemas.microsoft.com/office/powerpoint/2010/main" val="3267914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5562600"/>
          </a:xfrm>
        </p:spPr>
        <p:txBody>
          <a:bodyPr lIns="57150" tIns="28575" rIns="57150" bIns="28575">
            <a:normAutofit fontScale="85000" lnSpcReduction="20000"/>
          </a:bodyPr>
          <a:lstStyle/>
          <a:p>
            <a:pPr marL="342900" lvl="1" indent="-342900">
              <a:buFont typeface="Wingdings 2"/>
              <a:buChar char=""/>
            </a:pPr>
            <a:r>
              <a:rPr lang="en-US" sz="3200" dirty="0"/>
              <a:t>Typical rates given for sediment accumulation in rock layers based upon radiometric dates are  10 cm/1,000 years</a:t>
            </a:r>
          </a:p>
          <a:p>
            <a:r>
              <a:rPr lang="en-US" b="1" dirty="0" smtClean="0"/>
              <a:t>How </a:t>
            </a:r>
            <a:r>
              <a:rPr lang="en-US" b="1" dirty="0"/>
              <a:t>fast do marine invertebrates burrow? </a:t>
            </a:r>
            <a:endParaRPr lang="en-US" b="1" dirty="0" smtClean="0"/>
          </a:p>
          <a:p>
            <a:r>
              <a:rPr lang="en-US" dirty="0" smtClean="0"/>
              <a:t>Modern </a:t>
            </a:r>
            <a:r>
              <a:rPr lang="en-US" dirty="0"/>
              <a:t>observed rates for </a:t>
            </a:r>
            <a:r>
              <a:rPr lang="en-US" b="1" dirty="0"/>
              <a:t>homogenization</a:t>
            </a:r>
            <a:r>
              <a:rPr lang="en-US" dirty="0"/>
              <a:t> </a:t>
            </a:r>
            <a:r>
              <a:rPr lang="en-US" dirty="0" smtClean="0"/>
              <a:t>of 10 </a:t>
            </a:r>
            <a:r>
              <a:rPr lang="en-US" smtClean="0"/>
              <a:t>cm depth are </a:t>
            </a:r>
            <a:r>
              <a:rPr lang="en-US" dirty="0"/>
              <a:t>1 year or less in marine </a:t>
            </a:r>
            <a:r>
              <a:rPr lang="en-US" dirty="0" smtClean="0"/>
              <a:t>setting.</a:t>
            </a:r>
          </a:p>
          <a:p>
            <a:pPr marL="342900" lvl="1" indent="-342900">
              <a:buFont typeface="Wingdings 2"/>
              <a:buChar char=""/>
            </a:pPr>
            <a:r>
              <a:rPr lang="en-US" sz="3200" dirty="0"/>
              <a:t>Experimental rates indicate </a:t>
            </a:r>
            <a:r>
              <a:rPr lang="en-US" sz="3200" b="1" dirty="0"/>
              <a:t>complete homogenization</a:t>
            </a:r>
            <a:r>
              <a:rPr lang="en-US" sz="3200" dirty="0"/>
              <a:t> of sediments to a depth of 10 cm (about  4 inches) can be achieved in less than an hour under some conditions (10,000 deposit feeders per square meter).* </a:t>
            </a:r>
          </a:p>
          <a:p>
            <a:pPr marL="342900" lvl="1" indent="-342900">
              <a:buFont typeface="Wingdings 2"/>
              <a:buChar char=""/>
            </a:pPr>
            <a:r>
              <a:rPr lang="en-US" sz="3200" dirty="0"/>
              <a:t>Unrealistic numbers? “…densities of 2 of these species of </a:t>
            </a:r>
            <a:r>
              <a:rPr lang="en-US" sz="3200" dirty="0" err="1"/>
              <a:t>spionid</a:t>
            </a:r>
            <a:r>
              <a:rPr lang="en-US" sz="3200" dirty="0"/>
              <a:t> [burrowing marine worms] may reach 16,000-60,000 per square meter.”** </a:t>
            </a:r>
            <a:endParaRPr lang="en-US" sz="1400" dirty="0"/>
          </a:p>
          <a:p>
            <a:pPr marL="0" lvl="2" indent="-400050">
              <a:buFont typeface="Wingdings 2"/>
              <a:buChar char=""/>
            </a:pPr>
            <a:r>
              <a:rPr lang="en-US" sz="1400" dirty="0"/>
              <a:t>*M.K. </a:t>
            </a:r>
            <a:r>
              <a:rPr lang="en-US" sz="1400" dirty="0" err="1"/>
              <a:t>Gingras</a:t>
            </a:r>
            <a:r>
              <a:rPr lang="en-US" sz="1400" dirty="0"/>
              <a:t>, S.G. Pemberton, S. </a:t>
            </a:r>
            <a:r>
              <a:rPr lang="en-US" sz="1400" dirty="0" err="1"/>
              <a:t>Dashtgard</a:t>
            </a:r>
            <a:r>
              <a:rPr lang="en-US" sz="1400" dirty="0"/>
              <a:t>, and L. Dafoe. </a:t>
            </a:r>
            <a:r>
              <a:rPr lang="en-US" sz="1400" dirty="0" err="1"/>
              <a:t>Paleo</a:t>
            </a:r>
            <a:r>
              <a:rPr lang="en-US" sz="1400" dirty="0"/>
              <a:t>, </a:t>
            </a:r>
            <a:r>
              <a:rPr lang="en-US" sz="1400" dirty="0" err="1"/>
              <a:t>Paleo</a:t>
            </a:r>
            <a:r>
              <a:rPr lang="en-US" sz="1400" dirty="0"/>
              <a:t>, </a:t>
            </a:r>
            <a:r>
              <a:rPr lang="en-US" sz="1400" dirty="0" err="1"/>
              <a:t>Paleo</a:t>
            </a:r>
            <a:r>
              <a:rPr lang="en-US" sz="1400" dirty="0"/>
              <a:t>. 270:280-286. 2008.</a:t>
            </a:r>
          </a:p>
          <a:p>
            <a:pPr marL="0" lvl="2" indent="-400050">
              <a:buFont typeface="Wingdings 2"/>
              <a:buChar char=""/>
            </a:pPr>
            <a:r>
              <a:rPr lang="en-US" sz="1400" dirty="0"/>
              <a:t>**Wilson 1981 J Mar Res 39: 735; </a:t>
            </a:r>
            <a:r>
              <a:rPr lang="en-US" sz="1400" dirty="0" err="1"/>
              <a:t>Brenchley</a:t>
            </a:r>
            <a:r>
              <a:rPr lang="en-US" sz="1400" dirty="0"/>
              <a:t> 1981 J Mar Res 39: 767.</a:t>
            </a:r>
            <a:endParaRPr lang="en-US" sz="3600" dirty="0"/>
          </a:p>
          <a:p>
            <a:pPr marL="342900" lvl="1" indent="-342900">
              <a:buFont typeface="Wingdings 2"/>
              <a:buChar char=""/>
            </a:pPr>
            <a:endParaRPr lang="en-US" sz="3200" dirty="0"/>
          </a:p>
          <a:p>
            <a:endParaRPr lang="en-US" dirty="0" smtClean="0"/>
          </a:p>
          <a:p>
            <a:endParaRPr lang="en-US" dirty="0"/>
          </a:p>
        </p:txBody>
      </p:sp>
      <p:sp>
        <p:nvSpPr>
          <p:cNvPr id="4" name="Title 1"/>
          <p:cNvSpPr txBox="1">
            <a:spLocks/>
          </p:cNvSpPr>
          <p:nvPr/>
        </p:nvSpPr>
        <p:spPr>
          <a:xfrm>
            <a:off x="457200" y="152400"/>
            <a:ext cx="8229600" cy="838200"/>
          </a:xfrm>
          <a:prstGeom prst="rect">
            <a:avLst/>
          </a:prstGeom>
        </p:spPr>
        <p:txBody>
          <a:bodyPr vert="horz" lIns="91440" tIns="45720" rIns="91440" bIns="45720" rtlCol="0"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defRPr/>
            </a:pPr>
            <a:r>
              <a:rPr lang="en-US" sz="4400" dirty="0">
                <a:solidFill>
                  <a:prstClr val="black"/>
                </a:solidFill>
              </a:rPr>
              <a:t>Bioturbation  (burrowing)</a:t>
            </a:r>
          </a:p>
        </p:txBody>
      </p:sp>
    </p:spTree>
    <p:extLst>
      <p:ext uri="{BB962C8B-B14F-4D97-AF65-F5344CB8AC3E}">
        <p14:creationId xmlns:p14="http://schemas.microsoft.com/office/powerpoint/2010/main" val="103063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20762"/>
            <a:ext cx="8686800" cy="5684838"/>
          </a:xfrm>
        </p:spPr>
        <p:txBody>
          <a:bodyPr lIns="57150" tIns="28575" rIns="57150" bIns="28575">
            <a:noAutofit/>
          </a:bodyPr>
          <a:lstStyle/>
          <a:p>
            <a:r>
              <a:rPr lang="en-US" sz="3000" dirty="0"/>
              <a:t>At those rates, all sediments deposited on a </a:t>
            </a:r>
            <a:r>
              <a:rPr lang="en-US" sz="3000" dirty="0" err="1"/>
              <a:t>radiometrically</a:t>
            </a:r>
            <a:r>
              <a:rPr lang="en-US" sz="3000" dirty="0"/>
              <a:t> determined time scale should be thoroughly homogenized and there should be no sedimentary structure anywhere.</a:t>
            </a:r>
          </a:p>
          <a:p>
            <a:r>
              <a:rPr lang="en-US" sz="3000" dirty="0"/>
              <a:t>Instead, we find </a:t>
            </a:r>
            <a:r>
              <a:rPr lang="en-US" sz="3000" b="1" dirty="0"/>
              <a:t>homogenized</a:t>
            </a:r>
            <a:r>
              <a:rPr lang="en-US" sz="3000" dirty="0"/>
              <a:t> sediments are exceedingly rare in the geologic column</a:t>
            </a:r>
            <a:r>
              <a:rPr lang="en-US" sz="3400" dirty="0"/>
              <a:t>.</a:t>
            </a:r>
          </a:p>
          <a:p>
            <a:r>
              <a:rPr lang="en-US" sz="2800" dirty="0"/>
              <a:t>Richard Bromley has stated:</a:t>
            </a:r>
          </a:p>
          <a:p>
            <a:pPr lvl="1"/>
            <a:r>
              <a:rPr lang="en-US" sz="2300" dirty="0"/>
              <a:t>“One hundred per cent bioturbation of the substrate is the natural end product of the activity of the </a:t>
            </a:r>
            <a:r>
              <a:rPr lang="en-US" sz="2300" dirty="0" err="1"/>
              <a:t>endobenthos</a:t>
            </a:r>
            <a:r>
              <a:rPr lang="en-US" sz="2300" dirty="0"/>
              <a:t> [burrowers].  Failure to reach 100 per cent, or the failure of that state to be preserved in the rock record, are conditions that require explanation.”</a:t>
            </a:r>
          </a:p>
          <a:p>
            <a:pPr lvl="1"/>
            <a:r>
              <a:rPr lang="en-US" sz="1500" dirty="0"/>
              <a:t>Bromley, Richard G.  1990.  Trace Fossils: Biology and Taphonomy.  London: </a:t>
            </a:r>
            <a:r>
              <a:rPr lang="en-US" sz="1500" dirty="0" err="1"/>
              <a:t>Unwin</a:t>
            </a:r>
            <a:r>
              <a:rPr lang="en-US" sz="1500" dirty="0"/>
              <a:t> Hyman. P. 200</a:t>
            </a:r>
          </a:p>
          <a:p>
            <a:endParaRPr lang="en-US" sz="2400" dirty="0"/>
          </a:p>
          <a:p>
            <a:endParaRPr lang="en-US" sz="2000" dirty="0"/>
          </a:p>
        </p:txBody>
      </p:sp>
      <p:sp>
        <p:nvSpPr>
          <p:cNvPr id="5" name="Title 1"/>
          <p:cNvSpPr txBox="1">
            <a:spLocks noGrp="1"/>
          </p:cNvSpPr>
          <p:nvPr>
            <p:ph type="title"/>
          </p:nvPr>
        </p:nvSpPr>
        <p:spPr>
          <a:xfrm>
            <a:off x="457200" y="152400"/>
            <a:ext cx="8229600" cy="838200"/>
          </a:xfrm>
          <a:prstGeom prst="rect">
            <a:avLst/>
          </a:prstGeom>
        </p:spPr>
        <p:txBody>
          <a:bodyPr vert="horz" lIns="91440" tIns="45720" rIns="91440" bIns="45720" rtlCol="0" anchor="ctr">
            <a:normAutofit/>
          </a:bodyPr>
          <a:lstStyle/>
          <a:p>
            <a:pPr algn="ctr">
              <a:spcBef>
                <a:spcPct val="0"/>
              </a:spcBef>
              <a:defRPr/>
            </a:pPr>
            <a:r>
              <a:rPr lang="en-US" sz="4400" dirty="0">
                <a:solidFill>
                  <a:prstClr val="black"/>
                </a:solidFill>
              </a:rPr>
              <a:t>Bioturbation</a:t>
            </a:r>
          </a:p>
        </p:txBody>
      </p:sp>
    </p:spTree>
    <p:extLst>
      <p:ext uri="{BB962C8B-B14F-4D97-AF65-F5344CB8AC3E}">
        <p14:creationId xmlns:p14="http://schemas.microsoft.com/office/powerpoint/2010/main" val="1903789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5533" y="79054"/>
            <a:ext cx="5457265" cy="677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3661619" cy="2389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6" y="4"/>
            <a:ext cx="3650413" cy="2382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537883" y="1558640"/>
            <a:ext cx="3585882" cy="405245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705971" y="571500"/>
            <a:ext cx="3989294" cy="20781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34471" y="4766830"/>
            <a:ext cx="3264292" cy="580928"/>
          </a:xfrm>
          <a:prstGeom prst="rect">
            <a:avLst/>
          </a:prstGeom>
          <a:noFill/>
        </p:spPr>
        <p:txBody>
          <a:bodyPr wrap="none" lIns="57150" tIns="28575" rIns="57150" bIns="28575" rtlCol="0">
            <a:spAutoFit/>
          </a:bodyPr>
          <a:lstStyle/>
          <a:p>
            <a:r>
              <a:rPr lang="en-US" sz="3400" b="1" dirty="0">
                <a:solidFill>
                  <a:prstClr val="black"/>
                </a:solidFill>
              </a:rPr>
              <a:t>Colorado Plateau</a:t>
            </a:r>
          </a:p>
        </p:txBody>
      </p:sp>
    </p:spTree>
    <p:extLst>
      <p:ext uri="{BB962C8B-B14F-4D97-AF65-F5344CB8AC3E}">
        <p14:creationId xmlns:p14="http://schemas.microsoft.com/office/powerpoint/2010/main" val="2505539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D:\_documents\Fossil\Bioturbation Fossil\PPT Files\080514_PowerPoint\BioturbV7_072814.jpg"/>
          <p:cNvPicPr>
            <a:picLocks noChangeAspect="1" noChangeArrowheads="1"/>
          </p:cNvPicPr>
          <p:nvPr/>
        </p:nvPicPr>
        <p:blipFill>
          <a:blip r:embed="rId2" cstate="print"/>
          <a:srcRect/>
          <a:stretch>
            <a:fillRect/>
          </a:stretch>
        </p:blipFill>
        <p:spPr bwMode="auto">
          <a:xfrm>
            <a:off x="-897376" y="-675409"/>
            <a:ext cx="11218640" cy="8416636"/>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935977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D:\_documents\Fossil\Bioturbation Fossil\PPT Files\080514_PowerPoint\BioturbV7_0728142.jpg"/>
          <p:cNvPicPr>
            <a:picLocks noChangeAspect="1" noChangeArrowheads="1"/>
          </p:cNvPicPr>
          <p:nvPr/>
        </p:nvPicPr>
        <p:blipFill>
          <a:blip r:embed="rId2" cstate="print"/>
          <a:srcRect/>
          <a:stretch>
            <a:fillRect/>
          </a:stretch>
        </p:blipFill>
        <p:spPr bwMode="auto">
          <a:xfrm>
            <a:off x="0" y="-2163"/>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1049154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8706" y="1554164"/>
            <a:ext cx="6122894" cy="5096018"/>
          </a:xfrm>
        </p:spPr>
        <p:txBody>
          <a:bodyPr lIns="57150" tIns="28575" rIns="57150" bIns="28575">
            <a:noAutofit/>
          </a:bodyPr>
          <a:lstStyle/>
          <a:p>
            <a:r>
              <a:rPr lang="en-US" sz="3000" dirty="0"/>
              <a:t>Leftmost column is geologic column with indicators of what section this image will cover and summaries of all the coverage and where bioturbation was seen.</a:t>
            </a:r>
          </a:p>
          <a:p>
            <a:r>
              <a:rPr lang="en-US" sz="3000" dirty="0"/>
              <a:t>Middle column expands portion of column covered by this image</a:t>
            </a:r>
          </a:p>
          <a:p>
            <a:r>
              <a:rPr lang="en-US" sz="3000" dirty="0"/>
              <a:t>Right column shows thickness of measured section and rock types pictorially and symbolically.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4" y="1350818"/>
            <a:ext cx="2526926" cy="550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noGrp="1"/>
          </p:cNvSpPr>
          <p:nvPr>
            <p:ph type="title"/>
          </p:nvPr>
        </p:nvSpPr>
        <p:spPr>
          <a:xfrm>
            <a:off x="304800" y="207818"/>
            <a:ext cx="8686800" cy="838200"/>
          </a:xfrm>
          <a:prstGeom prst="rect">
            <a:avLst/>
          </a:prstGeom>
        </p:spPr>
        <p:txBody>
          <a:bodyPr vert="horz" lIns="91440" tIns="45720" rIns="91440" bIns="45720" rtlCol="0" anchor="ctr">
            <a:normAutofit fontScale="90000"/>
          </a:bodyPr>
          <a:lstStyle/>
          <a:p>
            <a:pPr algn="ctr">
              <a:spcBef>
                <a:spcPct val="0"/>
              </a:spcBef>
              <a:defRPr/>
            </a:pPr>
            <a:r>
              <a:rPr lang="en-US" sz="4400" dirty="0">
                <a:solidFill>
                  <a:prstClr val="black"/>
                </a:solidFill>
              </a:rPr>
              <a:t>Bioturbation – Left half of image</a:t>
            </a:r>
          </a:p>
        </p:txBody>
      </p:sp>
    </p:spTree>
    <p:extLst>
      <p:ext uri="{BB962C8B-B14F-4D97-AF65-F5344CB8AC3E}">
        <p14:creationId xmlns:p14="http://schemas.microsoft.com/office/powerpoint/2010/main" val="1939202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20762"/>
            <a:ext cx="8686800" cy="5684838"/>
          </a:xfrm>
        </p:spPr>
        <p:txBody>
          <a:bodyPr lIns="57150" tIns="28575" rIns="57150" bIns="28575">
            <a:noAutofit/>
          </a:bodyPr>
          <a:lstStyle/>
          <a:p>
            <a:endParaRPr lang="en-US" sz="2400" dirty="0"/>
          </a:p>
          <a:p>
            <a:endParaRPr lang="en-US" sz="2000" dirty="0"/>
          </a:p>
        </p:txBody>
      </p:sp>
      <p:sp>
        <p:nvSpPr>
          <p:cNvPr id="5" name="Title 1"/>
          <p:cNvSpPr txBox="1">
            <a:spLocks noGrp="1"/>
          </p:cNvSpPr>
          <p:nvPr>
            <p:ph type="title"/>
          </p:nvPr>
        </p:nvSpPr>
        <p:spPr>
          <a:xfrm>
            <a:off x="38421" y="25400"/>
            <a:ext cx="8953179" cy="838200"/>
          </a:xfrm>
          <a:prstGeom prst="rect">
            <a:avLst/>
          </a:prstGeom>
        </p:spPr>
        <p:txBody>
          <a:bodyPr vert="horz" lIns="91440" tIns="45720" rIns="91440" bIns="45720" rtlCol="0" anchor="ctr">
            <a:normAutofit fontScale="90000"/>
          </a:bodyPr>
          <a:lstStyle/>
          <a:p>
            <a:pPr algn="ctr">
              <a:spcBef>
                <a:spcPct val="0"/>
              </a:spcBef>
              <a:defRPr/>
            </a:pPr>
            <a:r>
              <a:rPr lang="en-US" sz="4400" dirty="0">
                <a:solidFill>
                  <a:prstClr val="black"/>
                </a:solidFill>
              </a:rPr>
              <a:t>Bioturbation-right half of  image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7388" y="3412768"/>
            <a:ext cx="6409627" cy="34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21" y="1143000"/>
            <a:ext cx="1171815" cy="5545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1210235" y="990600"/>
            <a:ext cx="8068235" cy="2490355"/>
          </a:xfrm>
          <a:prstGeom prst="rect">
            <a:avLst/>
          </a:prstGeom>
        </p:spPr>
        <p:txBody>
          <a:bodyPr vert="horz" lIns="91440" tIns="45720" rIns="91440" bIns="45720">
            <a:noAutofit/>
          </a:bodyPr>
          <a:lstStyle>
            <a:lvl1pPr marL="548640" indent="-548640" algn="l" rtl="0" eaLnBrk="1" latinLnBrk="0" hangingPunct="1">
              <a:spcBef>
                <a:spcPct val="20000"/>
              </a:spcBef>
              <a:buClr>
                <a:schemeClr val="accent1"/>
              </a:buClr>
              <a:buSzPct val="70000"/>
              <a:buFont typeface="Wingdings 2"/>
              <a:buChar char=""/>
              <a:defRPr kumimoji="0" sz="5100" kern="1200">
                <a:solidFill>
                  <a:schemeClr val="tx2"/>
                </a:solidFill>
                <a:latin typeface="+mn-lt"/>
                <a:ea typeface="+mn-ea"/>
                <a:cs typeface="+mn-cs"/>
              </a:defRPr>
            </a:lvl1pPr>
            <a:lvl2pPr marL="1188720" indent="-457200" algn="l" rtl="0" eaLnBrk="1" latinLnBrk="0" hangingPunct="1">
              <a:spcBef>
                <a:spcPct val="20000"/>
              </a:spcBef>
              <a:buClr>
                <a:schemeClr val="accent1"/>
              </a:buClr>
              <a:buSzPct val="70000"/>
              <a:buFont typeface="Wingdings 2"/>
              <a:buChar char=""/>
              <a:defRPr kumimoji="0" sz="4500" kern="1200">
                <a:solidFill>
                  <a:schemeClr val="tx2"/>
                </a:solidFill>
                <a:latin typeface="+mn-lt"/>
                <a:ea typeface="+mn-ea"/>
                <a:cs typeface="+mn-cs"/>
              </a:defRPr>
            </a:lvl2pPr>
            <a:lvl3pPr marL="1828800" indent="-365760" algn="l" rtl="0" eaLnBrk="1" latinLnBrk="0" hangingPunct="1">
              <a:spcBef>
                <a:spcPct val="20000"/>
              </a:spcBef>
              <a:buClr>
                <a:schemeClr val="accent1"/>
              </a:buClr>
              <a:buSzPct val="70000"/>
              <a:buFont typeface="Wingdings 2"/>
              <a:buChar char=""/>
              <a:defRPr kumimoji="0" sz="3800" kern="1200">
                <a:solidFill>
                  <a:schemeClr val="tx2"/>
                </a:solidFill>
                <a:latin typeface="+mn-lt"/>
                <a:ea typeface="+mn-ea"/>
                <a:cs typeface="+mn-cs"/>
              </a:defRPr>
            </a:lvl3pPr>
            <a:lvl4pPr marL="2560320" indent="-36576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4pPr>
            <a:lvl5pPr marL="3291840" indent="-365760" algn="l" rtl="0" eaLnBrk="1" latinLnBrk="0" hangingPunct="1">
              <a:spcBef>
                <a:spcPct val="20000"/>
              </a:spcBef>
              <a:buClr>
                <a:schemeClr val="accent1"/>
              </a:buClr>
              <a:buSzPct val="60000"/>
              <a:buFont typeface="Wingdings 2"/>
              <a:buChar char=""/>
              <a:defRPr kumimoji="0" sz="2900" kern="1200">
                <a:solidFill>
                  <a:schemeClr val="tx2"/>
                </a:solidFill>
                <a:latin typeface="+mn-lt"/>
                <a:ea typeface="+mn-ea"/>
                <a:cs typeface="+mn-cs"/>
              </a:defRPr>
            </a:lvl5pPr>
            <a:lvl6pPr marL="4023360" indent="-365760" algn="l" rtl="0" eaLnBrk="1" latinLnBrk="0" hangingPunct="1">
              <a:spcBef>
                <a:spcPct val="20000"/>
              </a:spcBef>
              <a:buClr>
                <a:schemeClr val="accent1"/>
              </a:buClr>
              <a:buSzPct val="60000"/>
              <a:buFont typeface="Wingdings 2"/>
              <a:buChar char=""/>
              <a:defRPr kumimoji="0" sz="2900" kern="1200">
                <a:solidFill>
                  <a:schemeClr val="tx2"/>
                </a:solidFill>
                <a:latin typeface="+mn-lt"/>
                <a:ea typeface="+mn-ea"/>
                <a:cs typeface="+mn-cs"/>
              </a:defRPr>
            </a:lvl6pPr>
            <a:lvl7pPr marL="4754880" indent="-365760" algn="l" rtl="0" eaLnBrk="1" latinLnBrk="0" hangingPunct="1">
              <a:spcBef>
                <a:spcPct val="20000"/>
              </a:spcBef>
              <a:buClr>
                <a:schemeClr val="accent1"/>
              </a:buClr>
              <a:buSzPct val="60000"/>
              <a:buFont typeface="Wingdings 2"/>
              <a:buChar char=""/>
              <a:defRPr kumimoji="0" sz="2600" kern="1200">
                <a:solidFill>
                  <a:schemeClr val="tx2"/>
                </a:solidFill>
                <a:latin typeface="+mn-lt"/>
                <a:ea typeface="+mn-ea"/>
                <a:cs typeface="+mn-cs"/>
              </a:defRPr>
            </a:lvl7pPr>
            <a:lvl8pPr marL="5486400" indent="-365760" algn="l" rtl="0" eaLnBrk="1" latinLnBrk="0" hangingPunct="1">
              <a:spcBef>
                <a:spcPct val="20000"/>
              </a:spcBef>
              <a:buClr>
                <a:schemeClr val="accent1"/>
              </a:buClr>
              <a:buSzPct val="60000"/>
              <a:buFont typeface="Wingdings 2"/>
              <a:buChar char=""/>
              <a:defRPr kumimoji="0" sz="2600" kern="1200" baseline="0">
                <a:solidFill>
                  <a:schemeClr val="tx2"/>
                </a:solidFill>
                <a:latin typeface="+mn-lt"/>
                <a:ea typeface="+mn-ea"/>
                <a:cs typeface="+mn-cs"/>
              </a:defRPr>
            </a:lvl8pPr>
            <a:lvl9pPr marL="6217920" indent="-365760" algn="l" rtl="0" eaLnBrk="1" latinLnBrk="0" hangingPunct="1">
              <a:spcBef>
                <a:spcPct val="20000"/>
              </a:spcBef>
              <a:buClr>
                <a:schemeClr val="accent1"/>
              </a:buClr>
              <a:buSzPct val="60000"/>
              <a:buFont typeface="Wingdings 2"/>
              <a:buChar char=""/>
              <a:defRPr kumimoji="0" sz="2200" kern="1200" baseline="0">
                <a:solidFill>
                  <a:schemeClr val="tx2"/>
                </a:solidFill>
                <a:latin typeface="+mn-lt"/>
                <a:ea typeface="+mn-ea"/>
                <a:cs typeface="+mn-cs"/>
              </a:defRPr>
            </a:lvl9pPr>
          </a:lstStyle>
          <a:p>
            <a:pPr defTabSz="571500"/>
            <a:r>
              <a:rPr lang="en-US" sz="2400" dirty="0"/>
              <a:t>Right hand table gives scale of bioturbation.</a:t>
            </a:r>
          </a:p>
          <a:p>
            <a:pPr defTabSz="571500"/>
            <a:r>
              <a:rPr lang="en-US" sz="2400" dirty="0"/>
              <a:t>Middle table is figure legend for rock types and other symbols.</a:t>
            </a:r>
          </a:p>
          <a:p>
            <a:pPr defTabSz="571500"/>
            <a:r>
              <a:rPr lang="en-US" sz="2400" dirty="0"/>
              <a:t>The column on the left shows the results of our research scored by the scale in the right hand table.</a:t>
            </a:r>
          </a:p>
          <a:p>
            <a:pPr defTabSz="571500"/>
            <a:r>
              <a:rPr lang="en-US" sz="2400" dirty="0"/>
              <a:t>The photograph (not shown here) typifies the </a:t>
            </a:r>
            <a:r>
              <a:rPr lang="en-US" sz="2400" dirty="0" smtClean="0"/>
              <a:t>outcrop</a:t>
            </a:r>
            <a:endParaRPr lang="en-US" sz="2400" dirty="0"/>
          </a:p>
        </p:txBody>
      </p:sp>
    </p:spTree>
    <p:extLst>
      <p:ext uri="{BB962C8B-B14F-4D97-AF65-F5344CB8AC3E}">
        <p14:creationId xmlns:p14="http://schemas.microsoft.com/office/powerpoint/2010/main" val="723655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_documents\Fossil\Bioturbation Fossil\PPT Files\080514_PowerPoint\BioturbV7_0728142.jpg"/>
          <p:cNvPicPr>
            <a:picLocks noChangeAspect="1" noChangeArrowheads="1"/>
          </p:cNvPicPr>
          <p:nvPr/>
        </p:nvPicPr>
        <p:blipFill>
          <a:blip r:embed="rId2" cstate="print"/>
          <a:srcRect/>
          <a:stretch>
            <a:fillRect/>
          </a:stretch>
        </p:blipFill>
        <p:spPr bwMode="auto">
          <a:xfrm>
            <a:off x="0" y="-2163"/>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302633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_documents\Fossil\Bioturbation Fossil\PPT Files\080514_PowerPoint\BioturbV7_0728143.jpg"/>
          <p:cNvPicPr>
            <a:picLocks noChangeAspect="1" noChangeArrowheads="1"/>
          </p:cNvPicPr>
          <p:nvPr/>
        </p:nvPicPr>
        <p:blipFill>
          <a:blip r:embed="rId2" cstate="print"/>
          <a:srcRect/>
          <a:stretch>
            <a:fillRect/>
          </a:stretch>
        </p:blipFill>
        <p:spPr bwMode="auto">
          <a:xfrm>
            <a:off x="-1" y="-2163"/>
            <a:ext cx="9144001"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1316784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_documents\Fossil\Bioturbation Fossil\PPT Files\080514_PowerPoint\BioturbV7_0728144.jpg"/>
          <p:cNvPicPr>
            <a:picLocks noChangeAspect="1" noChangeArrowheads="1"/>
          </p:cNvPicPr>
          <p:nvPr/>
        </p:nvPicPr>
        <p:blipFill>
          <a:blip r:embed="rId2" cstate="print"/>
          <a:srcRect/>
          <a:stretch>
            <a:fillRect/>
          </a:stretch>
        </p:blipFill>
        <p:spPr bwMode="auto">
          <a:xfrm>
            <a:off x="-1" y="4"/>
            <a:ext cx="9144001"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052904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print"/>
          <a:srcRect/>
          <a:stretch>
            <a:fillRect/>
          </a:stretch>
        </p:blipFill>
        <p:spPr bwMode="auto">
          <a:xfrm>
            <a:off x="3062776" y="1143000"/>
            <a:ext cx="5319224" cy="5715000"/>
          </a:xfrm>
          <a:prstGeom prst="rect">
            <a:avLst/>
          </a:prstGeom>
          <a:noFill/>
          <a:ln w="9525">
            <a:noFill/>
            <a:miter lim="800000"/>
            <a:headEnd/>
            <a:tailEnd/>
          </a:ln>
        </p:spPr>
      </p:pic>
      <p:sp>
        <p:nvSpPr>
          <p:cNvPr id="7" name="Title 1"/>
          <p:cNvSpPr txBox="1">
            <a:spLocks/>
          </p:cNvSpPr>
          <p:nvPr/>
        </p:nvSpPr>
        <p:spPr>
          <a:xfrm>
            <a:off x="457200" y="152400"/>
            <a:ext cx="4724400" cy="8382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smtClean="0">
                <a:ln>
                  <a:noFill/>
                </a:ln>
                <a:effectLst>
                  <a:reflection blurRad="12700" stA="48000" endA="300" endPos="55000" dir="5400000" sy="-90000" algn="bl" rotWithShape="0"/>
                </a:effectLst>
                <a:uLnTx/>
                <a:uFillTx/>
                <a:latin typeface="+mj-lt"/>
                <a:ea typeface="+mj-ea"/>
                <a:cs typeface="+mj-cs"/>
              </a:rPr>
              <a:t>What we see:</a:t>
            </a:r>
            <a:endParaRPr kumimoji="0" lang="en-US" sz="3600" b="0" i="0" u="none" strike="noStrike" kern="1200" cap="all" spc="0" normalizeH="0" baseline="0" noProof="0" dirty="0">
              <a:ln>
                <a:noFill/>
              </a:ln>
              <a:effectLst>
                <a:reflection blurRad="12700" stA="48000" endA="300" endPos="55000" dir="5400000" sy="-90000" algn="bl" rotWithShape="0"/>
              </a:effectLst>
              <a:uLnTx/>
              <a:uFillTx/>
              <a:latin typeface="+mj-lt"/>
              <a:ea typeface="+mj-ea"/>
              <a:cs typeface="+mj-cs"/>
            </a:endParaRPr>
          </a:p>
        </p:txBody>
      </p:sp>
      <p:sp>
        <p:nvSpPr>
          <p:cNvPr id="8" name="TextBox 7"/>
          <p:cNvSpPr txBox="1"/>
          <p:nvPr/>
        </p:nvSpPr>
        <p:spPr>
          <a:xfrm>
            <a:off x="6492883" y="1125015"/>
            <a:ext cx="1460656" cy="523220"/>
          </a:xfrm>
          <a:prstGeom prst="rect">
            <a:avLst/>
          </a:prstGeom>
          <a:noFill/>
        </p:spPr>
        <p:txBody>
          <a:bodyPr wrap="none" rtlCol="0">
            <a:spAutoFit/>
          </a:bodyPr>
          <a:lstStyle/>
          <a:p>
            <a:r>
              <a:rPr lang="en-US" sz="2800" b="1" dirty="0" smtClean="0">
                <a:latin typeface="+mn-lt"/>
              </a:rPr>
              <a:t>Creation</a:t>
            </a:r>
            <a:endParaRPr lang="en-US" sz="2800" b="1" dirty="0">
              <a:latin typeface="+mn-lt"/>
            </a:endParaRPr>
          </a:p>
        </p:txBody>
      </p:sp>
      <p:sp>
        <p:nvSpPr>
          <p:cNvPr id="9" name="TextBox 8"/>
          <p:cNvSpPr txBox="1"/>
          <p:nvPr/>
        </p:nvSpPr>
        <p:spPr>
          <a:xfrm>
            <a:off x="3352800" y="1103244"/>
            <a:ext cx="1577420" cy="523220"/>
          </a:xfrm>
          <a:prstGeom prst="rect">
            <a:avLst/>
          </a:prstGeom>
          <a:noFill/>
        </p:spPr>
        <p:txBody>
          <a:bodyPr wrap="none" rtlCol="0">
            <a:spAutoFit/>
          </a:bodyPr>
          <a:lstStyle/>
          <a:p>
            <a:r>
              <a:rPr lang="en-US" sz="2800" b="1" dirty="0" smtClean="0">
                <a:latin typeface="+mn-lt"/>
              </a:rPr>
              <a:t>Evolution</a:t>
            </a:r>
            <a:endParaRPr lang="en-US" sz="2800" b="1" dirty="0">
              <a:latin typeface="+mn-lt"/>
            </a:endParaRPr>
          </a:p>
        </p:txBody>
      </p:sp>
    </p:spTree>
    <p:extLst>
      <p:ext uri="{BB962C8B-B14F-4D97-AF65-F5344CB8AC3E}">
        <p14:creationId xmlns:p14="http://schemas.microsoft.com/office/powerpoint/2010/main" val="1004911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_documents\Fossil\Bioturbation Fossil\PPT Files\080514_PowerPoint\BioturbV7_0728145.jpg"/>
          <p:cNvPicPr>
            <a:picLocks noChangeAspect="1" noChangeArrowheads="1"/>
          </p:cNvPicPr>
          <p:nvPr/>
        </p:nvPicPr>
        <p:blipFill>
          <a:blip r:embed="rId2" cstate="print"/>
          <a:srcRect/>
          <a:stretch>
            <a:fillRect/>
          </a:stretch>
        </p:blipFill>
        <p:spPr bwMode="auto">
          <a:xfrm>
            <a:off x="0" y="4"/>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3939459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_documents\Fossil\Bioturbation Fossil\PPT Files\080514_PowerPoint\BioturbV7_0728146.jpg"/>
          <p:cNvPicPr>
            <a:picLocks noChangeAspect="1" noChangeArrowheads="1"/>
          </p:cNvPicPr>
          <p:nvPr/>
        </p:nvPicPr>
        <p:blipFill>
          <a:blip r:embed="rId2" cstate="print"/>
          <a:srcRect/>
          <a:stretch>
            <a:fillRect/>
          </a:stretch>
        </p:blipFill>
        <p:spPr bwMode="auto">
          <a:xfrm>
            <a:off x="-1" y="4"/>
            <a:ext cx="9144001"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922981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_documents\Fossil\Bioturbation Fossil\PPT Files\080514_PowerPoint\BioturbV7_0728147.jpg"/>
          <p:cNvPicPr>
            <a:picLocks noChangeAspect="1" noChangeArrowheads="1"/>
          </p:cNvPicPr>
          <p:nvPr/>
        </p:nvPicPr>
        <p:blipFill>
          <a:blip r:embed="rId2" cstate="print"/>
          <a:srcRect/>
          <a:stretch>
            <a:fillRect/>
          </a:stretch>
        </p:blipFill>
        <p:spPr bwMode="auto">
          <a:xfrm>
            <a:off x="0" y="4"/>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501083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_documents\Fossil\Bioturbation Fossil\PPT Files\080514_PowerPoint\BioturbV7_0728148.jpg"/>
          <p:cNvPicPr>
            <a:picLocks noChangeAspect="1" noChangeArrowheads="1"/>
          </p:cNvPicPr>
          <p:nvPr/>
        </p:nvPicPr>
        <p:blipFill>
          <a:blip r:embed="rId2" cstate="print"/>
          <a:srcRect/>
          <a:stretch>
            <a:fillRect/>
          </a:stretch>
        </p:blipFill>
        <p:spPr bwMode="auto">
          <a:xfrm>
            <a:off x="0" y="4"/>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475545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_documents\Fossil\Bioturbation Fossil\PPT Files\080514_PowerPoint\BioturbV7_0728149.jpg"/>
          <p:cNvPicPr>
            <a:picLocks noChangeAspect="1" noChangeArrowheads="1"/>
          </p:cNvPicPr>
          <p:nvPr/>
        </p:nvPicPr>
        <p:blipFill>
          <a:blip r:embed="rId2" cstate="print"/>
          <a:srcRect/>
          <a:stretch>
            <a:fillRect/>
          </a:stretch>
        </p:blipFill>
        <p:spPr bwMode="auto">
          <a:xfrm>
            <a:off x="1" y="4"/>
            <a:ext cx="9144001"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3229158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_documents\Fossil\Bioturbation Fossil\PPT Files\080514_PowerPoint\BioturbV7_07281410.jpg"/>
          <p:cNvPicPr>
            <a:picLocks noChangeAspect="1" noChangeArrowheads="1"/>
          </p:cNvPicPr>
          <p:nvPr/>
        </p:nvPicPr>
        <p:blipFill>
          <a:blip r:embed="rId2" cstate="print"/>
          <a:srcRect/>
          <a:stretch>
            <a:fillRect/>
          </a:stretch>
        </p:blipFill>
        <p:spPr bwMode="auto">
          <a:xfrm>
            <a:off x="0" y="-2163"/>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1853288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_documents\Fossil\Bioturbation Fossil\PPT Files\080514_PowerPoint\BioturbV7_07281411.jpg"/>
          <p:cNvPicPr>
            <a:picLocks noChangeAspect="1" noChangeArrowheads="1"/>
          </p:cNvPicPr>
          <p:nvPr/>
        </p:nvPicPr>
        <p:blipFill>
          <a:blip r:embed="rId2" cstate="print"/>
          <a:srcRect/>
          <a:stretch>
            <a:fillRect/>
          </a:stretch>
        </p:blipFill>
        <p:spPr bwMode="auto">
          <a:xfrm>
            <a:off x="0" y="-2163"/>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657850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_documents\Fossil\Bioturbation Fossil\PPT Files\080514_PowerPoint\BioturbV7_07281412.jpg"/>
          <p:cNvPicPr>
            <a:picLocks noChangeAspect="1" noChangeArrowheads="1"/>
          </p:cNvPicPr>
          <p:nvPr/>
        </p:nvPicPr>
        <p:blipFill>
          <a:blip r:embed="rId2" cstate="print"/>
          <a:srcRect/>
          <a:stretch>
            <a:fillRect/>
          </a:stretch>
        </p:blipFill>
        <p:spPr bwMode="auto">
          <a:xfrm>
            <a:off x="0" y="4"/>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737363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_documents\Fossil\Bioturbation Fossil\PPT Files\080514_PowerPoint\BioturbV7_07281413.jpg"/>
          <p:cNvPicPr>
            <a:picLocks noChangeAspect="1" noChangeArrowheads="1"/>
          </p:cNvPicPr>
          <p:nvPr/>
        </p:nvPicPr>
        <p:blipFill>
          <a:blip r:embed="rId2" cstate="print"/>
          <a:srcRect/>
          <a:stretch>
            <a:fillRect/>
          </a:stretch>
        </p:blipFill>
        <p:spPr bwMode="auto">
          <a:xfrm>
            <a:off x="0" y="4"/>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304884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_documents\Fossil\Bioturbation Fossil\PPT Files\080514_PowerPoint\BioturbV7_07281414.jpg"/>
          <p:cNvPicPr>
            <a:picLocks noChangeAspect="1" noChangeArrowheads="1"/>
          </p:cNvPicPr>
          <p:nvPr/>
        </p:nvPicPr>
        <p:blipFill>
          <a:blip r:embed="rId2" cstate="print"/>
          <a:srcRect/>
          <a:stretch>
            <a:fillRect/>
          </a:stretch>
        </p:blipFill>
        <p:spPr bwMode="auto">
          <a:xfrm>
            <a:off x="0" y="-2163"/>
            <a:ext cx="9144000" cy="6860165"/>
          </a:xfrm>
          <a:prstGeom prst="rect">
            <a:avLst/>
          </a:prstGeom>
          <a:noFill/>
        </p:spPr>
      </p:pic>
      <p:sp>
        <p:nvSpPr>
          <p:cNvPr id="5" name="Rounded Rectangle 4">
            <a:hlinkClick r:id="rId3" action="ppaction://hlinksldjump"/>
          </p:cNvPr>
          <p:cNvSpPr/>
          <p:nvPr/>
        </p:nvSpPr>
        <p:spPr>
          <a:xfrm>
            <a:off x="224118" y="6598227"/>
            <a:ext cx="403412"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MAIN</a:t>
            </a:r>
          </a:p>
        </p:txBody>
      </p:sp>
      <p:sp>
        <p:nvSpPr>
          <p:cNvPr id="6" name="Rounded Rectangle 5">
            <a:hlinkClick r:id="rId3" action="ppaction://hlinksldjump"/>
          </p:cNvPr>
          <p:cNvSpPr/>
          <p:nvPr/>
        </p:nvSpPr>
        <p:spPr>
          <a:xfrm>
            <a:off x="762000"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A</a:t>
            </a:r>
          </a:p>
        </p:txBody>
      </p:sp>
      <p:sp>
        <p:nvSpPr>
          <p:cNvPr id="7" name="Rounded Rectangle 6">
            <a:hlinkClick r:id="rId4" action="ppaction://hlinksldjump"/>
          </p:cNvPr>
          <p:cNvSpPr/>
          <p:nvPr/>
        </p:nvSpPr>
        <p:spPr>
          <a:xfrm>
            <a:off x="98611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B</a:t>
            </a:r>
          </a:p>
        </p:txBody>
      </p:sp>
      <p:sp>
        <p:nvSpPr>
          <p:cNvPr id="8" name="Rounded Rectangle 7">
            <a:hlinkClick r:id="rId5" action="ppaction://hlinksldjump"/>
          </p:cNvPr>
          <p:cNvSpPr/>
          <p:nvPr/>
        </p:nvSpPr>
        <p:spPr>
          <a:xfrm>
            <a:off x="1210235"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C</a:t>
            </a:r>
          </a:p>
        </p:txBody>
      </p:sp>
      <p:sp>
        <p:nvSpPr>
          <p:cNvPr id="9" name="Rounded Rectangle 8">
            <a:hlinkClick r:id="rId6" action="ppaction://hlinksldjump"/>
          </p:cNvPr>
          <p:cNvSpPr/>
          <p:nvPr/>
        </p:nvSpPr>
        <p:spPr>
          <a:xfrm>
            <a:off x="1434353"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D</a:t>
            </a:r>
          </a:p>
        </p:txBody>
      </p:sp>
      <p:sp>
        <p:nvSpPr>
          <p:cNvPr id="10" name="Rounded Rectangle 9">
            <a:hlinkClick r:id="rId7" action="ppaction://hlinksldjump"/>
          </p:cNvPr>
          <p:cNvSpPr/>
          <p:nvPr/>
        </p:nvSpPr>
        <p:spPr>
          <a:xfrm>
            <a:off x="165847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E</a:t>
            </a:r>
          </a:p>
        </p:txBody>
      </p:sp>
      <p:sp>
        <p:nvSpPr>
          <p:cNvPr id="11" name="Rounded Rectangle 10">
            <a:hlinkClick r:id="rId8" action="ppaction://hlinksldjump"/>
          </p:cNvPr>
          <p:cNvSpPr/>
          <p:nvPr/>
        </p:nvSpPr>
        <p:spPr>
          <a:xfrm>
            <a:off x="1882588"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F</a:t>
            </a:r>
          </a:p>
        </p:txBody>
      </p:sp>
      <p:sp>
        <p:nvSpPr>
          <p:cNvPr id="12" name="Rounded Rectangle 11">
            <a:hlinkClick r:id="rId9" action="ppaction://hlinksldjump"/>
          </p:cNvPr>
          <p:cNvSpPr/>
          <p:nvPr/>
        </p:nvSpPr>
        <p:spPr>
          <a:xfrm>
            <a:off x="2106706"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G</a:t>
            </a:r>
          </a:p>
        </p:txBody>
      </p:sp>
      <p:sp>
        <p:nvSpPr>
          <p:cNvPr id="13" name="Rounded Rectangle 12">
            <a:hlinkClick r:id="rId10" action="ppaction://hlinksldjump"/>
          </p:cNvPr>
          <p:cNvSpPr/>
          <p:nvPr/>
        </p:nvSpPr>
        <p:spPr>
          <a:xfrm>
            <a:off x="233082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H</a:t>
            </a:r>
          </a:p>
        </p:txBody>
      </p:sp>
      <p:sp>
        <p:nvSpPr>
          <p:cNvPr id="14" name="Rounded Rectangle 13">
            <a:hlinkClick r:id="rId11" action="ppaction://hlinksldjump"/>
          </p:cNvPr>
          <p:cNvSpPr/>
          <p:nvPr/>
        </p:nvSpPr>
        <p:spPr>
          <a:xfrm>
            <a:off x="2554941"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I</a:t>
            </a:r>
          </a:p>
        </p:txBody>
      </p:sp>
      <p:sp>
        <p:nvSpPr>
          <p:cNvPr id="15" name="Rounded Rectangle 14">
            <a:hlinkClick r:id="rId12" action="ppaction://hlinksldjump"/>
          </p:cNvPr>
          <p:cNvSpPr/>
          <p:nvPr/>
        </p:nvSpPr>
        <p:spPr>
          <a:xfrm>
            <a:off x="2779059"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J</a:t>
            </a:r>
          </a:p>
        </p:txBody>
      </p:sp>
      <p:sp>
        <p:nvSpPr>
          <p:cNvPr id="16" name="Rounded Rectangle 15">
            <a:hlinkClick r:id="rId13" action="ppaction://hlinksldjump"/>
          </p:cNvPr>
          <p:cNvSpPr/>
          <p:nvPr/>
        </p:nvSpPr>
        <p:spPr>
          <a:xfrm>
            <a:off x="3003177"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K</a:t>
            </a:r>
          </a:p>
        </p:txBody>
      </p:sp>
      <p:sp>
        <p:nvSpPr>
          <p:cNvPr id="17" name="Rounded Rectangle 16">
            <a:hlinkClick r:id="rId14" action="ppaction://hlinksldjump"/>
          </p:cNvPr>
          <p:cNvSpPr/>
          <p:nvPr/>
        </p:nvSpPr>
        <p:spPr>
          <a:xfrm>
            <a:off x="3227294"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L</a:t>
            </a:r>
          </a:p>
        </p:txBody>
      </p:sp>
      <p:sp>
        <p:nvSpPr>
          <p:cNvPr id="18" name="Rounded Rectangle 17">
            <a:hlinkClick r:id="rId15" action="ppaction://hlinksldjump"/>
          </p:cNvPr>
          <p:cNvSpPr/>
          <p:nvPr/>
        </p:nvSpPr>
        <p:spPr>
          <a:xfrm>
            <a:off x="3451412" y="6598227"/>
            <a:ext cx="179294" cy="155864"/>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r>
              <a:rPr lang="en-US" sz="1000" dirty="0">
                <a:solidFill>
                  <a:prstClr val="black"/>
                </a:solidFill>
              </a:rPr>
              <a:t>M</a:t>
            </a:r>
          </a:p>
        </p:txBody>
      </p:sp>
    </p:spTree>
    <p:extLst>
      <p:ext uri="{BB962C8B-B14F-4D97-AF65-F5344CB8AC3E}">
        <p14:creationId xmlns:p14="http://schemas.microsoft.com/office/powerpoint/2010/main" val="237822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a:bodyPr>
          <a:lstStyle/>
          <a:p>
            <a:r>
              <a:rPr lang="en-US" dirty="0" smtClean="0"/>
              <a:t>Conclusion:</a:t>
            </a:r>
            <a:endParaRPr lang="en-US" dirty="0"/>
          </a:p>
        </p:txBody>
      </p:sp>
      <p:sp>
        <p:nvSpPr>
          <p:cNvPr id="3" name="Content Placeholder 2"/>
          <p:cNvSpPr>
            <a:spLocks noGrp="1"/>
          </p:cNvSpPr>
          <p:nvPr>
            <p:ph idx="1"/>
          </p:nvPr>
        </p:nvSpPr>
        <p:spPr>
          <a:xfrm>
            <a:off x="304800" y="1295400"/>
            <a:ext cx="8686800" cy="5562600"/>
          </a:xfrm>
        </p:spPr>
        <p:txBody>
          <a:bodyPr>
            <a:normAutofit/>
          </a:bodyPr>
          <a:lstStyle/>
          <a:p>
            <a:pPr marL="0" indent="0">
              <a:buNone/>
            </a:pPr>
            <a:r>
              <a:rPr lang="en-US" sz="5400" dirty="0" smtClean="0">
                <a:solidFill>
                  <a:srgbClr val="FFFF00"/>
                </a:solidFill>
              </a:rPr>
              <a:t>		</a:t>
            </a:r>
            <a:r>
              <a:rPr lang="en-US" sz="5400" dirty="0" smtClean="0"/>
              <a:t>		A = B</a:t>
            </a:r>
          </a:p>
          <a:p>
            <a:pPr marL="0" indent="0">
              <a:buNone/>
            </a:pPr>
            <a:r>
              <a:rPr lang="en-US" sz="5400" dirty="0"/>
              <a:t>	</a:t>
            </a:r>
            <a:r>
              <a:rPr lang="en-US" sz="5400" dirty="0" smtClean="0"/>
              <a:t>			A = B</a:t>
            </a:r>
          </a:p>
          <a:p>
            <a:pPr marL="0" indent="0">
              <a:lnSpc>
                <a:spcPts val="5000"/>
              </a:lnSpc>
              <a:spcBef>
                <a:spcPts val="0"/>
              </a:spcBef>
              <a:buNone/>
            </a:pPr>
            <a:r>
              <a:rPr lang="en-US" sz="4000" b="1" dirty="0" smtClean="0"/>
              <a:t>Therefore:  </a:t>
            </a:r>
          </a:p>
          <a:p>
            <a:pPr marL="0" indent="0">
              <a:lnSpc>
                <a:spcPts val="5000"/>
              </a:lnSpc>
              <a:spcBef>
                <a:spcPts val="0"/>
              </a:spcBef>
              <a:buNone/>
            </a:pPr>
            <a:r>
              <a:rPr lang="en-US" sz="4000" dirty="0" smtClean="0"/>
              <a:t>For </a:t>
            </a:r>
            <a:r>
              <a:rPr lang="en-US" sz="4000" b="1" dirty="0" smtClean="0"/>
              <a:t>those who know the science</a:t>
            </a:r>
            <a:r>
              <a:rPr lang="en-US" sz="4000" dirty="0" smtClean="0"/>
              <a:t>, the decision about origins is always going to be based upon something other than science</a:t>
            </a:r>
            <a:r>
              <a:rPr lang="en-US" sz="6000" dirty="0" smtClean="0"/>
              <a:t>.</a:t>
            </a:r>
          </a:p>
        </p:txBody>
      </p:sp>
      <p:cxnSp>
        <p:nvCxnSpPr>
          <p:cNvPr id="5" name="Straight Connector 4"/>
          <p:cNvCxnSpPr/>
          <p:nvPr/>
        </p:nvCxnSpPr>
        <p:spPr>
          <a:xfrm>
            <a:off x="3962400" y="2438400"/>
            <a:ext cx="533400" cy="609600"/>
          </a:xfrm>
          <a:prstGeom prst="line">
            <a:avLst/>
          </a:prstGeom>
          <a:ln/>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084406" y="2438400"/>
            <a:ext cx="533400" cy="609600"/>
          </a:xfrm>
          <a:prstGeom prst="line">
            <a:avLst/>
          </a:prstGeom>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11416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96962"/>
            <a:ext cx="8686800" cy="5684838"/>
          </a:xfrm>
        </p:spPr>
        <p:txBody>
          <a:bodyPr lIns="57150" tIns="28575" rIns="57150" bIns="28575">
            <a:noAutofit/>
          </a:bodyPr>
          <a:lstStyle/>
          <a:p>
            <a:r>
              <a:rPr lang="en-US" sz="3000" dirty="0"/>
              <a:t>Careful, centimeter by centimeter analysis of thousands of meters of sedimentary deposits across the Colorado Plateau (Southwestern United States) shows a systematic and profound absence of features giving evidence for time.</a:t>
            </a:r>
          </a:p>
          <a:p>
            <a:r>
              <a:rPr lang="en-US" sz="3000" dirty="0"/>
              <a:t>Only reasonable way to preserve sedimentary features is by rapid deposition and burial, consistent with short time.</a:t>
            </a:r>
          </a:p>
          <a:p>
            <a:r>
              <a:rPr lang="en-US" sz="3000" dirty="0"/>
              <a:t>Consideration should be given to other interpretations of radioisotope ratios.</a:t>
            </a:r>
          </a:p>
        </p:txBody>
      </p:sp>
      <p:sp>
        <p:nvSpPr>
          <p:cNvPr id="5" name="Title 1"/>
          <p:cNvSpPr txBox="1">
            <a:spLocks/>
          </p:cNvSpPr>
          <p:nvPr/>
        </p:nvSpPr>
        <p:spPr>
          <a:xfrm>
            <a:off x="76200" y="228600"/>
            <a:ext cx="9067800" cy="675409"/>
          </a:xfrm>
          <a:prstGeom prst="rect">
            <a:avLst/>
          </a:prstGeom>
        </p:spPr>
        <p:txBody>
          <a:bodyPr vert="horz" lIns="91440" tIns="45720" rIns="91440" bIns="45720" anchor="ctr">
            <a:noAutofit/>
          </a:bodyPr>
          <a:lstStyle>
            <a:lvl1pPr algn="l" rtl="0" eaLnBrk="1" latinLnBrk="0" hangingPunct="1">
              <a:spcBef>
                <a:spcPct val="0"/>
              </a:spcBef>
              <a:buNone/>
              <a:defRPr kumimoji="0" sz="5800" kern="1200" cap="all" baseline="0">
                <a:solidFill>
                  <a:schemeClr val="tx2"/>
                </a:solidFill>
                <a:effectLst>
                  <a:reflection blurRad="12700" stA="48000" endA="300" endPos="55000" dir="5400000" sy="-90000" algn="bl" rotWithShape="0"/>
                </a:effectLst>
                <a:latin typeface="+mj-lt"/>
                <a:ea typeface="+mj-ea"/>
                <a:cs typeface="+mj-cs"/>
              </a:defRPr>
            </a:lvl1pPr>
          </a:lstStyle>
          <a:p>
            <a:pPr defTabSz="571500"/>
            <a:r>
              <a:rPr lang="en-US" sz="3400" b="1" dirty="0" smtClean="0"/>
              <a:t>Bioturbation: Summary and Conclusions</a:t>
            </a:r>
            <a:endParaRPr lang="en-US" sz="3400" b="1" dirty="0"/>
          </a:p>
        </p:txBody>
      </p:sp>
    </p:spTree>
    <p:extLst>
      <p:ext uri="{BB962C8B-B14F-4D97-AF65-F5344CB8AC3E}">
        <p14:creationId xmlns:p14="http://schemas.microsoft.com/office/powerpoint/2010/main" val="2389308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lIns="57150" tIns="28575" rIns="57150" bIns="28575"/>
          <a:lstStyle/>
          <a:p>
            <a:r>
              <a:rPr lang="en-US" dirty="0" smtClean="0"/>
              <a:t>Issues in dating</a:t>
            </a:r>
            <a:endParaRPr lang="en-US" dirty="0"/>
          </a:p>
        </p:txBody>
      </p:sp>
      <p:sp>
        <p:nvSpPr>
          <p:cNvPr id="3" name="Content Placeholder 2"/>
          <p:cNvSpPr>
            <a:spLocks noGrp="1"/>
          </p:cNvSpPr>
          <p:nvPr>
            <p:ph idx="1"/>
          </p:nvPr>
        </p:nvSpPr>
        <p:spPr>
          <a:xfrm>
            <a:off x="304800" y="1295400"/>
            <a:ext cx="8686800" cy="5410200"/>
          </a:xfrm>
        </p:spPr>
        <p:txBody>
          <a:bodyPr lIns="57150" tIns="28575" rIns="57150" bIns="28575">
            <a:normAutofit/>
          </a:bodyPr>
          <a:lstStyle/>
          <a:p>
            <a:r>
              <a:rPr lang="en-US" dirty="0" smtClean="0"/>
              <a:t>Sediments appear to have accumulated rapidly</a:t>
            </a:r>
          </a:p>
          <a:p>
            <a:r>
              <a:rPr lang="en-US" dirty="0" smtClean="0"/>
              <a:t>Sediments do not appear in equilibrium with the environment.</a:t>
            </a:r>
          </a:p>
          <a:p>
            <a:r>
              <a:rPr lang="en-US" b="1" dirty="0" smtClean="0">
                <a:solidFill>
                  <a:schemeClr val="tx1"/>
                </a:solidFill>
              </a:rPr>
              <a:t>There is a general lack of erosion in the geologic record</a:t>
            </a:r>
          </a:p>
          <a:p>
            <a:r>
              <a:rPr lang="en-US" dirty="0" smtClean="0"/>
              <a:t>Where radiometric dates are available, the events occurring between dated horizons rarely comport with the radiometric time.</a:t>
            </a:r>
          </a:p>
          <a:p>
            <a:r>
              <a:rPr lang="en-US" dirty="0" smtClean="0"/>
              <a:t>Surviving biomolecules are found far out of possibility for radiometric time.</a:t>
            </a:r>
          </a:p>
          <a:p>
            <a:endParaRPr lang="en-US" dirty="0"/>
          </a:p>
        </p:txBody>
      </p:sp>
    </p:spTree>
    <p:extLst>
      <p:ext uri="{BB962C8B-B14F-4D97-AF65-F5344CB8AC3E}">
        <p14:creationId xmlns:p14="http://schemas.microsoft.com/office/powerpoint/2010/main" val="952873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381000" y="1295400"/>
            <a:ext cx="8382000" cy="4525963"/>
          </a:xfrm>
        </p:spPr>
        <p:txBody>
          <a:bodyPr/>
          <a:lstStyle/>
          <a:p>
            <a:pPr eaLnBrk="1" hangingPunct="1"/>
            <a:r>
              <a:rPr lang="en-US" sz="3600" dirty="0" smtClean="0"/>
              <a:t>Radiometric dating</a:t>
            </a:r>
          </a:p>
          <a:p>
            <a:pPr eaLnBrk="1" hangingPunct="1"/>
            <a:r>
              <a:rPr lang="en-US" sz="3600" dirty="0" smtClean="0"/>
              <a:t>Other dating methods</a:t>
            </a:r>
          </a:p>
          <a:p>
            <a:pPr eaLnBrk="1" hangingPunct="1"/>
            <a:r>
              <a:rPr lang="en-US" sz="3600" dirty="0" smtClean="0"/>
              <a:t>Fossil record</a:t>
            </a:r>
          </a:p>
          <a:p>
            <a:pPr lvl="1" eaLnBrk="1" hangingPunct="1"/>
            <a:r>
              <a:rPr lang="en-US" sz="3200" dirty="0" smtClean="0"/>
              <a:t>Orderly fossil record</a:t>
            </a:r>
          </a:p>
          <a:p>
            <a:pPr lvl="1" eaLnBrk="1" hangingPunct="1"/>
            <a:r>
              <a:rPr lang="en-US" sz="3200" dirty="0" smtClean="0"/>
              <a:t>Hominid record</a:t>
            </a:r>
          </a:p>
          <a:p>
            <a:pPr lvl="1" eaLnBrk="1" hangingPunct="1"/>
            <a:r>
              <a:rPr lang="en-US" sz="3200" dirty="0" smtClean="0"/>
              <a:t>Etc.</a:t>
            </a:r>
          </a:p>
          <a:p>
            <a:pPr eaLnBrk="1" hangingPunct="1"/>
            <a:endParaRPr lang="en-US" sz="3600" dirty="0" smtClean="0">
              <a:solidFill>
                <a:srgbClr val="FFFF00"/>
              </a:solidFill>
            </a:endParaRPr>
          </a:p>
          <a:p>
            <a:pPr eaLnBrk="1" hangingPunct="1"/>
            <a:endParaRPr lang="en-US" dirty="0" smtClean="0">
              <a:solidFill>
                <a:srgbClr val="FFFF00"/>
              </a:solidFill>
            </a:endParaRPr>
          </a:p>
          <a:p>
            <a:pPr eaLnBrk="1" hangingPunct="1"/>
            <a:endParaRPr lang="en-US" dirty="0" smtClean="0">
              <a:solidFill>
                <a:srgbClr val="FFFF00"/>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6" name="Rectangle 2"/>
          <p:cNvSpPr txBox="1">
            <a:spLocks noChangeArrowheads="1"/>
          </p:cNvSpPr>
          <p:nvPr/>
        </p:nvSpPr>
        <p:spPr>
          <a:xfrm>
            <a:off x="152400" y="49427"/>
            <a:ext cx="8915400" cy="712573"/>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smtClean="0">
                <a:solidFill>
                  <a:srgbClr val="002060"/>
                </a:solidFill>
              </a:rPr>
              <a:t/>
            </a:r>
            <a:br>
              <a:rPr lang="en-US" dirty="0" smtClean="0">
                <a:solidFill>
                  <a:srgbClr val="002060"/>
                </a:solidFill>
              </a:rPr>
            </a:br>
            <a:endParaRPr lang="en-US" sz="2800" dirty="0" smtClean="0">
              <a:solidFill>
                <a:srgbClr val="C00000"/>
              </a:solidFill>
            </a:endParaRPr>
          </a:p>
        </p:txBody>
      </p:sp>
      <p:sp>
        <p:nvSpPr>
          <p:cNvPr id="8" name="Rectangle 2"/>
          <p:cNvSpPr txBox="1">
            <a:spLocks noChangeArrowheads="1"/>
          </p:cNvSpPr>
          <p:nvPr/>
        </p:nvSpPr>
        <p:spPr>
          <a:xfrm>
            <a:off x="152400" y="5624383"/>
            <a:ext cx="8915400" cy="712573"/>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smtClean="0">
                <a:solidFill>
                  <a:srgbClr val="002060"/>
                </a:solidFill>
              </a:rPr>
              <a:t/>
            </a:r>
            <a:br>
              <a:rPr lang="en-US" dirty="0" smtClean="0">
                <a:solidFill>
                  <a:srgbClr val="002060"/>
                </a:solidFill>
              </a:rPr>
            </a:br>
            <a:endParaRPr lang="en-US" sz="4000" dirty="0" smtClean="0">
              <a:solidFill>
                <a:srgbClr val="002060"/>
              </a:solidFill>
            </a:endParaRPr>
          </a:p>
        </p:txBody>
      </p:sp>
      <p:sp>
        <p:nvSpPr>
          <p:cNvPr id="9" name="Rectangle 2"/>
          <p:cNvSpPr txBox="1">
            <a:spLocks noChangeArrowheads="1"/>
          </p:cNvSpPr>
          <p:nvPr/>
        </p:nvSpPr>
        <p:spPr>
          <a:xfrm>
            <a:off x="152400" y="4983890"/>
            <a:ext cx="8915400" cy="712573"/>
          </a:xfrm>
          <a:prstGeom prst="rect">
            <a:avLst/>
          </a:prstGeom>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smtClean="0">
                <a:solidFill>
                  <a:srgbClr val="002060"/>
                </a:solidFill>
              </a:rPr>
              <a:t/>
            </a:r>
            <a:br>
              <a:rPr lang="en-US" dirty="0" smtClean="0">
                <a:solidFill>
                  <a:srgbClr val="002060"/>
                </a:solidFill>
              </a:rPr>
            </a:br>
            <a:r>
              <a:rPr lang="en-US" sz="2800" dirty="0" smtClean="0">
                <a:solidFill>
                  <a:srgbClr val="002060"/>
                </a:solidFill>
              </a:rPr>
              <a:t>Art Chadwick and Leonard Brand</a:t>
            </a:r>
          </a:p>
        </p:txBody>
      </p:sp>
      <p:sp>
        <p:nvSpPr>
          <p:cNvPr id="11" name="Title 1"/>
          <p:cNvSpPr txBox="1">
            <a:spLocks/>
          </p:cNvSpPr>
          <p:nvPr/>
        </p:nvSpPr>
        <p:spPr>
          <a:xfrm>
            <a:off x="0" y="76200"/>
            <a:ext cx="9144000" cy="1447800"/>
          </a:xfrm>
          <a:prstGeom prst="rect">
            <a:avLst/>
          </a:prstGeom>
          <a:solidFill>
            <a:srgbClr val="DDDDDD">
              <a:alpha val="60000"/>
            </a:srgbClr>
          </a:solidFill>
        </p:spPr>
        <p:txBody>
          <a:bodyPr vert="horz" anchor="ct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b="1" dirty="0" smtClean="0">
                <a:solidFill>
                  <a:srgbClr val="4E3B30"/>
                </a:solidFill>
              </a:rPr>
              <a:t>Does the Shinarump/Moenkopi contact represent a 10 MY depositional hiatus on the Colorado Plateau?</a:t>
            </a:r>
            <a:endParaRPr lang="en-US" b="1" dirty="0">
              <a:solidFill>
                <a:srgbClr val="4E3B30"/>
              </a:solidFill>
            </a:endParaRPr>
          </a:p>
        </p:txBody>
      </p:sp>
    </p:spTree>
    <p:extLst>
      <p:ext uri="{BB962C8B-B14F-4D97-AF65-F5344CB8AC3E}">
        <p14:creationId xmlns:p14="http://schemas.microsoft.com/office/powerpoint/2010/main" val="2209033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57200"/>
            <a:ext cx="9141117" cy="5905809"/>
          </a:xfrm>
        </p:spPr>
      </p:pic>
    </p:spTree>
    <p:extLst>
      <p:ext uri="{BB962C8B-B14F-4D97-AF65-F5344CB8AC3E}">
        <p14:creationId xmlns:p14="http://schemas.microsoft.com/office/powerpoint/2010/main" val="71239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838200"/>
          </a:xfrm>
        </p:spPr>
        <p:txBody>
          <a:bodyPr/>
          <a:lstStyle/>
          <a:p>
            <a:r>
              <a:rPr lang="en-US" dirty="0" smtClean="0"/>
              <a:t>Stratigraphy</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143000"/>
            <a:ext cx="7855000" cy="5543131"/>
          </a:xfrm>
        </p:spPr>
      </p:pic>
    </p:spTree>
    <p:extLst>
      <p:ext uri="{BB962C8B-B14F-4D97-AF65-F5344CB8AC3E}">
        <p14:creationId xmlns:p14="http://schemas.microsoft.com/office/powerpoint/2010/main" val="318053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p:spPr>
      </p:pic>
      <p:sp>
        <p:nvSpPr>
          <p:cNvPr id="12" name="Down Arrow 11"/>
          <p:cNvSpPr/>
          <p:nvPr/>
        </p:nvSpPr>
        <p:spPr>
          <a:xfrm>
            <a:off x="8077200" y="1524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own Arrow 13"/>
          <p:cNvSpPr/>
          <p:nvPr/>
        </p:nvSpPr>
        <p:spPr>
          <a:xfrm>
            <a:off x="3886200" y="15648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Down Arrow 14"/>
          <p:cNvSpPr/>
          <p:nvPr/>
        </p:nvSpPr>
        <p:spPr>
          <a:xfrm>
            <a:off x="392316" y="152400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txBox="1">
            <a:spLocks/>
          </p:cNvSpPr>
          <p:nvPr/>
        </p:nvSpPr>
        <p:spPr>
          <a:xfrm>
            <a:off x="457200" y="76200"/>
            <a:ext cx="8686800"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smtClean="0">
                <a:solidFill>
                  <a:srgbClr val="4E3B30"/>
                </a:solidFill>
              </a:rPr>
              <a:t>Shinarump/Moenkopi Contact</a:t>
            </a:r>
            <a:endParaRPr lang="en-US" dirty="0">
              <a:solidFill>
                <a:srgbClr val="4E3B30"/>
              </a:solidFill>
            </a:endParaRPr>
          </a:p>
        </p:txBody>
      </p:sp>
    </p:spTree>
    <p:extLst>
      <p:ext uri="{BB962C8B-B14F-4D97-AF65-F5344CB8AC3E}">
        <p14:creationId xmlns:p14="http://schemas.microsoft.com/office/powerpoint/2010/main" val="1702515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57200"/>
            <a:ext cx="9141117" cy="5905809"/>
          </a:xfrm>
        </p:spPr>
      </p:pic>
      <p:cxnSp>
        <p:nvCxnSpPr>
          <p:cNvPr id="5" name="Straight Arrow Connector 4"/>
          <p:cNvCxnSpPr/>
          <p:nvPr/>
        </p:nvCxnSpPr>
        <p:spPr>
          <a:xfrm flipH="1">
            <a:off x="1676400" y="4724400"/>
            <a:ext cx="152400" cy="838200"/>
          </a:xfrm>
          <a:prstGeom prst="straightConnector1">
            <a:avLst/>
          </a:prstGeom>
          <a:ln w="508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8569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186" y="304800"/>
            <a:ext cx="9191080" cy="6400800"/>
          </a:xfrm>
        </p:spPr>
      </p:pic>
    </p:spTree>
    <p:extLst>
      <p:ext uri="{BB962C8B-B14F-4D97-AF65-F5344CB8AC3E}">
        <p14:creationId xmlns:p14="http://schemas.microsoft.com/office/powerpoint/2010/main" val="1574833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5200"/>
            <a:ext cx="4651632" cy="3352800"/>
          </a:xfrm>
          <a:prstGeom prst="rect">
            <a:avLst/>
          </a:prstGeom>
        </p:spPr>
      </p:pic>
      <p:cxnSp>
        <p:nvCxnSpPr>
          <p:cNvPr id="9" name="Straight Connector 8"/>
          <p:cNvCxnSpPr/>
          <p:nvPr/>
        </p:nvCxnSpPr>
        <p:spPr>
          <a:xfrm flipH="1">
            <a:off x="0" y="2209800"/>
            <a:ext cx="914400" cy="1295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209800" y="2133600"/>
            <a:ext cx="2441832" cy="1371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3505200"/>
            <a:ext cx="4651632" cy="0"/>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651632" y="3505200"/>
            <a:ext cx="0" cy="3352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3505200"/>
            <a:ext cx="0" cy="3352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2171700" y="2133600"/>
            <a:ext cx="762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14400" y="2133600"/>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14400" y="2209800"/>
            <a:ext cx="762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90600" y="3124200"/>
            <a:ext cx="12192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086600" y="2743200"/>
            <a:ext cx="1889684" cy="584775"/>
          </a:xfrm>
          <a:prstGeom prst="rect">
            <a:avLst/>
          </a:prstGeom>
          <a:noFill/>
        </p:spPr>
        <p:txBody>
          <a:bodyPr wrap="none" rtlCol="0">
            <a:spAutoFit/>
          </a:bodyPr>
          <a:lstStyle/>
          <a:p>
            <a:r>
              <a:rPr lang="en-US" sz="3200" b="1" dirty="0">
                <a:solidFill>
                  <a:prstClr val="black"/>
                </a:solidFill>
              </a:rPr>
              <a:t>Moenkopi</a:t>
            </a:r>
          </a:p>
        </p:txBody>
      </p:sp>
      <p:sp>
        <p:nvSpPr>
          <p:cNvPr id="38" name="TextBox 37"/>
          <p:cNvSpPr txBox="1"/>
          <p:nvPr/>
        </p:nvSpPr>
        <p:spPr>
          <a:xfrm>
            <a:off x="6858000" y="1548825"/>
            <a:ext cx="2085443" cy="584775"/>
          </a:xfrm>
          <a:prstGeom prst="rect">
            <a:avLst/>
          </a:prstGeom>
          <a:noFill/>
        </p:spPr>
        <p:txBody>
          <a:bodyPr wrap="none" rtlCol="0">
            <a:spAutoFit/>
          </a:bodyPr>
          <a:lstStyle/>
          <a:p>
            <a:r>
              <a:rPr lang="en-US" sz="3200" b="1" dirty="0" err="1">
                <a:solidFill>
                  <a:prstClr val="black"/>
                </a:solidFill>
              </a:rPr>
              <a:t>Shinarump</a:t>
            </a:r>
            <a:endParaRPr lang="en-US" sz="3200" b="1" dirty="0">
              <a:solidFill>
                <a:prstClr val="black"/>
              </a:solidFill>
            </a:endParaRPr>
          </a:p>
        </p:txBody>
      </p:sp>
    </p:spTree>
    <p:extLst>
      <p:ext uri="{BB962C8B-B14F-4D97-AF65-F5344CB8AC3E}">
        <p14:creationId xmlns:p14="http://schemas.microsoft.com/office/powerpoint/2010/main" val="4078040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1906"/>
            <a:ext cx="9159875" cy="6869906"/>
          </a:xfrm>
        </p:spPr>
      </p:pic>
      <p:sp>
        <p:nvSpPr>
          <p:cNvPr id="4" name="Rectangle 2"/>
          <p:cNvSpPr txBox="1">
            <a:spLocks noChangeArrowheads="1"/>
          </p:cNvSpPr>
          <p:nvPr/>
        </p:nvSpPr>
        <p:spPr>
          <a:xfrm>
            <a:off x="152400" y="5029200"/>
            <a:ext cx="8686800"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r>
              <a:rPr lang="en-US" dirty="0" smtClean="0">
                <a:solidFill>
                  <a:prstClr val="black"/>
                </a:solidFill>
              </a:rPr>
              <a:t>Moenkopi – </a:t>
            </a:r>
            <a:r>
              <a:rPr lang="en-US" dirty="0" err="1" smtClean="0">
                <a:solidFill>
                  <a:prstClr val="black"/>
                </a:solidFill>
              </a:rPr>
              <a:t>Shinarump</a:t>
            </a:r>
            <a:r>
              <a:rPr lang="en-US" dirty="0" smtClean="0">
                <a:solidFill>
                  <a:prstClr val="black"/>
                </a:solidFill>
              </a:rPr>
              <a:t> Contact</a:t>
            </a:r>
          </a:p>
        </p:txBody>
      </p:sp>
      <p:sp>
        <p:nvSpPr>
          <p:cNvPr id="7" name="TextBox 6"/>
          <p:cNvSpPr txBox="1"/>
          <p:nvPr/>
        </p:nvSpPr>
        <p:spPr>
          <a:xfrm>
            <a:off x="3886200" y="3186545"/>
            <a:ext cx="1863011" cy="584775"/>
          </a:xfrm>
          <a:prstGeom prst="rect">
            <a:avLst/>
          </a:prstGeom>
          <a:noFill/>
        </p:spPr>
        <p:txBody>
          <a:bodyPr wrap="none" rtlCol="0">
            <a:spAutoFit/>
          </a:bodyPr>
          <a:lstStyle/>
          <a:p>
            <a:r>
              <a:rPr lang="en-US" sz="3200" b="1" dirty="0">
                <a:solidFill>
                  <a:srgbClr val="FFFF00"/>
                </a:solidFill>
              </a:rPr>
              <a:t>Load cast</a:t>
            </a:r>
          </a:p>
        </p:txBody>
      </p:sp>
      <p:sp>
        <p:nvSpPr>
          <p:cNvPr id="10" name="Up Arrow 9"/>
          <p:cNvSpPr/>
          <p:nvPr/>
        </p:nvSpPr>
        <p:spPr>
          <a:xfrm>
            <a:off x="7065818" y="3282116"/>
            <a:ext cx="484632" cy="189948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Up Arrow 10"/>
          <p:cNvSpPr/>
          <p:nvPr/>
        </p:nvSpPr>
        <p:spPr>
          <a:xfrm>
            <a:off x="4011029" y="4495800"/>
            <a:ext cx="484632" cy="7144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Up Arrow 11"/>
          <p:cNvSpPr/>
          <p:nvPr/>
        </p:nvSpPr>
        <p:spPr>
          <a:xfrm>
            <a:off x="588957" y="3253450"/>
            <a:ext cx="484632" cy="19281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06434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3.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4.xml><?xml version="1.0" encoding="utf-8"?>
<a:theme xmlns:a="http://schemas.openxmlformats.org/drawingml/2006/main" name="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12533</TotalTime>
  <Words>5067</Words>
  <Application>Microsoft Office PowerPoint</Application>
  <PresentationFormat>On-screen Show (4:3)</PresentationFormat>
  <Paragraphs>724</Paragraphs>
  <Slides>127</Slides>
  <Notes>6</Notes>
  <HiddenSlides>36</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127</vt:i4>
      </vt:variant>
    </vt:vector>
  </HeadingPairs>
  <TitlesOfParts>
    <vt:vector size="132" baseType="lpstr">
      <vt:lpstr>Trek</vt:lpstr>
      <vt:lpstr>1_Trek</vt:lpstr>
      <vt:lpstr>2_Trek</vt:lpstr>
      <vt:lpstr>3_Trek</vt:lpstr>
      <vt:lpstr>Worksheet</vt:lpstr>
      <vt:lpstr>Looking for time in all the wrong places  </vt:lpstr>
      <vt:lpstr>What science cannot do:</vt:lpstr>
      <vt:lpstr> Deciding about origins:  Challenges to the concept of a fiat creation</vt:lpstr>
      <vt:lpstr>  Deciding about origins:  challenges to the concept of evolution</vt:lpstr>
      <vt:lpstr>PowerPoint Presentation</vt:lpstr>
      <vt:lpstr>What we would like to  see: (?)</vt:lpstr>
      <vt:lpstr>…or this:</vt:lpstr>
      <vt:lpstr>PowerPoint Presentation</vt:lpstr>
      <vt:lpstr>Conclusion:</vt:lpstr>
      <vt:lpstr>Simple Geologic Time Scale</vt:lpstr>
      <vt:lpstr>“The present is The Key to the Past”</vt:lpstr>
      <vt:lpstr>Radioactive Decay</vt:lpstr>
      <vt:lpstr>Alpha Decay</vt:lpstr>
      <vt:lpstr>Beta Decay</vt:lpstr>
      <vt:lpstr>Electron Capture</vt:lpstr>
      <vt:lpstr>Useful Isotope Systems</vt:lpstr>
      <vt:lpstr>The Radiocarbon System</vt:lpstr>
      <vt:lpstr>PowerPoint Presentation</vt:lpstr>
      <vt:lpstr>14C - 14N Isotope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Assumptions Have We Made?</vt:lpstr>
      <vt:lpstr>Useful Isotope Systems</vt:lpstr>
      <vt:lpstr>Potassium - Argon</vt:lpstr>
      <vt:lpstr>What Assumptions Have We Made?</vt:lpstr>
      <vt:lpstr>Summary &amp; Conclusions</vt:lpstr>
      <vt:lpstr>PowerPoint Presentation</vt:lpstr>
      <vt:lpstr>Time and the Fossil Record</vt:lpstr>
      <vt:lpstr>How can we detect time in the rocks?</vt:lpstr>
      <vt:lpstr>Issues in dating</vt:lpstr>
      <vt:lpstr>Sediment Accumulation Rates</vt:lpstr>
      <vt:lpstr>Sediment Accumulation Rates</vt:lpstr>
      <vt:lpstr>Sedimentation Rates based on actual measurements</vt:lpstr>
      <vt:lpstr>Sediment rates based on interpretation of radioisotope ratios</vt:lpstr>
      <vt:lpstr>Sedimentation Rates based upon biblical chronology</vt:lpstr>
      <vt:lpstr>Sedimentation Rates based upon sedimentary studies</vt:lpstr>
      <vt:lpstr>Summary Sediment Accumulation Rates</vt:lpstr>
      <vt:lpstr>Conclusions: Past Sediment Accumulation Rates</vt:lpstr>
      <vt:lpstr>Issues in dating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see?</vt:lpstr>
      <vt:lpstr>PowerPoint Presentation</vt:lpstr>
      <vt:lpstr>What would time do?</vt:lpstr>
      <vt:lpstr>PowerPoint Presentation</vt:lpstr>
      <vt:lpstr>Bioturbation</vt:lpstr>
      <vt:lpstr>PowerPoint Presentation</vt:lpstr>
      <vt:lpstr>PowerPoint Presentation</vt:lpstr>
      <vt:lpstr>PowerPoint Presentation</vt:lpstr>
      <vt:lpstr>Bioturbation – Left half of image</vt:lpstr>
      <vt:lpstr>Bioturbation-right half of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Issues in dating</vt:lpstr>
      <vt:lpstr>PowerPoint Presentation</vt:lpstr>
      <vt:lpstr>PowerPoint Presentation</vt:lpstr>
      <vt:lpstr>Stratigraphy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Episodes of non-deposition</vt:lpstr>
      <vt:lpstr>Erosion – Continents are still here</vt:lpstr>
      <vt:lpstr>Erosion – Continents are still here</vt:lpstr>
      <vt:lpstr>Survival of biomolecules</vt:lpstr>
      <vt:lpstr>T. rex Tissue Examples</vt:lpstr>
      <vt:lpstr>T. rex Tissue Examples</vt:lpstr>
      <vt:lpstr>PowerPoint Presentation</vt:lpstr>
      <vt:lpstr>Conclusion</vt:lpstr>
      <vt:lpstr>PowerPoint Presentation</vt:lpstr>
      <vt:lpstr>“Absolute” dating</vt:lpstr>
      <vt:lpstr>New finding affects understanding of formation of the solar system </vt:lpstr>
      <vt:lpstr>Richard Dawkins on “Designed”</vt:lpstr>
      <vt:lpstr>Gee on meaning of fossil record</vt:lpstr>
      <vt:lpstr>Whale evolution</vt:lpstr>
      <vt:lpstr>Richard Dawkins on “Junk DNA”</vt:lpstr>
      <vt:lpstr> “Pseudogenes are not pseudo any more</vt:lpstr>
      <vt:lpstr>Prothero on stasis</vt:lpstr>
      <vt:lpstr>Prothero on stasis</vt:lpstr>
      <vt:lpstr>Prothero on stasis</vt:lpstr>
      <vt:lpstr>evolutionary relationships priapulids (group of marine worms)</vt:lpstr>
      <vt:lpstr>New Fossils Suggest Ancient Origins of Modern-Day Deep-Sea Animals </vt:lpstr>
      <vt:lpstr>The half-life of DNA in bone: measuring decay kinetics in 158 dated fossils</vt:lpstr>
      <vt:lpstr>Correlations between age and DNA preservation</vt:lpstr>
    </vt:vector>
  </TitlesOfParts>
  <Company>SWAU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Geology as Science and Geology and the Bible</dc:title>
  <dc:creator>DinoDig</dc:creator>
  <cp:lastModifiedBy>Art Chadwick</cp:lastModifiedBy>
  <cp:revision>131</cp:revision>
  <dcterms:created xsi:type="dcterms:W3CDTF">2009-10-23T20:21:09Z</dcterms:created>
  <dcterms:modified xsi:type="dcterms:W3CDTF">2017-07-10T20:52:30Z</dcterms:modified>
</cp:coreProperties>
</file>